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emf" ContentType="image/x-emf"/>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95"/>
  </p:handoutMasterIdLst>
  <p:sldIdLst>
    <p:sldId id="256" r:id="rId3"/>
    <p:sldId id="257" r:id="rId5"/>
    <p:sldId id="415" r:id="rId6"/>
    <p:sldId id="424" r:id="rId7"/>
    <p:sldId id="259" r:id="rId8"/>
    <p:sldId id="260" r:id="rId9"/>
    <p:sldId id="261" r:id="rId10"/>
    <p:sldId id="418" r:id="rId11"/>
    <p:sldId id="419" r:id="rId12"/>
    <p:sldId id="420" r:id="rId13"/>
    <p:sldId id="421" r:id="rId14"/>
    <p:sldId id="422" r:id="rId15"/>
    <p:sldId id="410" r:id="rId16"/>
    <p:sldId id="293" r:id="rId17"/>
    <p:sldId id="294" r:id="rId18"/>
    <p:sldId id="425" r:id="rId19"/>
    <p:sldId id="426" r:id="rId20"/>
    <p:sldId id="427" r:id="rId21"/>
    <p:sldId id="304" r:id="rId22"/>
    <p:sldId id="310" r:id="rId23"/>
    <p:sldId id="311" r:id="rId24"/>
    <p:sldId id="313" r:id="rId25"/>
    <p:sldId id="473" r:id="rId26"/>
    <p:sldId id="317" r:id="rId27"/>
    <p:sldId id="315" r:id="rId28"/>
    <p:sldId id="428" r:id="rId29"/>
    <p:sldId id="429" r:id="rId30"/>
    <p:sldId id="430" r:id="rId31"/>
    <p:sldId id="431" r:id="rId32"/>
    <p:sldId id="432" r:id="rId33"/>
    <p:sldId id="433" r:id="rId34"/>
    <p:sldId id="396" r:id="rId35"/>
    <p:sldId id="397" r:id="rId36"/>
    <p:sldId id="458" r:id="rId37"/>
    <p:sldId id="459" r:id="rId38"/>
    <p:sldId id="460" r:id="rId39"/>
    <p:sldId id="461" r:id="rId40"/>
    <p:sldId id="463" r:id="rId41"/>
    <p:sldId id="464" r:id="rId42"/>
    <p:sldId id="470" r:id="rId43"/>
    <p:sldId id="347" r:id="rId44"/>
    <p:sldId id="349" r:id="rId45"/>
    <p:sldId id="350" r:id="rId46"/>
    <p:sldId id="466" r:id="rId47"/>
    <p:sldId id="351" r:id="rId48"/>
    <p:sldId id="434" r:id="rId49"/>
    <p:sldId id="368" r:id="rId50"/>
    <p:sldId id="398" r:id="rId51"/>
    <p:sldId id="435" r:id="rId52"/>
    <p:sldId id="436" r:id="rId53"/>
    <p:sldId id="437" r:id="rId54"/>
    <p:sldId id="337" r:id="rId55"/>
    <p:sldId id="401" r:id="rId56"/>
    <p:sldId id="467" r:id="rId57"/>
    <p:sldId id="469" r:id="rId58"/>
    <p:sldId id="402" r:id="rId59"/>
    <p:sldId id="404" r:id="rId60"/>
    <p:sldId id="335" r:id="rId61"/>
    <p:sldId id="399" r:id="rId62"/>
    <p:sldId id="405" r:id="rId63"/>
    <p:sldId id="338" r:id="rId64"/>
    <p:sldId id="438" r:id="rId65"/>
    <p:sldId id="354" r:id="rId66"/>
    <p:sldId id="356" r:id="rId67"/>
    <p:sldId id="471" r:id="rId68"/>
    <p:sldId id="472" r:id="rId69"/>
    <p:sldId id="355" r:id="rId70"/>
    <p:sldId id="474" r:id="rId71"/>
    <p:sldId id="359" r:id="rId72"/>
    <p:sldId id="361" r:id="rId73"/>
    <p:sldId id="362" r:id="rId74"/>
    <p:sldId id="363" r:id="rId75"/>
    <p:sldId id="406" r:id="rId76"/>
    <p:sldId id="408" r:id="rId77"/>
    <p:sldId id="364" r:id="rId78"/>
    <p:sldId id="475" r:id="rId79"/>
    <p:sldId id="439" r:id="rId80"/>
    <p:sldId id="440" r:id="rId81"/>
    <p:sldId id="442" r:id="rId82"/>
    <p:sldId id="441" r:id="rId83"/>
    <p:sldId id="443" r:id="rId84"/>
    <p:sldId id="444" r:id="rId85"/>
    <p:sldId id="445" r:id="rId86"/>
    <p:sldId id="446" r:id="rId87"/>
    <p:sldId id="447" r:id="rId88"/>
    <p:sldId id="448" r:id="rId89"/>
    <p:sldId id="449" r:id="rId90"/>
    <p:sldId id="450" r:id="rId91"/>
    <p:sldId id="451" r:id="rId92"/>
    <p:sldId id="452" r:id="rId93"/>
    <p:sldId id="453" r:id="rId94"/>
  </p:sldIdLst>
  <p:sldSz cx="9144000" cy="6858000" type="screen4x3"/>
  <p:notesSz cx="6858000" cy="9296400"/>
  <p:defaultTextStyle>
    <a:defPPr>
      <a:defRPr lang="en-US"/>
    </a:defPPr>
    <a:lvl1pPr marL="0" lvl="0"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1pPr>
    <a:lvl2pPr marL="457200" lvl="1"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2pPr>
    <a:lvl3pPr marL="914400" lvl="2"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3pPr>
    <a:lvl4pPr marL="1371600" lvl="3"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4pPr>
    <a:lvl5pPr marL="1828800" lvl="4"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5pPr>
    <a:lvl6pPr marL="2286000" lvl="5"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6pPr>
    <a:lvl7pPr marL="2743200" lvl="6"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7pPr>
    <a:lvl8pPr marL="3200400" lvl="7"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8pPr>
    <a:lvl9pPr marL="3657600" lvl="8" indent="0" algn="l" defTabSz="914400" rtl="0" eaLnBrk="1" fontAlgn="base" latinLnBrk="0" hangingPunct="1">
      <a:lnSpc>
        <a:spcPct val="100000"/>
      </a:lnSpc>
      <a:spcBef>
        <a:spcPct val="50000"/>
      </a:spcBef>
      <a:spcAft>
        <a:spcPct val="0"/>
      </a:spcAft>
      <a:buNone/>
      <a:defRPr sz="2400" b="0" i="0" u="none" kern="1200" baseline="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clrMru>
    <a:srgbClr val="F6F4E2"/>
    <a:srgbClr val="E9F05A"/>
    <a:srgbClr val="FFCF56"/>
    <a:srgbClr val="AD8CC1"/>
    <a:srgbClr val="CDBBDA"/>
    <a:srgbClr val="A27DB9"/>
    <a:srgbClr val="72B7C1"/>
    <a:srgbClr val="E3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6"/>
    <p:restoredTop sz="91494"/>
  </p:normalViewPr>
  <p:slideViewPr>
    <p:cSldViewPr showGuides="1">
      <p:cViewPr>
        <p:scale>
          <a:sx n="78" d="100"/>
          <a:sy n="78" d="100"/>
        </p:scale>
        <p:origin x="-105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3520"/>
    </p:cViewPr>
  </p:sorterViewPr>
  <p:gridSpacing cx="76200" cy="76200"/>
</p:viewPr>
</file>

<file path=ppt/_rels/presentation.xml.rels><?xml version="1.0" encoding="UTF-8" standalone="yes"?>
<Relationships xmlns="http://schemas.openxmlformats.org/package/2006/relationships"><Relationship Id="rId98" Type="http://schemas.openxmlformats.org/officeDocument/2006/relationships/tableStyles" Target="tableStyles.xml"/><Relationship Id="rId97" Type="http://schemas.openxmlformats.org/officeDocument/2006/relationships/viewProps" Target="viewProps.xml"/><Relationship Id="rId96" Type="http://schemas.openxmlformats.org/officeDocument/2006/relationships/presProps" Target="presProps.xml"/><Relationship Id="rId95" Type="http://schemas.openxmlformats.org/officeDocument/2006/relationships/handoutMaster" Target="handoutMasters/handoutMaster1.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4" Type="http://schemas.openxmlformats.org/officeDocument/2006/relationships/image" Target="../media/image16.wmf"/><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emf"/><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7874" name="Rectangle 2"/>
          <p:cNvSpPr>
            <a:spLocks noChangeArrowheads="1"/>
          </p:cNvSpPr>
          <p:nvPr/>
        </p:nvSpPr>
        <p:spPr bwMode="auto">
          <a:xfrm>
            <a:off x="469900" y="865188"/>
            <a:ext cx="2794000" cy="2143125"/>
          </a:xfrm>
          <a:prstGeom prst="rect">
            <a:avLst/>
          </a:prstGeom>
          <a:noFill/>
          <a:ln w="25400">
            <a:solidFill>
              <a:schemeClr val="tx1"/>
            </a:solidFill>
            <a:miter lim="800000"/>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75" name="Rectangle 3"/>
          <p:cNvSpPr>
            <a:spLocks noChangeArrowheads="1"/>
          </p:cNvSpPr>
          <p:nvPr/>
        </p:nvSpPr>
        <p:spPr bwMode="auto">
          <a:xfrm>
            <a:off x="469900" y="3576638"/>
            <a:ext cx="2794000" cy="2143125"/>
          </a:xfrm>
          <a:prstGeom prst="rect">
            <a:avLst/>
          </a:prstGeom>
          <a:noFill/>
          <a:ln w="25400">
            <a:solidFill>
              <a:schemeClr val="tx1"/>
            </a:solidFill>
            <a:miter lim="800000"/>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76" name="Rectangle 4"/>
          <p:cNvSpPr>
            <a:spLocks noChangeArrowheads="1"/>
          </p:cNvSpPr>
          <p:nvPr/>
        </p:nvSpPr>
        <p:spPr bwMode="auto">
          <a:xfrm>
            <a:off x="469900" y="6288088"/>
            <a:ext cx="2794000" cy="2143125"/>
          </a:xfrm>
          <a:prstGeom prst="rect">
            <a:avLst/>
          </a:prstGeom>
          <a:noFill/>
          <a:ln w="25400">
            <a:solidFill>
              <a:schemeClr val="tx1"/>
            </a:solidFill>
            <a:miter lim="800000"/>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77" name="Line 5"/>
          <p:cNvSpPr>
            <a:spLocks noChangeShapeType="1"/>
          </p:cNvSpPr>
          <p:nvPr/>
        </p:nvSpPr>
        <p:spPr bwMode="auto">
          <a:xfrm>
            <a:off x="3663950" y="116205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78" name="Line 6"/>
          <p:cNvSpPr>
            <a:spLocks noChangeShapeType="1"/>
          </p:cNvSpPr>
          <p:nvPr/>
        </p:nvSpPr>
        <p:spPr bwMode="auto">
          <a:xfrm>
            <a:off x="3663950" y="147161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79" name="Line 7"/>
          <p:cNvSpPr>
            <a:spLocks noChangeShapeType="1"/>
          </p:cNvSpPr>
          <p:nvPr/>
        </p:nvSpPr>
        <p:spPr bwMode="auto">
          <a:xfrm>
            <a:off x="3663950" y="209232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0" name="Line 8"/>
          <p:cNvSpPr>
            <a:spLocks noChangeShapeType="1"/>
          </p:cNvSpPr>
          <p:nvPr/>
        </p:nvSpPr>
        <p:spPr bwMode="auto">
          <a:xfrm>
            <a:off x="3663950" y="240188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1" name="Line 9"/>
          <p:cNvSpPr>
            <a:spLocks noChangeShapeType="1"/>
          </p:cNvSpPr>
          <p:nvPr/>
        </p:nvSpPr>
        <p:spPr bwMode="auto">
          <a:xfrm>
            <a:off x="3663950" y="271145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2" name="Line 10"/>
          <p:cNvSpPr>
            <a:spLocks noChangeShapeType="1"/>
          </p:cNvSpPr>
          <p:nvPr/>
        </p:nvSpPr>
        <p:spPr bwMode="auto">
          <a:xfrm>
            <a:off x="3663950" y="302101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3" name="Line 11"/>
          <p:cNvSpPr>
            <a:spLocks noChangeShapeType="1"/>
          </p:cNvSpPr>
          <p:nvPr/>
        </p:nvSpPr>
        <p:spPr bwMode="auto">
          <a:xfrm>
            <a:off x="3663950" y="178117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4" name="Line 12"/>
          <p:cNvSpPr>
            <a:spLocks noChangeShapeType="1"/>
          </p:cNvSpPr>
          <p:nvPr/>
        </p:nvSpPr>
        <p:spPr bwMode="auto">
          <a:xfrm>
            <a:off x="3663950" y="85248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5" name="Line 13"/>
          <p:cNvSpPr>
            <a:spLocks noChangeShapeType="1"/>
          </p:cNvSpPr>
          <p:nvPr/>
        </p:nvSpPr>
        <p:spPr bwMode="auto">
          <a:xfrm>
            <a:off x="3663950" y="387350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6" name="Line 14"/>
          <p:cNvSpPr>
            <a:spLocks noChangeShapeType="1"/>
          </p:cNvSpPr>
          <p:nvPr/>
        </p:nvSpPr>
        <p:spPr bwMode="auto">
          <a:xfrm>
            <a:off x="3663950" y="418306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7" name="Line 15"/>
          <p:cNvSpPr>
            <a:spLocks noChangeShapeType="1"/>
          </p:cNvSpPr>
          <p:nvPr/>
        </p:nvSpPr>
        <p:spPr bwMode="auto">
          <a:xfrm>
            <a:off x="3663950" y="480377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8" name="Line 16"/>
          <p:cNvSpPr>
            <a:spLocks noChangeShapeType="1"/>
          </p:cNvSpPr>
          <p:nvPr/>
        </p:nvSpPr>
        <p:spPr bwMode="auto">
          <a:xfrm>
            <a:off x="3663950" y="511333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89" name="Line 17"/>
          <p:cNvSpPr>
            <a:spLocks noChangeShapeType="1"/>
          </p:cNvSpPr>
          <p:nvPr/>
        </p:nvSpPr>
        <p:spPr bwMode="auto">
          <a:xfrm>
            <a:off x="3663950" y="542290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0" name="Line 18"/>
          <p:cNvSpPr>
            <a:spLocks noChangeShapeType="1"/>
          </p:cNvSpPr>
          <p:nvPr/>
        </p:nvSpPr>
        <p:spPr bwMode="auto">
          <a:xfrm>
            <a:off x="3663950" y="573246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1" name="Line 19"/>
          <p:cNvSpPr>
            <a:spLocks noChangeShapeType="1"/>
          </p:cNvSpPr>
          <p:nvPr/>
        </p:nvSpPr>
        <p:spPr bwMode="auto">
          <a:xfrm>
            <a:off x="3663950" y="449262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2" name="Line 20"/>
          <p:cNvSpPr>
            <a:spLocks noChangeShapeType="1"/>
          </p:cNvSpPr>
          <p:nvPr/>
        </p:nvSpPr>
        <p:spPr bwMode="auto">
          <a:xfrm>
            <a:off x="3663950" y="356393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3" name="Line 21"/>
          <p:cNvSpPr>
            <a:spLocks noChangeShapeType="1"/>
          </p:cNvSpPr>
          <p:nvPr/>
        </p:nvSpPr>
        <p:spPr bwMode="auto">
          <a:xfrm>
            <a:off x="3663950" y="658495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4" name="Line 22"/>
          <p:cNvSpPr>
            <a:spLocks noChangeShapeType="1"/>
          </p:cNvSpPr>
          <p:nvPr/>
        </p:nvSpPr>
        <p:spPr bwMode="auto">
          <a:xfrm>
            <a:off x="3663950" y="689451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5" name="Line 23"/>
          <p:cNvSpPr>
            <a:spLocks noChangeShapeType="1"/>
          </p:cNvSpPr>
          <p:nvPr/>
        </p:nvSpPr>
        <p:spPr bwMode="auto">
          <a:xfrm>
            <a:off x="3663950" y="751522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6" name="Line 24"/>
          <p:cNvSpPr>
            <a:spLocks noChangeShapeType="1"/>
          </p:cNvSpPr>
          <p:nvPr/>
        </p:nvSpPr>
        <p:spPr bwMode="auto">
          <a:xfrm>
            <a:off x="3663950" y="782478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7" name="Line 25"/>
          <p:cNvSpPr>
            <a:spLocks noChangeShapeType="1"/>
          </p:cNvSpPr>
          <p:nvPr/>
        </p:nvSpPr>
        <p:spPr bwMode="auto">
          <a:xfrm>
            <a:off x="3663950" y="8134350"/>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8" name="Line 26"/>
          <p:cNvSpPr>
            <a:spLocks noChangeShapeType="1"/>
          </p:cNvSpPr>
          <p:nvPr/>
        </p:nvSpPr>
        <p:spPr bwMode="auto">
          <a:xfrm>
            <a:off x="3663950" y="8443913"/>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899" name="Line 27"/>
          <p:cNvSpPr>
            <a:spLocks noChangeShapeType="1"/>
          </p:cNvSpPr>
          <p:nvPr/>
        </p:nvSpPr>
        <p:spPr bwMode="auto">
          <a:xfrm>
            <a:off x="3663950" y="7204075"/>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900" name="Line 28"/>
          <p:cNvSpPr>
            <a:spLocks noChangeShapeType="1"/>
          </p:cNvSpPr>
          <p:nvPr/>
        </p:nvSpPr>
        <p:spPr bwMode="auto">
          <a:xfrm>
            <a:off x="3663950" y="6275388"/>
            <a:ext cx="3111500" cy="0"/>
          </a:xfrm>
          <a:prstGeom prst="line">
            <a:avLst/>
          </a:prstGeom>
          <a:noFill/>
          <a:ln w="127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901" name="Rectangle 29"/>
          <p:cNvSpPr>
            <a:spLocks noChangeArrowheads="1"/>
          </p:cNvSpPr>
          <p:nvPr/>
        </p:nvSpPr>
        <p:spPr bwMode="auto">
          <a:xfrm>
            <a:off x="76200" y="8970963"/>
            <a:ext cx="6705600" cy="279400"/>
          </a:xfrm>
          <a:prstGeom prst="rect">
            <a:avLst/>
          </a:prstGeom>
          <a:noFill/>
          <a:ln w="12700">
            <a:noFill/>
            <a:miter lim="800000"/>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902" name="Line 30"/>
          <p:cNvSpPr>
            <a:spLocks noChangeShapeType="1"/>
          </p:cNvSpPr>
          <p:nvPr/>
        </p:nvSpPr>
        <p:spPr bwMode="auto">
          <a:xfrm>
            <a:off x="469900" y="387350"/>
            <a:ext cx="6299200" cy="0"/>
          </a:xfrm>
          <a:prstGeom prst="line">
            <a:avLst/>
          </a:prstGeom>
          <a:noFill/>
          <a:ln w="254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207903" name="Line 31"/>
          <p:cNvSpPr>
            <a:spLocks noChangeShapeType="1"/>
          </p:cNvSpPr>
          <p:nvPr/>
        </p:nvSpPr>
        <p:spPr bwMode="auto">
          <a:xfrm>
            <a:off x="469900" y="8909050"/>
            <a:ext cx="6299200" cy="0"/>
          </a:xfrm>
          <a:prstGeom prst="line">
            <a:avLst/>
          </a:prstGeom>
          <a:noFill/>
          <a:ln w="254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Rectangle 2"/>
          <p:cNvSpPr>
            <a:spLocks noGrp="1" noChangeArrowheads="1"/>
          </p:cNvSpPr>
          <p:nvPr>
            <p:ph type="body" sz="quarter" idx="3"/>
          </p:nvPr>
        </p:nvSpPr>
        <p:spPr bwMode="auto">
          <a:xfrm>
            <a:off x="914400" y="3330575"/>
            <a:ext cx="5029200" cy="5268913"/>
          </a:xfrm>
          <a:prstGeom prst="rect">
            <a:avLst/>
          </a:prstGeom>
          <a:noFill/>
          <a:ln w="12700">
            <a:noFill/>
            <a:miter lim="800000"/>
          </a:ln>
          <a:effectLst/>
        </p:spPr>
        <p:txBody>
          <a:bodyPr vert="horz" wrap="square" lIns="90488" tIns="44450" rIns="90488" bIns="4445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rPr>
              <a:t>Click to edit Master notes styles</a:t>
            </a:r>
            <a:endPar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rPr>
              <a:t>Second Level</a:t>
            </a:r>
            <a:endPar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rPr>
              <a:t>Third Level</a:t>
            </a:r>
            <a:endPar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rPr>
              <a:t>Fourth Level</a:t>
            </a:r>
            <a:endPar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rPr>
              <a:t>Fifth Level</a:t>
            </a:r>
            <a:endParaRPr kumimoji="0" lang="en-US" sz="1400" b="0" i="0" u="none" strike="noStrike" kern="1200" cap="none" spc="0" normalizeH="0" baseline="0" noProof="0" smtClean="0">
              <a:ln>
                <a:noFill/>
              </a:ln>
              <a:solidFill>
                <a:schemeClr val="tx1"/>
              </a:solidFill>
              <a:effectLst/>
              <a:uLnTx/>
              <a:uFillTx/>
              <a:latin typeface="Times New Roman" panose="02020603050405020304" pitchFamily="18" charset="0"/>
              <a:ea typeface="+mn-ea"/>
              <a:cs typeface="+mn-cs"/>
            </a:endParaRPr>
          </a:p>
        </p:txBody>
      </p:sp>
      <p:sp>
        <p:nvSpPr>
          <p:cNvPr id="95235" name="Rectangle 3"/>
          <p:cNvSpPr>
            <a:spLocks noTextEdit="1"/>
          </p:cNvSpPr>
          <p:nvPr>
            <p:ph type="sldImg" idx="2"/>
          </p:nvPr>
        </p:nvSpPr>
        <p:spPr>
          <a:xfrm>
            <a:off x="1889125" y="703263"/>
            <a:ext cx="3081338" cy="2311400"/>
          </a:xfrm>
          <a:prstGeom prst="rect">
            <a:avLst/>
          </a:prstGeom>
          <a:noFill/>
          <a:ln w="12700" cap="flat" cmpd="sng">
            <a:solidFill>
              <a:schemeClr val="tx1"/>
            </a:solidFill>
            <a:prstDash val="solid"/>
            <a:miter/>
            <a:headEnd type="none" w="med" len="med"/>
            <a:tailEnd type="none" w="med" len="med"/>
          </a:ln>
        </p:spPr>
      </p:sp>
      <p:sp>
        <p:nvSpPr>
          <p:cNvPr id="108548" name="Line 4"/>
          <p:cNvSpPr>
            <a:spLocks noChangeShapeType="1"/>
          </p:cNvSpPr>
          <p:nvPr/>
        </p:nvSpPr>
        <p:spPr bwMode="auto">
          <a:xfrm>
            <a:off x="920750" y="364172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49" name="Line 5"/>
          <p:cNvSpPr>
            <a:spLocks noChangeShapeType="1"/>
          </p:cNvSpPr>
          <p:nvPr/>
        </p:nvSpPr>
        <p:spPr bwMode="auto">
          <a:xfrm>
            <a:off x="920750" y="3951288"/>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0" name="Line 6"/>
          <p:cNvSpPr>
            <a:spLocks noChangeShapeType="1"/>
          </p:cNvSpPr>
          <p:nvPr/>
        </p:nvSpPr>
        <p:spPr bwMode="auto">
          <a:xfrm>
            <a:off x="920750" y="4260850"/>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1" name="Line 7"/>
          <p:cNvSpPr>
            <a:spLocks noChangeShapeType="1"/>
          </p:cNvSpPr>
          <p:nvPr/>
        </p:nvSpPr>
        <p:spPr bwMode="auto">
          <a:xfrm>
            <a:off x="920750" y="4570413"/>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2" name="Line 8"/>
          <p:cNvSpPr>
            <a:spLocks noChangeShapeType="1"/>
          </p:cNvSpPr>
          <p:nvPr/>
        </p:nvSpPr>
        <p:spPr bwMode="auto">
          <a:xfrm>
            <a:off x="920750" y="487997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3" name="Line 9"/>
          <p:cNvSpPr>
            <a:spLocks noChangeShapeType="1"/>
          </p:cNvSpPr>
          <p:nvPr/>
        </p:nvSpPr>
        <p:spPr bwMode="auto">
          <a:xfrm>
            <a:off x="920750" y="519112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4" name="Line 10"/>
          <p:cNvSpPr>
            <a:spLocks noChangeShapeType="1"/>
          </p:cNvSpPr>
          <p:nvPr/>
        </p:nvSpPr>
        <p:spPr bwMode="auto">
          <a:xfrm>
            <a:off x="920750" y="519112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5" name="Line 11"/>
          <p:cNvSpPr>
            <a:spLocks noChangeShapeType="1"/>
          </p:cNvSpPr>
          <p:nvPr/>
        </p:nvSpPr>
        <p:spPr bwMode="auto">
          <a:xfrm>
            <a:off x="920750" y="5500688"/>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6" name="Line 12"/>
          <p:cNvSpPr>
            <a:spLocks noChangeShapeType="1"/>
          </p:cNvSpPr>
          <p:nvPr/>
        </p:nvSpPr>
        <p:spPr bwMode="auto">
          <a:xfrm>
            <a:off x="920750" y="5810250"/>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7" name="Line 13"/>
          <p:cNvSpPr>
            <a:spLocks noChangeShapeType="1"/>
          </p:cNvSpPr>
          <p:nvPr/>
        </p:nvSpPr>
        <p:spPr bwMode="auto">
          <a:xfrm>
            <a:off x="920750" y="6119813"/>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8" name="Line 14"/>
          <p:cNvSpPr>
            <a:spLocks noChangeShapeType="1"/>
          </p:cNvSpPr>
          <p:nvPr/>
        </p:nvSpPr>
        <p:spPr bwMode="auto">
          <a:xfrm>
            <a:off x="920750" y="642937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59" name="Line 15"/>
          <p:cNvSpPr>
            <a:spLocks noChangeShapeType="1"/>
          </p:cNvSpPr>
          <p:nvPr/>
        </p:nvSpPr>
        <p:spPr bwMode="auto">
          <a:xfrm>
            <a:off x="920750" y="674052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0" name="Line 16"/>
          <p:cNvSpPr>
            <a:spLocks noChangeShapeType="1"/>
          </p:cNvSpPr>
          <p:nvPr/>
        </p:nvSpPr>
        <p:spPr bwMode="auto">
          <a:xfrm>
            <a:off x="920750" y="7050088"/>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1" name="Line 17"/>
          <p:cNvSpPr>
            <a:spLocks noChangeShapeType="1"/>
          </p:cNvSpPr>
          <p:nvPr/>
        </p:nvSpPr>
        <p:spPr bwMode="auto">
          <a:xfrm>
            <a:off x="920750" y="7359650"/>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2" name="Line 18"/>
          <p:cNvSpPr>
            <a:spLocks noChangeShapeType="1"/>
          </p:cNvSpPr>
          <p:nvPr/>
        </p:nvSpPr>
        <p:spPr bwMode="auto">
          <a:xfrm>
            <a:off x="920750" y="7669213"/>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3" name="Line 19"/>
          <p:cNvSpPr>
            <a:spLocks noChangeShapeType="1"/>
          </p:cNvSpPr>
          <p:nvPr/>
        </p:nvSpPr>
        <p:spPr bwMode="auto">
          <a:xfrm>
            <a:off x="920750" y="797877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4" name="Line 20"/>
          <p:cNvSpPr>
            <a:spLocks noChangeShapeType="1"/>
          </p:cNvSpPr>
          <p:nvPr/>
        </p:nvSpPr>
        <p:spPr bwMode="auto">
          <a:xfrm>
            <a:off x="920750" y="8289925"/>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5" name="Line 21"/>
          <p:cNvSpPr>
            <a:spLocks noChangeShapeType="1"/>
          </p:cNvSpPr>
          <p:nvPr/>
        </p:nvSpPr>
        <p:spPr bwMode="auto">
          <a:xfrm>
            <a:off x="920750" y="8599488"/>
            <a:ext cx="5016500" cy="0"/>
          </a:xfrm>
          <a:prstGeom prst="line">
            <a:avLst/>
          </a:prstGeom>
          <a:noFill/>
          <a:ln w="12700">
            <a:solidFill>
              <a:schemeClr val="folHlink"/>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6" name="Line 22"/>
          <p:cNvSpPr>
            <a:spLocks noChangeShapeType="1"/>
          </p:cNvSpPr>
          <p:nvPr/>
        </p:nvSpPr>
        <p:spPr bwMode="auto">
          <a:xfrm>
            <a:off x="165100" y="387350"/>
            <a:ext cx="6527800" cy="0"/>
          </a:xfrm>
          <a:prstGeom prst="line">
            <a:avLst/>
          </a:prstGeom>
          <a:noFill/>
          <a:ln w="254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7" name="Rectangle 23"/>
          <p:cNvSpPr>
            <a:spLocks noChangeArrowheads="1"/>
          </p:cNvSpPr>
          <p:nvPr/>
        </p:nvSpPr>
        <p:spPr bwMode="auto">
          <a:xfrm>
            <a:off x="77788" y="8972550"/>
            <a:ext cx="6702425" cy="244475"/>
          </a:xfrm>
          <a:prstGeom prst="rect">
            <a:avLst/>
          </a:prstGeom>
          <a:noFill/>
          <a:ln w="12700">
            <a:noFill/>
            <a:miter lim="800000"/>
          </a:ln>
        </p:spPr>
        <p:txBody>
          <a:bodyPr lIns="90488" tIns="44450" rIns="90488" bIns="44450">
            <a:spAutoFit/>
          </a:bodyPr>
          <a:lstStyle/>
          <a:p>
            <a:pPr marL="0" marR="0" lvl="0" indent="0" algn="l" defTabSz="914400" rtl="0" eaLnBrk="0" fontAlgn="base" latinLnBrk="0" hangingPunct="0">
              <a:lnSpc>
                <a:spcPct val="100000"/>
              </a:lnSpc>
              <a:spcBef>
                <a:spcPct val="0"/>
              </a:spcBef>
              <a:spcAft>
                <a:spcPct val="0"/>
              </a:spcAft>
              <a:buClrTx/>
              <a:buSzTx/>
              <a:buFontTx/>
              <a:buNone/>
              <a:tabLst>
                <a:tab pos="285750" algn="l"/>
                <a:tab pos="6457950" algn="r"/>
              </a:tabLst>
              <a:defRPr/>
            </a:pPr>
            <a:r>
              <a:rPr kumimoji="0" lang="en-US" sz="10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rPr>
              <a:t>	Statistics, 10/e	© 2007 Prentice-Hall, Inc.</a:t>
            </a:r>
            <a:endParaRPr kumimoji="0" lang="en-US" sz="10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8" name="Line 24"/>
          <p:cNvSpPr>
            <a:spLocks noChangeShapeType="1"/>
          </p:cNvSpPr>
          <p:nvPr/>
        </p:nvSpPr>
        <p:spPr bwMode="auto">
          <a:xfrm>
            <a:off x="165100" y="8909050"/>
            <a:ext cx="6527800" cy="0"/>
          </a:xfrm>
          <a:prstGeom prst="line">
            <a:avLst/>
          </a:prstGeom>
          <a:noFill/>
          <a:ln w="25400">
            <a:solidFill>
              <a:schemeClr val="tx1"/>
            </a:solidFill>
            <a:round/>
          </a:ln>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108569" name="Rectangle 25"/>
          <p:cNvSpPr>
            <a:spLocks noChangeArrowheads="1"/>
          </p:cNvSpPr>
          <p:nvPr/>
        </p:nvSpPr>
        <p:spPr bwMode="auto">
          <a:xfrm>
            <a:off x="77788" y="63500"/>
            <a:ext cx="6702425" cy="276225"/>
          </a:xfrm>
          <a:prstGeom prst="rect">
            <a:avLst/>
          </a:prstGeom>
          <a:noFill/>
          <a:ln w="12700">
            <a:noFill/>
            <a:miter lim="800000"/>
          </a:ln>
        </p:spPr>
        <p:txBody>
          <a:bodyPr lIns="90488" tIns="44450" rIns="90488" bIns="44450">
            <a:spAutoFit/>
          </a:bodyPr>
          <a:p>
            <a:pPr lvl="0" defTabSz="914400">
              <a:spcBef>
                <a:spcPct val="0"/>
              </a:spcBef>
              <a:buNone/>
              <a:tabLst>
                <a:tab pos="285750" algn="l"/>
                <a:tab pos="3257550" algn="ctr"/>
                <a:tab pos="6457950" algn="r"/>
              </a:tabLst>
            </a:pPr>
            <a:r>
              <a:rPr sz="1200" dirty="0"/>
              <a:t>	Chapter 10	</a:t>
            </a:r>
            <a:r>
              <a:rPr sz="1200" b="1" dirty="0"/>
              <a:t>Instructor Notes</a:t>
            </a:r>
            <a:r>
              <a:rPr sz="1200" dirty="0"/>
              <a:t>	10-</a:t>
            </a:r>
            <a:fld id="{9A0DB2DC-4C9A-4742-B13C-FB6460FD3503}" type="slidenum">
              <a:rPr lang="en-US" sz="1200" dirty="0"/>
            </a:fld>
            <a:endParaRPr 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4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4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4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4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2"/>
          <p:cNvSpPr>
            <a:spLocks noGrp="1"/>
          </p:cNvSpPr>
          <p:nvPr>
            <p:ph type="body" idx="1"/>
          </p:nvPr>
        </p:nvSpPr>
        <p:spPr>
          <a:ln w="9525"/>
        </p:spPr>
        <p:txBody>
          <a:bodyPr wrap="square" lIns="90488" tIns="44450" rIns="90488" bIns="44450" anchor="t" anchorCtr="0"/>
          <a:p>
            <a:pPr lvl="0"/>
            <a:endParaRPr dirty="0"/>
          </a:p>
        </p:txBody>
      </p:sp>
      <p:sp>
        <p:nvSpPr>
          <p:cNvPr id="96259" name="Rectangle 3"/>
          <p:cNvSpPr>
            <a:spLocks noTextEdit="1"/>
          </p:cNvSpPr>
          <p:nvPr>
            <p:ph type="sldImg"/>
          </p:nvPr>
        </p:nvSpPr>
        <p:spPr>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Rectangle 2"/>
          <p:cNvSpPr>
            <a:spLocks noGrp="1"/>
          </p:cNvSpPr>
          <p:nvPr>
            <p:ph type="body" idx="1"/>
          </p:nvPr>
        </p:nvSpPr>
        <p:spPr>
          <a:ln w="9525"/>
        </p:spPr>
        <p:txBody>
          <a:bodyPr wrap="square" lIns="90488" tIns="44450" rIns="90488" bIns="44450" anchor="t" anchorCtr="0"/>
          <a:p>
            <a:pPr lvl="0"/>
            <a:r>
              <a:rPr dirty="0"/>
              <a:t>As a result of this class, you will be able to...</a:t>
            </a:r>
            <a:endParaRPr dirty="0"/>
          </a:p>
        </p:txBody>
      </p:sp>
      <p:sp>
        <p:nvSpPr>
          <p:cNvPr id="97283" name="Rectangle 3"/>
          <p:cNvSpPr>
            <a:spLocks noTextEdit="1"/>
          </p:cNvSpPr>
          <p:nvPr>
            <p:ph type="sldImg"/>
          </p:nvPr>
        </p:nvSpPr>
        <p:spPr>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Rectangle 2"/>
          <p:cNvSpPr>
            <a:spLocks noGrp="1"/>
          </p:cNvSpPr>
          <p:nvPr>
            <p:ph type="body" idx="1"/>
          </p:nvPr>
        </p:nvSpPr>
        <p:spPr>
          <a:ln w="9525"/>
        </p:spPr>
        <p:txBody>
          <a:bodyPr wrap="square" lIns="90488" tIns="44450" rIns="90488" bIns="44450" anchor="t" anchorCtr="0"/>
          <a:p>
            <a:pPr lvl="0"/>
            <a:r>
              <a:rPr dirty="0"/>
              <a:t>As a result of this class, you will be able to...</a:t>
            </a:r>
            <a:endParaRPr dirty="0"/>
          </a:p>
        </p:txBody>
      </p:sp>
      <p:sp>
        <p:nvSpPr>
          <p:cNvPr id="98307" name="Rectangle 3"/>
          <p:cNvSpPr>
            <a:spLocks noTextEdit="1"/>
          </p:cNvSpPr>
          <p:nvPr>
            <p:ph type="sldImg"/>
          </p:nvPr>
        </p:nvSpPr>
        <p:spPr>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Rectangle 2"/>
          <p:cNvSpPr/>
          <p:nvPr>
            <p:ph type="body" idx="1"/>
          </p:nvPr>
        </p:nvSpPr>
        <p:spPr>
          <a:ln w="9525"/>
        </p:spPr>
        <p:txBody>
          <a:bodyPr wrap="square" lIns="90488" tIns="44450" rIns="90488" bIns="44450" anchor="t" anchorCtr="0"/>
          <a:p>
            <a:pPr lvl="0"/>
            <a:r>
              <a:rPr dirty="0"/>
              <a:t>:1, 1, 3</a:t>
            </a:r>
            <a:endParaRPr dirty="0"/>
          </a:p>
        </p:txBody>
      </p:sp>
      <p:sp>
        <p:nvSpPr>
          <p:cNvPr id="99331" name="Rectangle 3"/>
          <p:cNvSpPr>
            <a:spLocks noTextEdit="1"/>
          </p:cNvSpPr>
          <p:nvPr>
            <p:ph type="sldImg"/>
          </p:nvPr>
        </p:nvSpPr>
        <p:spPr>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Rectangle 2"/>
          <p:cNvSpPr>
            <a:spLocks noGrp="1"/>
          </p:cNvSpPr>
          <p:nvPr>
            <p:ph type="body" idx="1"/>
          </p:nvPr>
        </p:nvSpPr>
        <p:spPr>
          <a:ln w="9525"/>
        </p:spPr>
        <p:txBody>
          <a:bodyPr wrap="square" lIns="90488" tIns="44450" rIns="90488" bIns="44450" anchor="t" anchorCtr="0"/>
          <a:p>
            <a:pPr lvl="0"/>
            <a:r>
              <a:rPr dirty="0"/>
              <a:t>.</a:t>
            </a:r>
            <a:endParaRPr dirty="0"/>
          </a:p>
        </p:txBody>
      </p:sp>
      <p:sp>
        <p:nvSpPr>
          <p:cNvPr id="100355" name="Rectangle 3"/>
          <p:cNvSpPr>
            <a:spLocks noTextEdit="1"/>
          </p:cNvSpPr>
          <p:nvPr>
            <p:ph type="sldImg"/>
          </p:nvPr>
        </p:nvSpPr>
        <p:spPr>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Rectangle 2"/>
          <p:cNvSpPr>
            <a:spLocks noGrp="1"/>
          </p:cNvSpPr>
          <p:nvPr>
            <p:ph type="body" idx="1"/>
          </p:nvPr>
        </p:nvSpPr>
        <p:spPr>
          <a:ln w="9525"/>
        </p:spPr>
        <p:txBody>
          <a:bodyPr wrap="square" lIns="90488" tIns="44450" rIns="90488" bIns="44450" anchor="t" anchorCtr="0"/>
          <a:p>
            <a:pPr lvl="0"/>
            <a:endParaRPr dirty="0"/>
          </a:p>
        </p:txBody>
      </p:sp>
      <p:sp>
        <p:nvSpPr>
          <p:cNvPr id="101379" name="Rectangle 3"/>
          <p:cNvSpPr>
            <a:spLocks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Rectangle 2"/>
          <p:cNvSpPr>
            <a:spLocks noGrp="1"/>
          </p:cNvSpPr>
          <p:nvPr>
            <p:ph type="body" idx="1"/>
          </p:nvPr>
        </p:nvSpPr>
        <p:spPr>
          <a:ln w="9525"/>
        </p:spPr>
        <p:txBody>
          <a:bodyPr wrap="square" lIns="90488" tIns="44450" rIns="90488" bIns="44450" anchor="t" anchorCtr="0"/>
          <a:p>
            <a:pPr lvl="0"/>
            <a:endParaRPr dirty="0"/>
          </a:p>
        </p:txBody>
      </p:sp>
      <p:sp>
        <p:nvSpPr>
          <p:cNvPr id="102403" name="Rectangle 3"/>
          <p:cNvSpPr>
            <a:spLocks noTextEdit="1"/>
          </p:cNvSpPr>
          <p:nvPr>
            <p:ph type="sldImg"/>
          </p:nvPr>
        </p:nvSpPr>
        <p:spPr>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Rectangle 2"/>
          <p:cNvSpPr>
            <a:spLocks noGrp="1"/>
          </p:cNvSpPr>
          <p:nvPr>
            <p:ph type="body" idx="1"/>
          </p:nvPr>
        </p:nvSpPr>
        <p:spPr>
          <a:ln w="9525"/>
        </p:spPr>
        <p:txBody>
          <a:bodyPr wrap="square" lIns="90488" tIns="44450" rIns="90488" bIns="44450" anchor="t" anchorCtr="0"/>
          <a:p>
            <a:pPr lvl="0"/>
            <a:endParaRPr dirty="0"/>
          </a:p>
        </p:txBody>
      </p:sp>
      <p:sp>
        <p:nvSpPr>
          <p:cNvPr id="103427" name="Rectangle 3"/>
          <p:cNvSpPr>
            <a:spLocks noTextEdit="1"/>
          </p:cNvSpPr>
          <p:nvPr>
            <p:ph type="sldImg"/>
          </p:nvPr>
        </p:nvSpPr>
        <p:spPr>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p:cNvSpPr>
          <p:nvPr>
            <p:ph type="body" idx="1"/>
          </p:nvPr>
        </p:nvSpPr>
        <p:spPr>
          <a:ln w="9525"/>
        </p:spPr>
        <p:txBody>
          <a:bodyPr wrap="square" lIns="90488" tIns="44450" rIns="90488" bIns="44450" anchor="t" anchorCtr="0"/>
          <a:p>
            <a:pPr lvl="0"/>
            <a:endParaRPr dirty="0"/>
          </a:p>
        </p:txBody>
      </p:sp>
      <p:sp>
        <p:nvSpPr>
          <p:cNvPr id="104451" name="Rectangle 3"/>
          <p:cNvSpPr>
            <a:spLocks noTextEdit="1"/>
          </p:cNvSpPr>
          <p:nvPr>
            <p:ph type="sldImg"/>
          </p:nvPr>
        </p:nvSpPr>
        <p:spPr>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Rectangle 2"/>
          <p:cNvSpPr>
            <a:spLocks noGrp="1"/>
          </p:cNvSpPr>
          <p:nvPr>
            <p:ph type="body" idx="1"/>
          </p:nvPr>
        </p:nvSpPr>
        <p:spPr>
          <a:ln w="9525"/>
        </p:spPr>
        <p:txBody>
          <a:bodyPr wrap="square" lIns="90488" tIns="44450" rIns="90488" bIns="44450" anchor="t" anchorCtr="0"/>
          <a:p>
            <a:pPr lvl="0"/>
            <a:endParaRPr dirty="0"/>
          </a:p>
        </p:txBody>
      </p:sp>
      <p:sp>
        <p:nvSpPr>
          <p:cNvPr id="105475" name="Rectangle 3"/>
          <p:cNvSpPr>
            <a:spLocks noTextEdit="1"/>
          </p:cNvSpPr>
          <p:nvPr>
            <p:ph type="sldImg"/>
          </p:nvPr>
        </p:nvSpPr>
        <p:spPr>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Rectangle 2"/>
          <p:cNvSpPr>
            <a:spLocks noGrp="1"/>
          </p:cNvSpPr>
          <p:nvPr>
            <p:ph type="body" idx="1"/>
          </p:nvPr>
        </p:nvSpPr>
        <p:spPr>
          <a:ln w="9525"/>
        </p:spPr>
        <p:txBody>
          <a:bodyPr wrap="square" lIns="90488" tIns="44450" rIns="90488" bIns="44450" anchor="t" anchorCtr="0"/>
          <a:p>
            <a:pPr lvl="0"/>
            <a:endParaRPr dirty="0"/>
          </a:p>
        </p:txBody>
      </p:sp>
      <p:sp>
        <p:nvSpPr>
          <p:cNvPr id="106499" name="Rectangle 3"/>
          <p:cNvSpPr>
            <a:spLocks noTextEdit="1"/>
          </p:cNvSpPr>
          <p:nvPr>
            <p:ph type="sldImg"/>
          </p:nvPr>
        </p:nvSpPr>
        <p:spPr>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Rectangle 2"/>
          <p:cNvSpPr>
            <a:spLocks noGrp="1"/>
          </p:cNvSpPr>
          <p:nvPr>
            <p:ph type="body" idx="1"/>
          </p:nvPr>
        </p:nvSpPr>
        <p:spPr>
          <a:ln w="9525"/>
        </p:spPr>
        <p:txBody>
          <a:bodyPr wrap="square" lIns="90488" tIns="44450" rIns="90488" bIns="44450" anchor="t" anchorCtr="0"/>
          <a:p>
            <a:pPr lvl="0"/>
            <a:endParaRPr dirty="0"/>
          </a:p>
        </p:txBody>
      </p:sp>
      <p:sp>
        <p:nvSpPr>
          <p:cNvPr id="107523" name="Rectangle 3"/>
          <p:cNvSpPr>
            <a:spLocks noTextEdit="1"/>
          </p:cNvSpPr>
          <p:nvPr>
            <p:ph type="sldImg"/>
          </p:nvPr>
        </p:nvSpPr>
        <p:spPr>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Rectangle 2"/>
          <p:cNvSpPr/>
          <p:nvPr>
            <p:ph type="body" idx="1"/>
          </p:nvPr>
        </p:nvSpPr>
        <p:spPr>
          <a:ln w="9525"/>
        </p:spPr>
        <p:txBody>
          <a:bodyPr wrap="square" lIns="90488" tIns="44450" rIns="90488" bIns="44450" anchor="t" anchorCtr="0"/>
          <a:p>
            <a:pPr lvl="0"/>
            <a:r>
              <a:rPr dirty="0"/>
              <a:t>:1, 1, 3</a:t>
            </a:r>
            <a:endParaRPr dirty="0"/>
          </a:p>
        </p:txBody>
      </p:sp>
      <p:sp>
        <p:nvSpPr>
          <p:cNvPr id="108547" name="Rectangle 3"/>
          <p:cNvSpPr>
            <a:spLocks noTextEdit="1"/>
          </p:cNvSpPr>
          <p:nvPr>
            <p:ph type="sldImg"/>
          </p:nvPr>
        </p:nvSpPr>
        <p:spPr>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Rectangle 2"/>
          <p:cNvSpPr>
            <a:spLocks noGrp="1"/>
          </p:cNvSpPr>
          <p:nvPr>
            <p:ph type="body" idx="1"/>
          </p:nvPr>
        </p:nvSpPr>
        <p:spPr>
          <a:ln w="9525"/>
        </p:spPr>
        <p:txBody>
          <a:bodyPr wrap="square" lIns="90488" tIns="44450" rIns="90488" bIns="44450" anchor="t" anchorCtr="0"/>
          <a:p>
            <a:pPr lvl="0"/>
            <a:endParaRPr dirty="0"/>
          </a:p>
        </p:txBody>
      </p:sp>
      <p:sp>
        <p:nvSpPr>
          <p:cNvPr id="109571" name="Rectangle 3"/>
          <p:cNvSpPr>
            <a:spLocks noTextEdit="1"/>
          </p:cNvSpPr>
          <p:nvPr>
            <p:ph type="sldImg"/>
          </p:nvPr>
        </p:nvSpPr>
        <p:spPr>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10595"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42</a:t>
            </a:r>
            <a:endParaRPr sz="1000" i="1" dirty="0"/>
          </a:p>
        </p:txBody>
      </p:sp>
      <p:sp>
        <p:nvSpPr>
          <p:cNvPr id="110596"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10597"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10598" name="Rectangle 6"/>
          <p:cNvSpPr>
            <a:spLocks noGrp="1"/>
          </p:cNvSpPr>
          <p:nvPr>
            <p:ph type="body" idx="1"/>
          </p:nvPr>
        </p:nvSpPr>
        <p:spPr>
          <a:ln w="9525"/>
        </p:spPr>
        <p:txBody>
          <a:bodyPr wrap="square" lIns="90488" tIns="44450" rIns="90488" bIns="44450" anchor="t" anchorCtr="0"/>
          <a:p>
            <a:pPr lvl="0"/>
            <a:endParaRPr dirty="0"/>
          </a:p>
        </p:txBody>
      </p:sp>
      <p:sp>
        <p:nvSpPr>
          <p:cNvPr id="110599" name="Rectangle 7"/>
          <p:cNvSpPr>
            <a:spLocks noTextEdit="1"/>
          </p:cNvSpPr>
          <p:nvPr>
            <p:ph type="sldImg"/>
          </p:nvPr>
        </p:nvSpPr>
        <p:spPr>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Rectangle 2"/>
          <p:cNvSpPr>
            <a:spLocks noGrp="1"/>
          </p:cNvSpPr>
          <p:nvPr>
            <p:ph type="body" idx="1"/>
          </p:nvPr>
        </p:nvSpPr>
        <p:spPr>
          <a:ln w="9525"/>
        </p:spPr>
        <p:txBody>
          <a:bodyPr wrap="square" lIns="90488" tIns="44450" rIns="90488" bIns="44450" anchor="t" anchorCtr="0"/>
          <a:p>
            <a:pPr lvl="0"/>
            <a:endParaRPr dirty="0"/>
          </a:p>
        </p:txBody>
      </p:sp>
      <p:sp>
        <p:nvSpPr>
          <p:cNvPr id="111619" name="Rectangle 3"/>
          <p:cNvSpPr>
            <a:spLocks noTextEdit="1"/>
          </p:cNvSpPr>
          <p:nvPr>
            <p:ph type="sldImg"/>
          </p:nvPr>
        </p:nvSpPr>
        <p:spPr>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Rectangle 2"/>
          <p:cNvSpPr>
            <a:spLocks noGrp="1"/>
          </p:cNvSpPr>
          <p:nvPr>
            <p:ph type="body" idx="1"/>
          </p:nvPr>
        </p:nvSpPr>
        <p:spPr>
          <a:ln w="9525"/>
        </p:spPr>
        <p:txBody>
          <a:bodyPr wrap="square" lIns="90488" tIns="44450" rIns="90488" bIns="44450" anchor="t" anchorCtr="0"/>
          <a:p>
            <a:pPr lvl="0"/>
            <a:endParaRPr dirty="0"/>
          </a:p>
        </p:txBody>
      </p:sp>
      <p:sp>
        <p:nvSpPr>
          <p:cNvPr id="112643" name="Rectangle 3"/>
          <p:cNvSpPr>
            <a:spLocks noTextEdit="1"/>
          </p:cNvSpPr>
          <p:nvPr>
            <p:ph type="sldImg"/>
          </p:nvPr>
        </p:nvSpPr>
        <p:spPr>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Rectangle 2"/>
          <p:cNvSpPr>
            <a:spLocks noGrp="1"/>
          </p:cNvSpPr>
          <p:nvPr>
            <p:ph type="body" idx="1"/>
          </p:nvPr>
        </p:nvSpPr>
        <p:spPr>
          <a:ln w="9525"/>
        </p:spPr>
        <p:txBody>
          <a:bodyPr wrap="square" lIns="90488" tIns="44450" rIns="90488" bIns="44450" anchor="t" anchorCtr="0"/>
          <a:p>
            <a:pPr lvl="0"/>
            <a:endParaRPr dirty="0"/>
          </a:p>
        </p:txBody>
      </p:sp>
      <p:sp>
        <p:nvSpPr>
          <p:cNvPr id="113667" name="Rectangle 3"/>
          <p:cNvSpPr>
            <a:spLocks noTextEdit="1"/>
          </p:cNvSpPr>
          <p:nvPr>
            <p:ph type="sldImg"/>
          </p:nvPr>
        </p:nvSpPr>
        <p:spPr>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14691"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52</a:t>
            </a:r>
            <a:endParaRPr sz="1000" i="1" dirty="0"/>
          </a:p>
        </p:txBody>
      </p:sp>
      <p:sp>
        <p:nvSpPr>
          <p:cNvPr id="114692"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14693"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14694" name="Rectangle 6"/>
          <p:cNvSpPr>
            <a:spLocks noGrp="1"/>
          </p:cNvSpPr>
          <p:nvPr>
            <p:ph type="body" idx="1"/>
          </p:nvPr>
        </p:nvSpPr>
        <p:spPr>
          <a:ln w="9525"/>
        </p:spPr>
        <p:txBody>
          <a:bodyPr wrap="square" lIns="90488" tIns="44450" rIns="90488" bIns="44450" anchor="t" anchorCtr="0"/>
          <a:p>
            <a:pPr lvl="0"/>
            <a:endParaRPr dirty="0"/>
          </a:p>
        </p:txBody>
      </p:sp>
      <p:sp>
        <p:nvSpPr>
          <p:cNvPr id="114695" name="Rectangle 7"/>
          <p:cNvSpPr>
            <a:spLocks noTextEdit="1"/>
          </p:cNvSpPr>
          <p:nvPr>
            <p:ph type="sldImg"/>
          </p:nvPr>
        </p:nvSpPr>
        <p:spPr>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Rectangle 2"/>
          <p:cNvSpPr>
            <a:spLocks noGrp="1"/>
          </p:cNvSpPr>
          <p:nvPr>
            <p:ph type="body" idx="1"/>
          </p:nvPr>
        </p:nvSpPr>
        <p:spPr>
          <a:ln w="9525"/>
        </p:spPr>
        <p:txBody>
          <a:bodyPr wrap="square" lIns="90488" tIns="44450" rIns="90488" bIns="44450" anchor="t" anchorCtr="0"/>
          <a:p>
            <a:pPr lvl="0"/>
            <a:endParaRPr dirty="0"/>
          </a:p>
        </p:txBody>
      </p:sp>
      <p:sp>
        <p:nvSpPr>
          <p:cNvPr id="115715" name="Rectangle 3"/>
          <p:cNvSpPr>
            <a:spLocks noTextEdit="1"/>
          </p:cNvSpPr>
          <p:nvPr>
            <p:ph type="sldImg"/>
          </p:nvPr>
        </p:nvSpPr>
        <p:spPr>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16739"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57</a:t>
            </a:r>
            <a:endParaRPr sz="1000" i="1" dirty="0"/>
          </a:p>
        </p:txBody>
      </p:sp>
      <p:sp>
        <p:nvSpPr>
          <p:cNvPr id="116740"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16741"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16742" name="Rectangle 6"/>
          <p:cNvSpPr>
            <a:spLocks noGrp="1"/>
          </p:cNvSpPr>
          <p:nvPr>
            <p:ph type="body" idx="1"/>
          </p:nvPr>
        </p:nvSpPr>
        <p:spPr>
          <a:ln w="9525"/>
        </p:spPr>
        <p:txBody>
          <a:bodyPr wrap="square" lIns="90488" tIns="44450" rIns="90488" bIns="44450" anchor="t" anchorCtr="0"/>
          <a:p>
            <a:pPr lvl="0"/>
            <a:endParaRPr dirty="0"/>
          </a:p>
        </p:txBody>
      </p:sp>
      <p:sp>
        <p:nvSpPr>
          <p:cNvPr id="116743" name="Rectangle 7"/>
          <p:cNvSpPr>
            <a:spLocks noTextEdit="1"/>
          </p:cNvSpPr>
          <p:nvPr>
            <p:ph type="sldImg"/>
          </p:nvPr>
        </p:nvSpPr>
        <p:spPr>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17763"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59</a:t>
            </a:r>
            <a:endParaRPr sz="1000" i="1" dirty="0"/>
          </a:p>
        </p:txBody>
      </p:sp>
      <p:sp>
        <p:nvSpPr>
          <p:cNvPr id="117764"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17765"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17766" name="Rectangle 6"/>
          <p:cNvSpPr>
            <a:spLocks noGrp="1"/>
          </p:cNvSpPr>
          <p:nvPr>
            <p:ph type="body" idx="1"/>
          </p:nvPr>
        </p:nvSpPr>
        <p:spPr>
          <a:ln w="9525"/>
        </p:spPr>
        <p:txBody>
          <a:bodyPr wrap="square" lIns="90488" tIns="44450" rIns="90488" bIns="44450" anchor="t" anchorCtr="0"/>
          <a:p>
            <a:pPr lvl="0"/>
            <a:endParaRPr dirty="0"/>
          </a:p>
        </p:txBody>
      </p:sp>
      <p:sp>
        <p:nvSpPr>
          <p:cNvPr id="117767" name="Rectangle 7"/>
          <p:cNvSpPr>
            <a:spLocks noTextEdit="1"/>
          </p:cNvSpPr>
          <p:nvPr>
            <p:ph type="sldImg"/>
          </p:nvPr>
        </p:nvSpPr>
        <p:spPr>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18787"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59</a:t>
            </a:r>
            <a:endParaRPr sz="1000" i="1" dirty="0"/>
          </a:p>
        </p:txBody>
      </p:sp>
      <p:sp>
        <p:nvSpPr>
          <p:cNvPr id="118788"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18789"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18790" name="Rectangle 6"/>
          <p:cNvSpPr>
            <a:spLocks noGrp="1"/>
          </p:cNvSpPr>
          <p:nvPr>
            <p:ph type="body" idx="1"/>
          </p:nvPr>
        </p:nvSpPr>
        <p:spPr>
          <a:ln w="9525"/>
        </p:spPr>
        <p:txBody>
          <a:bodyPr wrap="square" lIns="90488" tIns="44450" rIns="90488" bIns="44450" anchor="t" anchorCtr="0"/>
          <a:p>
            <a:pPr lvl="0"/>
            <a:endParaRPr dirty="0"/>
          </a:p>
        </p:txBody>
      </p:sp>
      <p:sp>
        <p:nvSpPr>
          <p:cNvPr id="118791" name="Rectangle 7"/>
          <p:cNvSpPr>
            <a:spLocks noTextEdit="1"/>
          </p:cNvSpPr>
          <p:nvPr>
            <p:ph type="sldImg"/>
          </p:nvPr>
        </p:nvSpPr>
        <p:spPr>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Rectangle 2"/>
          <p:cNvSpPr>
            <a:spLocks noGrp="1"/>
          </p:cNvSpPr>
          <p:nvPr>
            <p:ph type="body" idx="1"/>
          </p:nvPr>
        </p:nvSpPr>
        <p:spPr>
          <a:ln w="9525"/>
        </p:spPr>
        <p:txBody>
          <a:bodyPr wrap="square" lIns="90488" tIns="44450" rIns="90488" bIns="44450" anchor="t" anchorCtr="0"/>
          <a:p>
            <a:pPr lvl="0"/>
            <a:endParaRPr dirty="0"/>
          </a:p>
        </p:txBody>
      </p:sp>
      <p:sp>
        <p:nvSpPr>
          <p:cNvPr id="119811" name="Rectangle 3"/>
          <p:cNvSpPr>
            <a:spLocks noTextEdit="1"/>
          </p:cNvSpPr>
          <p:nvPr>
            <p:ph type="sldImg"/>
          </p:nvPr>
        </p:nvSpPr>
        <p:spPr>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Rectangle 2"/>
          <p:cNvSpPr>
            <a:spLocks noGrp="1"/>
          </p:cNvSpPr>
          <p:nvPr>
            <p:ph type="body" idx="1"/>
          </p:nvPr>
        </p:nvSpPr>
        <p:spPr>
          <a:ln w="9525"/>
        </p:spPr>
        <p:txBody>
          <a:bodyPr wrap="square" lIns="90488" tIns="44450" rIns="90488" bIns="44450" anchor="t" anchorCtr="0"/>
          <a:p>
            <a:pPr lvl="0"/>
            <a:endParaRPr dirty="0"/>
          </a:p>
        </p:txBody>
      </p:sp>
      <p:sp>
        <p:nvSpPr>
          <p:cNvPr id="120835" name="Rectangle 3"/>
          <p:cNvSpPr>
            <a:spLocks noTextEdit="1"/>
          </p:cNvSpPr>
          <p:nvPr>
            <p:ph type="sldImg"/>
          </p:nvPr>
        </p:nvSpPr>
        <p:spPr>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Rectangle 2"/>
          <p:cNvSpPr/>
          <p:nvPr>
            <p:ph type="body" idx="1"/>
          </p:nvPr>
        </p:nvSpPr>
        <p:spPr>
          <a:ln w="9525"/>
        </p:spPr>
        <p:txBody>
          <a:bodyPr wrap="square" lIns="90488" tIns="44450" rIns="90488" bIns="44450" anchor="t" anchorCtr="0"/>
          <a:p>
            <a:pPr lvl="0"/>
            <a:r>
              <a:rPr dirty="0"/>
              <a:t>:1, 1, 3</a:t>
            </a:r>
            <a:endParaRPr dirty="0"/>
          </a:p>
        </p:txBody>
      </p:sp>
      <p:sp>
        <p:nvSpPr>
          <p:cNvPr id="121859" name="Rectangle 3"/>
          <p:cNvSpPr>
            <a:spLocks noTextEdit="1"/>
          </p:cNvSpPr>
          <p:nvPr>
            <p:ph type="sldImg"/>
          </p:nvPr>
        </p:nvSpPr>
        <p:spPr>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Rectangle 2"/>
          <p:cNvSpPr>
            <a:spLocks noGrp="1"/>
          </p:cNvSpPr>
          <p:nvPr>
            <p:ph type="body" idx="1"/>
          </p:nvPr>
        </p:nvSpPr>
        <p:spPr>
          <a:ln w="9525"/>
        </p:spPr>
        <p:txBody>
          <a:bodyPr wrap="square" lIns="90488" tIns="44450" rIns="90488" bIns="44450" anchor="t" anchorCtr="0"/>
          <a:p>
            <a:pPr lvl="0"/>
            <a:endParaRPr dirty="0"/>
          </a:p>
        </p:txBody>
      </p:sp>
      <p:sp>
        <p:nvSpPr>
          <p:cNvPr id="122883" name="Rectangle 3"/>
          <p:cNvSpPr>
            <a:spLocks noTextEdit="1"/>
          </p:cNvSpPr>
          <p:nvPr>
            <p:ph type="sldImg"/>
          </p:nvPr>
        </p:nvSpPr>
        <p:spPr>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Rectangle 2"/>
          <p:cNvSpPr>
            <a:spLocks noGrp="1"/>
          </p:cNvSpPr>
          <p:nvPr>
            <p:ph type="body" idx="1"/>
          </p:nvPr>
        </p:nvSpPr>
        <p:spPr>
          <a:ln w="9525"/>
        </p:spPr>
        <p:txBody>
          <a:bodyPr wrap="square" lIns="90488" tIns="44450" rIns="90488" bIns="44450" anchor="t" anchorCtr="0"/>
          <a:p>
            <a:pPr lvl="0"/>
            <a:endParaRPr dirty="0"/>
          </a:p>
        </p:txBody>
      </p:sp>
      <p:sp>
        <p:nvSpPr>
          <p:cNvPr id="123907" name="Rectangle 3"/>
          <p:cNvSpPr>
            <a:spLocks noTextEdit="1"/>
          </p:cNvSpPr>
          <p:nvPr>
            <p:ph type="sldImg"/>
          </p:nvPr>
        </p:nvSpPr>
        <p:spPr>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Rectangle 2"/>
          <p:cNvSpPr>
            <a:spLocks noGrp="1"/>
          </p:cNvSpPr>
          <p:nvPr>
            <p:ph type="body" idx="1"/>
          </p:nvPr>
        </p:nvSpPr>
        <p:spPr>
          <a:ln w="9525"/>
        </p:spPr>
        <p:txBody>
          <a:bodyPr wrap="square" lIns="90488" tIns="44450" rIns="90488" bIns="44450" anchor="t" anchorCtr="0"/>
          <a:p>
            <a:pPr lvl="0"/>
            <a:endParaRPr dirty="0"/>
          </a:p>
        </p:txBody>
      </p:sp>
      <p:sp>
        <p:nvSpPr>
          <p:cNvPr id="124931" name="Rectangle 3"/>
          <p:cNvSpPr>
            <a:spLocks noTextEdit="1"/>
          </p:cNvSpPr>
          <p:nvPr>
            <p:ph type="sldImg"/>
          </p:nvPr>
        </p:nvSpPr>
        <p:spPr>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Rectangle 2"/>
          <p:cNvSpPr>
            <a:spLocks noGrp="1"/>
          </p:cNvSpPr>
          <p:nvPr>
            <p:ph type="body" idx="1"/>
          </p:nvPr>
        </p:nvSpPr>
        <p:spPr>
          <a:ln w="9525"/>
        </p:spPr>
        <p:txBody>
          <a:bodyPr wrap="square" lIns="90488" tIns="44450" rIns="90488" bIns="44450" anchor="t" anchorCtr="0"/>
          <a:p>
            <a:pPr lvl="0"/>
            <a:endParaRPr dirty="0"/>
          </a:p>
        </p:txBody>
      </p:sp>
      <p:sp>
        <p:nvSpPr>
          <p:cNvPr id="125955" name="Rectangle 3"/>
          <p:cNvSpPr>
            <a:spLocks noTextEdit="1"/>
          </p:cNvSpPr>
          <p:nvPr>
            <p:ph type="sldImg"/>
          </p:nvPr>
        </p:nvSpPr>
        <p:spPr>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Rectangle 2"/>
          <p:cNvSpPr>
            <a:spLocks noGrp="1"/>
          </p:cNvSpPr>
          <p:nvPr>
            <p:ph type="body" idx="1"/>
          </p:nvPr>
        </p:nvSpPr>
        <p:spPr>
          <a:ln w="9525"/>
        </p:spPr>
        <p:txBody>
          <a:bodyPr wrap="square" lIns="90488" tIns="44450" rIns="90488" bIns="44450" anchor="t" anchorCtr="0"/>
          <a:p>
            <a:pPr lvl="0"/>
            <a:endParaRPr dirty="0"/>
          </a:p>
        </p:txBody>
      </p:sp>
      <p:sp>
        <p:nvSpPr>
          <p:cNvPr id="126979" name="Rectangle 3"/>
          <p:cNvSpPr>
            <a:spLocks noTextEdit="1"/>
          </p:cNvSpPr>
          <p:nvPr>
            <p:ph type="sldImg"/>
          </p:nvPr>
        </p:nvSpPr>
        <p:spPr>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Rectangle 2"/>
          <p:cNvSpPr>
            <a:spLocks noGrp="1"/>
          </p:cNvSpPr>
          <p:nvPr>
            <p:ph type="body" idx="1"/>
          </p:nvPr>
        </p:nvSpPr>
        <p:spPr>
          <a:ln w="9525"/>
        </p:spPr>
        <p:txBody>
          <a:bodyPr wrap="square" lIns="90488" tIns="44450" rIns="90488" bIns="44450" anchor="t" anchorCtr="0"/>
          <a:p>
            <a:pPr lvl="0"/>
            <a:endParaRPr dirty="0"/>
          </a:p>
        </p:txBody>
      </p:sp>
      <p:sp>
        <p:nvSpPr>
          <p:cNvPr id="128003" name="Rectangle 3"/>
          <p:cNvSpPr>
            <a:spLocks noTextEdit="1"/>
          </p:cNvSpPr>
          <p:nvPr>
            <p:ph type="sldImg"/>
          </p:nvPr>
        </p:nvSpPr>
        <p:spPr>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Rectangle 2"/>
          <p:cNvSpPr/>
          <p:nvPr>
            <p:ph type="body" idx="1"/>
          </p:nvPr>
        </p:nvSpPr>
        <p:spPr>
          <a:ln w="9525"/>
        </p:spPr>
        <p:txBody>
          <a:bodyPr wrap="square" lIns="90488" tIns="44450" rIns="90488" bIns="44450" anchor="t" anchorCtr="0"/>
          <a:p>
            <a:pPr lvl="0"/>
            <a:r>
              <a:rPr dirty="0"/>
              <a:t>:1, 1, 3</a:t>
            </a:r>
            <a:endParaRPr dirty="0"/>
          </a:p>
        </p:txBody>
      </p:sp>
      <p:sp>
        <p:nvSpPr>
          <p:cNvPr id="129027" name="Rectangle 3"/>
          <p:cNvSpPr>
            <a:spLocks noTextEdit="1"/>
          </p:cNvSpPr>
          <p:nvPr>
            <p:ph type="sldImg"/>
          </p:nvPr>
        </p:nvSpPr>
        <p:spPr>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Rectangle 2"/>
          <p:cNvSpPr>
            <a:spLocks noGrp="1"/>
          </p:cNvSpPr>
          <p:nvPr>
            <p:ph type="body" idx="1"/>
          </p:nvPr>
        </p:nvSpPr>
        <p:spPr>
          <a:ln w="9525"/>
        </p:spPr>
        <p:txBody>
          <a:bodyPr wrap="square" lIns="90488" tIns="44450" rIns="90488" bIns="44450" anchor="t" anchorCtr="0"/>
          <a:p>
            <a:pPr lvl="0"/>
            <a:endParaRPr dirty="0"/>
          </a:p>
        </p:txBody>
      </p:sp>
      <p:sp>
        <p:nvSpPr>
          <p:cNvPr id="130051" name="Rectangle 3"/>
          <p:cNvSpPr>
            <a:spLocks noTextEdit="1"/>
          </p:cNvSpPr>
          <p:nvPr>
            <p:ph type="sldImg"/>
          </p:nvPr>
        </p:nvSpPr>
        <p:spPr>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Rectangle 2"/>
          <p:cNvSpPr>
            <a:spLocks noGrp="1"/>
          </p:cNvSpPr>
          <p:nvPr>
            <p:ph type="body" idx="1"/>
          </p:nvPr>
        </p:nvSpPr>
        <p:spPr>
          <a:ln w="9525"/>
        </p:spPr>
        <p:txBody>
          <a:bodyPr wrap="square" lIns="90488" tIns="44450" rIns="90488" bIns="44450" anchor="t" anchorCtr="0"/>
          <a:p>
            <a:pPr lvl="0"/>
            <a:endParaRPr dirty="0"/>
          </a:p>
        </p:txBody>
      </p:sp>
      <p:sp>
        <p:nvSpPr>
          <p:cNvPr id="131075" name="Rectangle 3"/>
          <p:cNvSpPr>
            <a:spLocks noTextEdit="1"/>
          </p:cNvSpPr>
          <p:nvPr>
            <p:ph type="sldImg"/>
          </p:nvPr>
        </p:nvSpPr>
        <p:spPr>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Rectangle 2"/>
          <p:cNvSpPr>
            <a:spLocks noGrp="1"/>
          </p:cNvSpPr>
          <p:nvPr>
            <p:ph type="body" idx="1"/>
          </p:nvPr>
        </p:nvSpPr>
        <p:spPr>
          <a:ln w="9525"/>
        </p:spPr>
        <p:txBody>
          <a:bodyPr wrap="square" lIns="90488" tIns="44450" rIns="90488" bIns="44450" anchor="t" anchorCtr="0"/>
          <a:p>
            <a:pPr lvl="0"/>
            <a:endParaRPr dirty="0"/>
          </a:p>
        </p:txBody>
      </p:sp>
      <p:sp>
        <p:nvSpPr>
          <p:cNvPr id="132099" name="Rectangle 3"/>
          <p:cNvSpPr>
            <a:spLocks noTextEdit="1"/>
          </p:cNvSpPr>
          <p:nvPr>
            <p:ph type="sldImg"/>
          </p:nvPr>
        </p:nvSpPr>
        <p:spPr>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Rectangle 2"/>
          <p:cNvSpPr>
            <a:spLocks noGrp="1"/>
          </p:cNvSpPr>
          <p:nvPr>
            <p:ph type="body" idx="1"/>
          </p:nvPr>
        </p:nvSpPr>
        <p:spPr>
          <a:ln w="9525"/>
        </p:spPr>
        <p:txBody>
          <a:bodyPr wrap="square" lIns="90488" tIns="44450" rIns="90488" bIns="44450" anchor="t" anchorCtr="0"/>
          <a:p>
            <a:pPr lvl="0"/>
            <a:endParaRPr dirty="0"/>
          </a:p>
        </p:txBody>
      </p:sp>
      <p:sp>
        <p:nvSpPr>
          <p:cNvPr id="133123" name="Rectangle 3"/>
          <p:cNvSpPr>
            <a:spLocks noTextEdit="1"/>
          </p:cNvSpPr>
          <p:nvPr>
            <p:ph type="sldImg"/>
          </p:nvPr>
        </p:nvSpPr>
        <p:spPr>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Rectangle 2"/>
          <p:cNvSpPr>
            <a:spLocks noGrp="1"/>
          </p:cNvSpPr>
          <p:nvPr>
            <p:ph type="body" idx="1"/>
          </p:nvPr>
        </p:nvSpPr>
        <p:spPr>
          <a:ln w="9525"/>
        </p:spPr>
        <p:txBody>
          <a:bodyPr wrap="square" lIns="90488" tIns="44450" rIns="90488" bIns="44450" anchor="t" anchorCtr="0"/>
          <a:p>
            <a:pPr lvl="0"/>
            <a:endParaRPr dirty="0"/>
          </a:p>
        </p:txBody>
      </p:sp>
      <p:sp>
        <p:nvSpPr>
          <p:cNvPr id="134147" name="Rectangle 3"/>
          <p:cNvSpPr>
            <a:spLocks noTextEdit="1"/>
          </p:cNvSpPr>
          <p:nvPr>
            <p:ph type="sldImg"/>
          </p:nvPr>
        </p:nvSpPr>
        <p:spPr>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Rectangle 2"/>
          <p:cNvSpPr>
            <a:spLocks noGrp="1"/>
          </p:cNvSpPr>
          <p:nvPr>
            <p:ph type="body" idx="1"/>
          </p:nvPr>
        </p:nvSpPr>
        <p:spPr>
          <a:ln w="9525"/>
        </p:spPr>
        <p:txBody>
          <a:bodyPr wrap="square" lIns="90488" tIns="44450" rIns="90488" bIns="44450" anchor="t" anchorCtr="0"/>
          <a:p>
            <a:pPr lvl="0"/>
            <a:endParaRPr dirty="0"/>
          </a:p>
        </p:txBody>
      </p:sp>
      <p:sp>
        <p:nvSpPr>
          <p:cNvPr id="135171" name="Rectangle 3"/>
          <p:cNvSpPr>
            <a:spLocks noTextEdit="1"/>
          </p:cNvSpPr>
          <p:nvPr>
            <p:ph type="sldImg"/>
          </p:nvPr>
        </p:nvSpPr>
        <p:spPr>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36195"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109</a:t>
            </a:r>
            <a:endParaRPr sz="1000" i="1" dirty="0"/>
          </a:p>
        </p:txBody>
      </p:sp>
      <p:sp>
        <p:nvSpPr>
          <p:cNvPr id="136196"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36197"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36198" name="Rectangle 6"/>
          <p:cNvSpPr>
            <a:spLocks noGrp="1"/>
          </p:cNvSpPr>
          <p:nvPr>
            <p:ph type="body" idx="1"/>
          </p:nvPr>
        </p:nvSpPr>
        <p:spPr>
          <a:ln w="9525"/>
        </p:spPr>
        <p:txBody>
          <a:bodyPr wrap="square" lIns="90488" tIns="44450" rIns="90488" bIns="44450" anchor="t" anchorCtr="0"/>
          <a:p>
            <a:pPr lvl="0"/>
            <a:endParaRPr dirty="0"/>
          </a:p>
        </p:txBody>
      </p:sp>
      <p:sp>
        <p:nvSpPr>
          <p:cNvPr id="136199" name="Rectangle 7"/>
          <p:cNvSpPr>
            <a:spLocks noTextEdit="1"/>
          </p:cNvSpPr>
          <p:nvPr>
            <p:ph type="sldImg"/>
          </p:nvPr>
        </p:nvSpPr>
        <p:spPr>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Rectangle 2"/>
          <p:cNvSpPr>
            <a:spLocks noGrp="1"/>
          </p:cNvSpPr>
          <p:nvPr>
            <p:ph type="body" idx="1"/>
          </p:nvPr>
        </p:nvSpPr>
        <p:spPr>
          <a:ln w="9525"/>
        </p:spPr>
        <p:txBody>
          <a:bodyPr wrap="square" lIns="90488" tIns="44450" rIns="90488" bIns="44450" anchor="t" anchorCtr="0"/>
          <a:p>
            <a:pPr lvl="0"/>
            <a:endParaRPr dirty="0"/>
          </a:p>
        </p:txBody>
      </p:sp>
      <p:sp>
        <p:nvSpPr>
          <p:cNvPr id="137219" name="Rectangle 3"/>
          <p:cNvSpPr>
            <a:spLocks noTextEdit="1"/>
          </p:cNvSpPr>
          <p:nvPr>
            <p:ph type="sldImg"/>
          </p:nvPr>
        </p:nvSpPr>
        <p:spPr>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38243"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109</a:t>
            </a:r>
            <a:endParaRPr sz="1000" i="1" dirty="0"/>
          </a:p>
        </p:txBody>
      </p:sp>
      <p:sp>
        <p:nvSpPr>
          <p:cNvPr id="138244"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38245"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38246" name="Rectangle 6"/>
          <p:cNvSpPr>
            <a:spLocks noGrp="1"/>
          </p:cNvSpPr>
          <p:nvPr>
            <p:ph type="body" idx="1"/>
          </p:nvPr>
        </p:nvSpPr>
        <p:spPr>
          <a:ln w="9525"/>
        </p:spPr>
        <p:txBody>
          <a:bodyPr wrap="square" lIns="90488" tIns="44450" rIns="90488" bIns="44450" anchor="t" anchorCtr="0"/>
          <a:p>
            <a:pPr lvl="0"/>
            <a:endParaRPr dirty="0"/>
          </a:p>
        </p:txBody>
      </p:sp>
      <p:sp>
        <p:nvSpPr>
          <p:cNvPr id="138247" name="Rectangle 7"/>
          <p:cNvSpPr>
            <a:spLocks noTextEdit="1"/>
          </p:cNvSpPr>
          <p:nvPr>
            <p:ph type="sldImg"/>
          </p:nvPr>
        </p:nvSpPr>
        <p:spPr>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Rectangle 2"/>
          <p:cNvSpPr>
            <a:spLocks noGrp="1"/>
          </p:cNvSpPr>
          <p:nvPr>
            <p:ph type="body" idx="1"/>
          </p:nvPr>
        </p:nvSpPr>
        <p:spPr>
          <a:ln w="9525"/>
        </p:spPr>
        <p:txBody>
          <a:bodyPr wrap="square" lIns="90488" tIns="44450" rIns="90488" bIns="44450" anchor="t" anchorCtr="0"/>
          <a:p>
            <a:pPr lvl="0"/>
            <a:r>
              <a:rPr dirty="0"/>
              <a:t>‘Standard Error’ is the estimated standard deviation of the sampling distribution, s</a:t>
            </a:r>
            <a:r>
              <a:rPr baseline="-25000" dirty="0"/>
              <a:t>bP</a:t>
            </a:r>
            <a:r>
              <a:rPr dirty="0"/>
              <a:t>.</a:t>
            </a:r>
            <a:endParaRPr dirty="0"/>
          </a:p>
        </p:txBody>
      </p:sp>
      <p:sp>
        <p:nvSpPr>
          <p:cNvPr id="139267" name="Rectangle 3"/>
          <p:cNvSpPr>
            <a:spLocks noTextEdit="1"/>
          </p:cNvSpPr>
          <p:nvPr>
            <p:ph type="sldImg"/>
          </p:nvPr>
        </p:nvSpPr>
        <p:spPr>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Rectangle 2"/>
          <p:cNvSpPr/>
          <p:nvPr>
            <p:ph type="body" idx="1"/>
          </p:nvPr>
        </p:nvSpPr>
        <p:spPr>
          <a:ln w="9525"/>
        </p:spPr>
        <p:txBody>
          <a:bodyPr wrap="square" lIns="90488" tIns="44450" rIns="90488" bIns="44450" anchor="t" anchorCtr="0"/>
          <a:p>
            <a:pPr lvl="0"/>
            <a:r>
              <a:rPr dirty="0"/>
              <a:t>:1, 1, 3</a:t>
            </a:r>
            <a:endParaRPr dirty="0"/>
          </a:p>
        </p:txBody>
      </p:sp>
      <p:sp>
        <p:nvSpPr>
          <p:cNvPr id="140291" name="Rectangle 3"/>
          <p:cNvSpPr>
            <a:spLocks noTextEdit="1"/>
          </p:cNvSpPr>
          <p:nvPr>
            <p:ph type="sldImg"/>
          </p:nvPr>
        </p:nvSpPr>
        <p:spPr>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Rectangle 2"/>
          <p:cNvSpPr>
            <a:spLocks noGrp="1"/>
          </p:cNvSpPr>
          <p:nvPr>
            <p:ph type="body" idx="1"/>
          </p:nvPr>
        </p:nvSpPr>
        <p:spPr>
          <a:ln w="9525"/>
        </p:spPr>
        <p:txBody>
          <a:bodyPr wrap="square" lIns="90488" tIns="44450" rIns="90488" bIns="44450" anchor="t" anchorCtr="0"/>
          <a:p>
            <a:pPr lvl="0"/>
            <a:endParaRPr dirty="0"/>
          </a:p>
        </p:txBody>
      </p:sp>
      <p:sp>
        <p:nvSpPr>
          <p:cNvPr id="141315" name="Rectangle 3"/>
          <p:cNvSpPr>
            <a:spLocks noTextEdit="1"/>
          </p:cNvSpPr>
          <p:nvPr>
            <p:ph type="sldImg"/>
          </p:nvPr>
        </p:nvSpPr>
        <p:spPr>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42339"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83</a:t>
            </a:r>
            <a:endParaRPr sz="1000" i="1" dirty="0"/>
          </a:p>
        </p:txBody>
      </p:sp>
      <p:sp>
        <p:nvSpPr>
          <p:cNvPr id="142340"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42341"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42342" name="Rectangle 6"/>
          <p:cNvSpPr>
            <a:spLocks noGrp="1"/>
          </p:cNvSpPr>
          <p:nvPr>
            <p:ph type="body" idx="1"/>
          </p:nvPr>
        </p:nvSpPr>
        <p:spPr>
          <a:ln w="9525"/>
        </p:spPr>
        <p:txBody>
          <a:bodyPr wrap="square" lIns="90488" tIns="44450" rIns="90488" bIns="44450" anchor="t" anchorCtr="0"/>
          <a:p>
            <a:pPr lvl="0"/>
            <a:endParaRPr dirty="0"/>
          </a:p>
        </p:txBody>
      </p:sp>
      <p:sp>
        <p:nvSpPr>
          <p:cNvPr id="142343" name="Rectangle 7"/>
          <p:cNvSpPr>
            <a:spLocks noTextEdit="1"/>
          </p:cNvSpPr>
          <p:nvPr>
            <p:ph type="sldImg"/>
          </p:nvPr>
        </p:nvSpPr>
        <p:spPr>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Rectangle 2"/>
          <p:cNvSpPr>
            <a:spLocks noGrp="1"/>
          </p:cNvSpPr>
          <p:nvPr>
            <p:ph type="body" idx="1"/>
          </p:nvPr>
        </p:nvSpPr>
        <p:spPr>
          <a:ln w="9525"/>
        </p:spPr>
        <p:txBody>
          <a:bodyPr wrap="square" lIns="90488" tIns="44450" rIns="90488" bIns="44450" anchor="t" anchorCtr="0"/>
          <a:p>
            <a:pPr lvl="0"/>
            <a:endParaRPr dirty="0"/>
          </a:p>
        </p:txBody>
      </p:sp>
      <p:sp>
        <p:nvSpPr>
          <p:cNvPr id="143363" name="Rectangle 3"/>
          <p:cNvSpPr>
            <a:spLocks noTextEdit="1"/>
          </p:cNvSpPr>
          <p:nvPr>
            <p:ph type="sldImg"/>
          </p:nvPr>
        </p:nvSpPr>
        <p:spPr>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Rectangle 2"/>
          <p:cNvSpPr>
            <a:spLocks noGrp="1"/>
          </p:cNvSpPr>
          <p:nvPr>
            <p:ph type="body" idx="1"/>
          </p:nvPr>
        </p:nvSpPr>
        <p:spPr>
          <a:ln w="9525"/>
        </p:spPr>
        <p:txBody>
          <a:bodyPr wrap="square" lIns="90488" tIns="44450" rIns="90488" bIns="44450" anchor="t" anchorCtr="0"/>
          <a:p>
            <a:pPr lvl="0"/>
            <a:endParaRPr dirty="0"/>
          </a:p>
        </p:txBody>
      </p:sp>
      <p:sp>
        <p:nvSpPr>
          <p:cNvPr id="144387" name="Rectangle 3"/>
          <p:cNvSpPr>
            <a:spLocks noTextEdit="1"/>
          </p:cNvSpPr>
          <p:nvPr>
            <p:ph type="sldImg"/>
          </p:nvPr>
        </p:nvSpPr>
        <p:spPr>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45411"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62</a:t>
            </a:r>
            <a:endParaRPr sz="1000" i="1" dirty="0"/>
          </a:p>
        </p:txBody>
      </p:sp>
      <p:sp>
        <p:nvSpPr>
          <p:cNvPr id="145412"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45413"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45414" name="Rectangle 6"/>
          <p:cNvSpPr>
            <a:spLocks noGrp="1"/>
          </p:cNvSpPr>
          <p:nvPr>
            <p:ph type="body" idx="1"/>
          </p:nvPr>
        </p:nvSpPr>
        <p:spPr>
          <a:ln w="9525"/>
        </p:spPr>
        <p:txBody>
          <a:bodyPr wrap="square" lIns="90488" tIns="44450" rIns="90488" bIns="44450" anchor="t" anchorCtr="0"/>
          <a:p>
            <a:pPr lvl="0"/>
            <a:endParaRPr dirty="0"/>
          </a:p>
        </p:txBody>
      </p:sp>
      <p:sp>
        <p:nvSpPr>
          <p:cNvPr id="145415" name="Rectangle 7"/>
          <p:cNvSpPr>
            <a:spLocks noTextEdit="1"/>
          </p:cNvSpPr>
          <p:nvPr>
            <p:ph type="sldImg"/>
          </p:nvPr>
        </p:nvSpPr>
        <p:spPr>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46435"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79</a:t>
            </a:r>
            <a:endParaRPr sz="1000" i="1" dirty="0"/>
          </a:p>
        </p:txBody>
      </p:sp>
      <p:sp>
        <p:nvSpPr>
          <p:cNvPr id="146436"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46437"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46438" name="Rectangle 6"/>
          <p:cNvSpPr>
            <a:spLocks noGrp="1"/>
          </p:cNvSpPr>
          <p:nvPr>
            <p:ph type="body" idx="1"/>
          </p:nvPr>
        </p:nvSpPr>
        <p:spPr>
          <a:ln w="9525"/>
        </p:spPr>
        <p:txBody>
          <a:bodyPr wrap="square" lIns="90488" tIns="44450" rIns="90488" bIns="44450" anchor="t" anchorCtr="0"/>
          <a:p>
            <a:pPr lvl="0"/>
            <a:endParaRPr dirty="0"/>
          </a:p>
        </p:txBody>
      </p:sp>
      <p:sp>
        <p:nvSpPr>
          <p:cNvPr id="146439" name="Rectangle 7"/>
          <p:cNvSpPr>
            <a:spLocks noTextEdit="1"/>
          </p:cNvSpPr>
          <p:nvPr>
            <p:ph type="sldImg"/>
          </p:nvPr>
        </p:nvSpPr>
        <p:spPr>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47459"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83</a:t>
            </a:r>
            <a:endParaRPr sz="1000" i="1" dirty="0"/>
          </a:p>
        </p:txBody>
      </p:sp>
      <p:sp>
        <p:nvSpPr>
          <p:cNvPr id="147460"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47461"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47462" name="Rectangle 6"/>
          <p:cNvSpPr>
            <a:spLocks noGrp="1"/>
          </p:cNvSpPr>
          <p:nvPr>
            <p:ph type="body" idx="1"/>
          </p:nvPr>
        </p:nvSpPr>
        <p:spPr>
          <a:ln w="9525"/>
        </p:spPr>
        <p:txBody>
          <a:bodyPr wrap="square" lIns="90488" tIns="44450" rIns="90488" bIns="44450" anchor="t" anchorCtr="0"/>
          <a:p>
            <a:pPr lvl="0"/>
            <a:endParaRPr dirty="0"/>
          </a:p>
        </p:txBody>
      </p:sp>
      <p:sp>
        <p:nvSpPr>
          <p:cNvPr id="147463" name="Rectangle 7"/>
          <p:cNvSpPr>
            <a:spLocks noTextEdit="1"/>
          </p:cNvSpPr>
          <p:nvPr>
            <p:ph type="sldImg"/>
          </p:nvPr>
        </p:nvSpPr>
        <p:spPr>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48483"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83</a:t>
            </a:r>
            <a:endParaRPr sz="1000" i="1" dirty="0"/>
          </a:p>
        </p:txBody>
      </p:sp>
      <p:sp>
        <p:nvSpPr>
          <p:cNvPr id="148484"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48485"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48486" name="Rectangle 6"/>
          <p:cNvSpPr>
            <a:spLocks noGrp="1"/>
          </p:cNvSpPr>
          <p:nvPr>
            <p:ph type="body" idx="1"/>
          </p:nvPr>
        </p:nvSpPr>
        <p:spPr>
          <a:ln w="9525"/>
        </p:spPr>
        <p:txBody>
          <a:bodyPr wrap="square" lIns="90488" tIns="44450" rIns="90488" bIns="44450" anchor="t" anchorCtr="0"/>
          <a:p>
            <a:pPr lvl="0"/>
            <a:endParaRPr dirty="0"/>
          </a:p>
        </p:txBody>
      </p:sp>
      <p:sp>
        <p:nvSpPr>
          <p:cNvPr id="148487" name="Rectangle 7"/>
          <p:cNvSpPr>
            <a:spLocks noTextEdit="1"/>
          </p:cNvSpPr>
          <p:nvPr>
            <p:ph type="sldImg"/>
          </p:nvPr>
        </p:nvSpPr>
        <p:spPr>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Rectangle 2"/>
          <p:cNvSpPr>
            <a:spLocks noGrp="1"/>
          </p:cNvSpPr>
          <p:nvPr>
            <p:ph type="body" idx="1"/>
          </p:nvPr>
        </p:nvSpPr>
        <p:spPr>
          <a:ln w="9525"/>
        </p:spPr>
        <p:txBody>
          <a:bodyPr wrap="square" lIns="90488" tIns="44450" rIns="90488" bIns="44450" anchor="t" anchorCtr="0"/>
          <a:p>
            <a:pPr lvl="0"/>
            <a:endParaRPr dirty="0"/>
          </a:p>
        </p:txBody>
      </p:sp>
      <p:sp>
        <p:nvSpPr>
          <p:cNvPr id="149507" name="Rectangle 3"/>
          <p:cNvSpPr>
            <a:spLocks noTextEdit="1"/>
          </p:cNvSpPr>
          <p:nvPr>
            <p:ph type="sldImg"/>
          </p:nvPr>
        </p:nvSpPr>
        <p:spPr>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Rectangle 2"/>
          <p:cNvSpPr/>
          <p:nvPr>
            <p:ph type="body" idx="1"/>
          </p:nvPr>
        </p:nvSpPr>
        <p:spPr>
          <a:ln w="9525"/>
        </p:spPr>
        <p:txBody>
          <a:bodyPr wrap="square" lIns="90488" tIns="44450" rIns="90488" bIns="44450" anchor="t" anchorCtr="0"/>
          <a:p>
            <a:pPr lvl="0"/>
            <a:r>
              <a:rPr dirty="0"/>
              <a:t>:1, 1, 3</a:t>
            </a:r>
            <a:endParaRPr dirty="0"/>
          </a:p>
        </p:txBody>
      </p:sp>
      <p:sp>
        <p:nvSpPr>
          <p:cNvPr id="150531" name="Rectangle 3"/>
          <p:cNvSpPr>
            <a:spLocks noTextEdit="1"/>
          </p:cNvSpPr>
          <p:nvPr>
            <p:ph type="sldImg"/>
          </p:nvPr>
        </p:nvSpPr>
        <p:spPr>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Rectangle 2"/>
          <p:cNvSpPr>
            <a:spLocks noGrp="1"/>
          </p:cNvSpPr>
          <p:nvPr>
            <p:ph type="body" idx="1"/>
          </p:nvPr>
        </p:nvSpPr>
        <p:spPr>
          <a:ln w="9525"/>
        </p:spPr>
        <p:txBody>
          <a:bodyPr wrap="square" lIns="90488" tIns="44450" rIns="90488" bIns="44450" anchor="t" anchorCtr="0"/>
          <a:p>
            <a:pPr lvl="0"/>
            <a:endParaRPr dirty="0"/>
          </a:p>
        </p:txBody>
      </p:sp>
      <p:sp>
        <p:nvSpPr>
          <p:cNvPr id="151555" name="Rectangle 3"/>
          <p:cNvSpPr>
            <a:spLocks noTextEdit="1"/>
          </p:cNvSpPr>
          <p:nvPr>
            <p:ph type="sldImg"/>
          </p:nvPr>
        </p:nvSpPr>
        <p:spPr>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8" name="Rectangle 2"/>
          <p:cNvSpPr>
            <a:spLocks noGrp="1"/>
          </p:cNvSpPr>
          <p:nvPr>
            <p:ph type="body" idx="1"/>
          </p:nvPr>
        </p:nvSpPr>
        <p:spPr>
          <a:ln w="9525"/>
        </p:spPr>
        <p:txBody>
          <a:bodyPr wrap="square" lIns="90488" tIns="44450" rIns="90488" bIns="44450" anchor="t" anchorCtr="0"/>
          <a:p>
            <a:pPr lvl="0"/>
            <a:endParaRPr dirty="0"/>
          </a:p>
        </p:txBody>
      </p:sp>
      <p:sp>
        <p:nvSpPr>
          <p:cNvPr id="152579" name="Rectangle 3"/>
          <p:cNvSpPr>
            <a:spLocks noTextEdit="1"/>
          </p:cNvSpPr>
          <p:nvPr>
            <p:ph type="sldImg"/>
          </p:nvPr>
        </p:nvSpPr>
        <p:spPr>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Rectangle 2"/>
          <p:cNvSpPr>
            <a:spLocks noGrp="1"/>
          </p:cNvSpPr>
          <p:nvPr>
            <p:ph type="body" idx="1"/>
          </p:nvPr>
        </p:nvSpPr>
        <p:spPr>
          <a:ln w="9525"/>
        </p:spPr>
        <p:txBody>
          <a:bodyPr wrap="square" lIns="90488" tIns="44450" rIns="90488" bIns="44450" anchor="t" anchorCtr="0"/>
          <a:p>
            <a:pPr lvl="0"/>
            <a:endParaRPr dirty="0"/>
          </a:p>
        </p:txBody>
      </p:sp>
      <p:sp>
        <p:nvSpPr>
          <p:cNvPr id="153603" name="Rectangle 3"/>
          <p:cNvSpPr>
            <a:spLocks noTextEdit="1"/>
          </p:cNvSpPr>
          <p:nvPr>
            <p:ph type="sldImg"/>
          </p:nvPr>
        </p:nvSpPr>
        <p:spPr>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Rectangle 2"/>
          <p:cNvSpPr>
            <a:spLocks noGrp="1"/>
          </p:cNvSpPr>
          <p:nvPr>
            <p:ph type="body" idx="1"/>
          </p:nvPr>
        </p:nvSpPr>
        <p:spPr>
          <a:ln w="9525"/>
        </p:spPr>
        <p:txBody>
          <a:bodyPr wrap="square" lIns="90488" tIns="44450" rIns="90488" bIns="44450" anchor="t" anchorCtr="0"/>
          <a:p>
            <a:pPr lvl="0"/>
            <a:endParaRPr dirty="0"/>
          </a:p>
        </p:txBody>
      </p:sp>
      <p:sp>
        <p:nvSpPr>
          <p:cNvPr id="154627" name="Rectangle 3"/>
          <p:cNvSpPr>
            <a:spLocks noTextEdit="1"/>
          </p:cNvSpPr>
          <p:nvPr>
            <p:ph type="sldImg"/>
          </p:nvPr>
        </p:nvSpPr>
        <p:spPr>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55651"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115</a:t>
            </a:r>
            <a:endParaRPr sz="1000" i="1" dirty="0"/>
          </a:p>
        </p:txBody>
      </p:sp>
      <p:sp>
        <p:nvSpPr>
          <p:cNvPr id="155652"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55653"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55654" name="Rectangle 6"/>
          <p:cNvSpPr>
            <a:spLocks noGrp="1"/>
          </p:cNvSpPr>
          <p:nvPr>
            <p:ph type="body" idx="1"/>
          </p:nvPr>
        </p:nvSpPr>
        <p:spPr>
          <a:ln w="9525"/>
        </p:spPr>
        <p:txBody>
          <a:bodyPr wrap="square" lIns="90488" tIns="44450" rIns="90488" bIns="44450" anchor="t" anchorCtr="0"/>
          <a:p>
            <a:pPr lvl="0"/>
            <a:endParaRPr dirty="0"/>
          </a:p>
        </p:txBody>
      </p:sp>
      <p:sp>
        <p:nvSpPr>
          <p:cNvPr id="155655" name="Rectangle 7"/>
          <p:cNvSpPr>
            <a:spLocks noTextEdit="1"/>
          </p:cNvSpPr>
          <p:nvPr>
            <p:ph type="sldImg"/>
          </p:nvPr>
        </p:nvSpPr>
        <p:spPr>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56675"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115</a:t>
            </a:r>
            <a:endParaRPr sz="1000" i="1" dirty="0"/>
          </a:p>
        </p:txBody>
      </p:sp>
      <p:sp>
        <p:nvSpPr>
          <p:cNvPr id="156676"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56677"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56678" name="Rectangle 6"/>
          <p:cNvSpPr>
            <a:spLocks noGrp="1"/>
          </p:cNvSpPr>
          <p:nvPr>
            <p:ph type="body" idx="1"/>
          </p:nvPr>
        </p:nvSpPr>
        <p:spPr>
          <a:ln w="9525"/>
        </p:spPr>
        <p:txBody>
          <a:bodyPr wrap="square" lIns="90488" tIns="44450" rIns="90488" bIns="44450" anchor="t" anchorCtr="0"/>
          <a:p>
            <a:pPr lvl="0"/>
            <a:endParaRPr dirty="0"/>
          </a:p>
        </p:txBody>
      </p:sp>
      <p:sp>
        <p:nvSpPr>
          <p:cNvPr id="156679" name="Rectangle 7"/>
          <p:cNvSpPr>
            <a:spLocks noTextEdit="1"/>
          </p:cNvSpPr>
          <p:nvPr>
            <p:ph type="sldImg"/>
          </p:nvPr>
        </p:nvSpPr>
        <p:spPr>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8" name="Rectangle 2"/>
          <p:cNvSpPr>
            <a:spLocks noGrp="1"/>
          </p:cNvSpPr>
          <p:nvPr>
            <p:ph type="body" idx="1"/>
          </p:nvPr>
        </p:nvSpPr>
        <p:spPr>
          <a:ln w="9525"/>
        </p:spPr>
        <p:txBody>
          <a:bodyPr wrap="square" lIns="90488" tIns="44450" rIns="90488" bIns="44450" anchor="t" anchorCtr="0"/>
          <a:p>
            <a:pPr lvl="0"/>
            <a:endParaRPr dirty="0"/>
          </a:p>
        </p:txBody>
      </p:sp>
      <p:sp>
        <p:nvSpPr>
          <p:cNvPr id="157699" name="Rectangle 3"/>
          <p:cNvSpPr>
            <a:spLocks noTextEdit="1"/>
          </p:cNvSpPr>
          <p:nvPr>
            <p:ph type="sldImg"/>
          </p:nvPr>
        </p:nvSpPr>
        <p:spPr>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58723"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121</a:t>
            </a:r>
            <a:endParaRPr sz="1000" i="1" dirty="0"/>
          </a:p>
        </p:txBody>
      </p:sp>
      <p:sp>
        <p:nvSpPr>
          <p:cNvPr id="158724"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58725"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58726" name="Rectangle 6"/>
          <p:cNvSpPr>
            <a:spLocks noGrp="1"/>
          </p:cNvSpPr>
          <p:nvPr>
            <p:ph type="body" idx="1"/>
          </p:nvPr>
        </p:nvSpPr>
        <p:spPr>
          <a:ln w="9525"/>
        </p:spPr>
        <p:txBody>
          <a:bodyPr wrap="square" lIns="90488" tIns="44450" rIns="90488" bIns="44450" anchor="t" anchorCtr="0"/>
          <a:p>
            <a:pPr lvl="0"/>
            <a:endParaRPr dirty="0"/>
          </a:p>
        </p:txBody>
      </p:sp>
      <p:sp>
        <p:nvSpPr>
          <p:cNvPr id="158727" name="Rectangle 7"/>
          <p:cNvSpPr>
            <a:spLocks noTextEdit="1"/>
          </p:cNvSpPr>
          <p:nvPr>
            <p:ph type="sldImg"/>
          </p:nvPr>
        </p:nvSpPr>
        <p:spPr>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59747"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122</a:t>
            </a:r>
            <a:endParaRPr sz="1000" i="1" dirty="0"/>
          </a:p>
        </p:txBody>
      </p:sp>
      <p:sp>
        <p:nvSpPr>
          <p:cNvPr id="159748"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59749"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59750" name="Rectangle 6"/>
          <p:cNvSpPr>
            <a:spLocks noGrp="1"/>
          </p:cNvSpPr>
          <p:nvPr>
            <p:ph type="body" idx="1"/>
          </p:nvPr>
        </p:nvSpPr>
        <p:spPr>
          <a:ln w="9525"/>
        </p:spPr>
        <p:txBody>
          <a:bodyPr wrap="square" lIns="90488" tIns="44450" rIns="90488" bIns="44450" anchor="t" anchorCtr="0"/>
          <a:p>
            <a:pPr lvl="0"/>
            <a:r>
              <a:rPr dirty="0"/>
              <a:t>Note the 1 under the radical in the standard error formula.</a:t>
            </a:r>
            <a:endParaRPr dirty="0"/>
          </a:p>
          <a:p>
            <a:pPr lvl="0"/>
            <a:r>
              <a:rPr dirty="0"/>
              <a:t>The effect of the extra Syx is to increase the width of the interval. </a:t>
            </a:r>
            <a:endParaRPr dirty="0"/>
          </a:p>
          <a:p>
            <a:pPr lvl="0"/>
            <a:r>
              <a:rPr dirty="0"/>
              <a:t>This will be seen in the interval bands.</a:t>
            </a:r>
            <a:endParaRPr dirty="0"/>
          </a:p>
        </p:txBody>
      </p:sp>
      <p:sp>
        <p:nvSpPr>
          <p:cNvPr id="159751" name="Rectangle 7"/>
          <p:cNvSpPr>
            <a:spLocks noTextEdit="1"/>
          </p:cNvSpPr>
          <p:nvPr>
            <p:ph type="sldImg"/>
          </p:nvPr>
        </p:nvSpPr>
        <p:spPr>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0"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60771"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123</a:t>
            </a:r>
            <a:endParaRPr sz="1000" i="1" dirty="0"/>
          </a:p>
        </p:txBody>
      </p:sp>
      <p:sp>
        <p:nvSpPr>
          <p:cNvPr id="160772"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60773"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60774" name="Rectangle 6"/>
          <p:cNvSpPr>
            <a:spLocks noGrp="1"/>
          </p:cNvSpPr>
          <p:nvPr>
            <p:ph type="body" idx="1"/>
          </p:nvPr>
        </p:nvSpPr>
        <p:spPr>
          <a:ln w="9525"/>
        </p:spPr>
        <p:txBody>
          <a:bodyPr wrap="square" lIns="90488" tIns="44450" rIns="90488" bIns="44450" anchor="t" anchorCtr="0"/>
          <a:p>
            <a:pPr lvl="0"/>
            <a:r>
              <a:rPr dirty="0"/>
              <a:t>The error in predicting some future value of Y is the sum of 2 errors:</a:t>
            </a:r>
            <a:endParaRPr dirty="0"/>
          </a:p>
          <a:p>
            <a:pPr lvl="1"/>
            <a:r>
              <a:rPr dirty="0"/>
              <a:t>1. the error of estimating the </a:t>
            </a:r>
            <a:r>
              <a:rPr b="1" dirty="0"/>
              <a:t>mean Y</a:t>
            </a:r>
            <a:r>
              <a:rPr dirty="0"/>
              <a:t>, E(Y|X)</a:t>
            </a:r>
            <a:endParaRPr dirty="0"/>
          </a:p>
          <a:p>
            <a:pPr lvl="1"/>
            <a:r>
              <a:rPr dirty="0"/>
              <a:t>2. the </a:t>
            </a:r>
            <a:r>
              <a:rPr b="1" dirty="0"/>
              <a:t>random error</a:t>
            </a:r>
            <a:r>
              <a:rPr dirty="0"/>
              <a:t> that is a component of the value of </a:t>
            </a:r>
            <a:br>
              <a:rPr dirty="0"/>
            </a:br>
            <a:r>
              <a:rPr dirty="0"/>
              <a:t>    Y to be predicted.</a:t>
            </a:r>
            <a:endParaRPr dirty="0"/>
          </a:p>
          <a:p>
            <a:pPr lvl="0"/>
            <a:r>
              <a:rPr dirty="0"/>
              <a:t>Even if we knew the population regression line exactly, we would still make </a:t>
            </a:r>
            <a:r>
              <a:rPr dirty="0">
                <a:latin typeface="Symbol" panose="05050102010706020507" pitchFamily="18" charset="2"/>
              </a:rPr>
              <a:t></a:t>
            </a:r>
            <a:r>
              <a:rPr dirty="0"/>
              <a:t> error.</a:t>
            </a:r>
            <a:endParaRPr dirty="0"/>
          </a:p>
          <a:p>
            <a:pPr lvl="0"/>
            <a:endParaRPr dirty="0"/>
          </a:p>
        </p:txBody>
      </p:sp>
      <p:sp>
        <p:nvSpPr>
          <p:cNvPr id="160775" name="Rectangle 7"/>
          <p:cNvSpPr>
            <a:spLocks noTextEdit="1"/>
          </p:cNvSpPr>
          <p:nvPr>
            <p:ph type="sldImg"/>
          </p:nvPr>
        </p:nvSpPr>
        <p:spPr>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4" name="Rectangle 2"/>
          <p:cNvSpPr>
            <a:spLocks noGrp="1"/>
          </p:cNvSpPr>
          <p:nvPr>
            <p:ph type="body" idx="1"/>
          </p:nvPr>
        </p:nvSpPr>
        <p:spPr>
          <a:ln w="9525"/>
        </p:spPr>
        <p:txBody>
          <a:bodyPr wrap="square" lIns="90488" tIns="44450" rIns="90488" bIns="44450" anchor="t" anchorCtr="0"/>
          <a:p>
            <a:pPr lvl="0"/>
            <a:endParaRPr dirty="0"/>
          </a:p>
        </p:txBody>
      </p:sp>
      <p:sp>
        <p:nvSpPr>
          <p:cNvPr id="161795" name="Rectangle 3"/>
          <p:cNvSpPr>
            <a:spLocks noTextEdit="1"/>
          </p:cNvSpPr>
          <p:nvPr>
            <p:ph type="sldImg"/>
          </p:nvPr>
        </p:nvSpPr>
        <p:spPr>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62819"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121</a:t>
            </a:r>
            <a:endParaRPr sz="1000" i="1" dirty="0"/>
          </a:p>
        </p:txBody>
      </p:sp>
      <p:sp>
        <p:nvSpPr>
          <p:cNvPr id="162820"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62821"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62822" name="Rectangle 6"/>
          <p:cNvSpPr>
            <a:spLocks noGrp="1"/>
          </p:cNvSpPr>
          <p:nvPr>
            <p:ph type="body" idx="1"/>
          </p:nvPr>
        </p:nvSpPr>
        <p:spPr>
          <a:ln w="9525"/>
        </p:spPr>
        <p:txBody>
          <a:bodyPr wrap="square" lIns="90488" tIns="44450" rIns="90488" bIns="44450" anchor="t" anchorCtr="0"/>
          <a:p>
            <a:pPr lvl="0"/>
            <a:endParaRPr dirty="0"/>
          </a:p>
        </p:txBody>
      </p:sp>
      <p:sp>
        <p:nvSpPr>
          <p:cNvPr id="162823" name="Rectangle 7"/>
          <p:cNvSpPr>
            <a:spLocks noTextEdit="1"/>
          </p:cNvSpPr>
          <p:nvPr>
            <p:ph type="sldImg"/>
          </p:nvPr>
        </p:nvSpPr>
        <p:spPr>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Rectangle 2"/>
          <p:cNvSpPr>
            <a:spLocks noGrp="1"/>
          </p:cNvSpPr>
          <p:nvPr>
            <p:ph type="body" idx="1"/>
          </p:nvPr>
        </p:nvSpPr>
        <p:spPr>
          <a:ln w="9525"/>
        </p:spPr>
        <p:txBody>
          <a:bodyPr wrap="square" lIns="90488" tIns="44450" rIns="90488" bIns="44450" anchor="t" anchorCtr="0"/>
          <a:p>
            <a:pPr lvl="0"/>
            <a:endParaRPr dirty="0"/>
          </a:p>
        </p:txBody>
      </p:sp>
      <p:sp>
        <p:nvSpPr>
          <p:cNvPr id="163843" name="Rectangle 3"/>
          <p:cNvSpPr>
            <a:spLocks noTextEdit="1"/>
          </p:cNvSpPr>
          <p:nvPr>
            <p:ph type="sldImg"/>
          </p:nvPr>
        </p:nvSpPr>
        <p:spPr>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Rectangle 2"/>
          <p:cNvSpPr/>
          <p:nvPr/>
        </p:nvSpPr>
        <p:spPr>
          <a:xfrm>
            <a:off x="3886200" y="0"/>
            <a:ext cx="2971800" cy="465138"/>
          </a:xfrm>
          <a:prstGeom prst="rect">
            <a:avLst/>
          </a:prstGeom>
          <a:noFill/>
          <a:ln w="12700">
            <a:noFill/>
          </a:ln>
        </p:spPr>
        <p:txBody>
          <a:bodyPr wrap="none" anchor="ctr" anchorCtr="0"/>
          <a:p>
            <a:pPr lvl="0" eaLnBrk="1" hangingPunct="1"/>
            <a:endParaRPr dirty="0"/>
          </a:p>
        </p:txBody>
      </p:sp>
      <p:sp>
        <p:nvSpPr>
          <p:cNvPr id="164867" name="Rectangle 3"/>
          <p:cNvSpPr/>
          <p:nvPr/>
        </p:nvSpPr>
        <p:spPr>
          <a:xfrm>
            <a:off x="3886200" y="8831263"/>
            <a:ext cx="2971800" cy="465137"/>
          </a:xfrm>
          <a:prstGeom prst="rect">
            <a:avLst/>
          </a:prstGeom>
          <a:noFill/>
          <a:ln w="12700">
            <a:noFill/>
          </a:ln>
        </p:spPr>
        <p:txBody>
          <a:bodyPr lIns="19050" tIns="0" rIns="19050" bIns="0" anchor="b" anchorCtr="0"/>
          <a:p>
            <a:pPr lvl="0" algn="r">
              <a:spcBef>
                <a:spcPct val="0"/>
              </a:spcBef>
            </a:pPr>
            <a:r>
              <a:rPr sz="1000" i="1" dirty="0"/>
              <a:t>115</a:t>
            </a:r>
            <a:endParaRPr sz="1000" i="1" dirty="0"/>
          </a:p>
        </p:txBody>
      </p:sp>
      <p:sp>
        <p:nvSpPr>
          <p:cNvPr id="164868" name="Rectangle 4"/>
          <p:cNvSpPr/>
          <p:nvPr/>
        </p:nvSpPr>
        <p:spPr>
          <a:xfrm>
            <a:off x="0" y="8831263"/>
            <a:ext cx="2971800" cy="465137"/>
          </a:xfrm>
          <a:prstGeom prst="rect">
            <a:avLst/>
          </a:prstGeom>
          <a:noFill/>
          <a:ln w="12700">
            <a:noFill/>
          </a:ln>
        </p:spPr>
        <p:txBody>
          <a:bodyPr wrap="none" anchor="ctr" anchorCtr="0"/>
          <a:p>
            <a:pPr lvl="0" eaLnBrk="1" hangingPunct="1"/>
            <a:endParaRPr dirty="0"/>
          </a:p>
        </p:txBody>
      </p:sp>
      <p:sp>
        <p:nvSpPr>
          <p:cNvPr id="164869" name="Rectangle 5"/>
          <p:cNvSpPr/>
          <p:nvPr/>
        </p:nvSpPr>
        <p:spPr>
          <a:xfrm>
            <a:off x="0" y="0"/>
            <a:ext cx="2971800" cy="465138"/>
          </a:xfrm>
          <a:prstGeom prst="rect">
            <a:avLst/>
          </a:prstGeom>
          <a:noFill/>
          <a:ln w="12700">
            <a:noFill/>
          </a:ln>
        </p:spPr>
        <p:txBody>
          <a:bodyPr wrap="none" anchor="ctr" anchorCtr="0"/>
          <a:p>
            <a:pPr lvl="0" eaLnBrk="1" hangingPunct="1"/>
            <a:endParaRPr dirty="0"/>
          </a:p>
        </p:txBody>
      </p:sp>
      <p:sp>
        <p:nvSpPr>
          <p:cNvPr id="164870" name="Rectangle 6"/>
          <p:cNvSpPr>
            <a:spLocks noGrp="1"/>
          </p:cNvSpPr>
          <p:nvPr>
            <p:ph type="body" idx="1"/>
          </p:nvPr>
        </p:nvSpPr>
        <p:spPr>
          <a:ln w="9525"/>
        </p:spPr>
        <p:txBody>
          <a:bodyPr wrap="square" lIns="90488" tIns="44450" rIns="90488" bIns="44450" anchor="t" anchorCtr="0"/>
          <a:p>
            <a:pPr lvl="0"/>
            <a:endParaRPr dirty="0"/>
          </a:p>
        </p:txBody>
      </p:sp>
      <p:sp>
        <p:nvSpPr>
          <p:cNvPr id="164871" name="Rectangle 7"/>
          <p:cNvSpPr>
            <a:spLocks noTextEdit="1"/>
          </p:cNvSpPr>
          <p:nvPr>
            <p:ph type="sldImg"/>
          </p:nvPr>
        </p:nvSpPr>
        <p:spPr>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0" name="Rectangle 2"/>
          <p:cNvSpPr/>
          <p:nvPr>
            <p:ph type="body" idx="1"/>
          </p:nvPr>
        </p:nvSpPr>
        <p:spPr>
          <a:ln w="9525"/>
        </p:spPr>
        <p:txBody>
          <a:bodyPr wrap="square" lIns="90488" tIns="44450" rIns="90488" bIns="44450" anchor="t" anchorCtr="0"/>
          <a:p>
            <a:pPr lvl="0"/>
            <a:r>
              <a:rPr dirty="0"/>
              <a:t>:1, 1, 3</a:t>
            </a:r>
            <a:endParaRPr dirty="0"/>
          </a:p>
        </p:txBody>
      </p:sp>
      <p:sp>
        <p:nvSpPr>
          <p:cNvPr id="165891" name="Rectangle 3"/>
          <p:cNvSpPr>
            <a:spLocks noTextEdit="1"/>
          </p:cNvSpPr>
          <p:nvPr>
            <p:ph type="sldImg"/>
          </p:nvPr>
        </p:nvSpPr>
        <p:spPr>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4" name="Rectangle 2"/>
          <p:cNvSpPr>
            <a:spLocks noGrp="1"/>
          </p:cNvSpPr>
          <p:nvPr>
            <p:ph type="body" idx="1"/>
          </p:nvPr>
        </p:nvSpPr>
        <p:spPr>
          <a:ln w="9525"/>
        </p:spPr>
        <p:txBody>
          <a:bodyPr wrap="square" lIns="90488" tIns="44450" rIns="90488" bIns="44450" anchor="t" anchorCtr="0"/>
          <a:p>
            <a:pPr lvl="0"/>
            <a:endParaRPr dirty="0"/>
          </a:p>
        </p:txBody>
      </p:sp>
      <p:sp>
        <p:nvSpPr>
          <p:cNvPr id="166915" name="Rectangle 3"/>
          <p:cNvSpPr>
            <a:spLocks noTextEdit="1"/>
          </p:cNvSpPr>
          <p:nvPr>
            <p:ph type="sldImg"/>
          </p:nvPr>
        </p:nvSpPr>
        <p:spPr>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Rectangle 2"/>
          <p:cNvSpPr>
            <a:spLocks noGrp="1"/>
          </p:cNvSpPr>
          <p:nvPr>
            <p:ph type="body" idx="1"/>
          </p:nvPr>
        </p:nvSpPr>
        <p:spPr>
          <a:ln w="9525"/>
        </p:spPr>
        <p:txBody>
          <a:bodyPr wrap="square" lIns="90488" tIns="44450" rIns="90488" bIns="44450" anchor="t" anchorCtr="0"/>
          <a:p>
            <a:pPr lvl="0"/>
            <a:endParaRPr dirty="0"/>
          </a:p>
        </p:txBody>
      </p:sp>
      <p:sp>
        <p:nvSpPr>
          <p:cNvPr id="167939" name="Rectangle 3"/>
          <p:cNvSpPr>
            <a:spLocks noTextEdit="1"/>
          </p:cNvSpPr>
          <p:nvPr>
            <p:ph type="sldImg"/>
          </p:nvPr>
        </p:nvSpPr>
        <p:spPr>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2" name="Rectangle 2"/>
          <p:cNvSpPr>
            <a:spLocks noGrp="1"/>
          </p:cNvSpPr>
          <p:nvPr>
            <p:ph type="body" idx="1"/>
          </p:nvPr>
        </p:nvSpPr>
        <p:spPr>
          <a:ln w="9525"/>
        </p:spPr>
        <p:txBody>
          <a:bodyPr wrap="square" lIns="90488" tIns="44450" rIns="90488" bIns="44450" anchor="t" anchorCtr="0"/>
          <a:p>
            <a:pPr lvl="0"/>
            <a:endParaRPr dirty="0"/>
          </a:p>
        </p:txBody>
      </p:sp>
      <p:sp>
        <p:nvSpPr>
          <p:cNvPr id="168963" name="Rectangle 3"/>
          <p:cNvSpPr>
            <a:spLocks noTextEdit="1"/>
          </p:cNvSpPr>
          <p:nvPr>
            <p:ph type="sldImg"/>
          </p:nvPr>
        </p:nvSpPr>
        <p:spPr>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Rectangle 2"/>
          <p:cNvSpPr>
            <a:spLocks noGrp="1"/>
          </p:cNvSpPr>
          <p:nvPr>
            <p:ph type="body" idx="1"/>
          </p:nvPr>
        </p:nvSpPr>
        <p:spPr>
          <a:ln w="9525"/>
        </p:spPr>
        <p:txBody>
          <a:bodyPr wrap="square" lIns="90488" tIns="44450" rIns="90488" bIns="44450" anchor="t" anchorCtr="0"/>
          <a:p>
            <a:pPr lvl="0"/>
            <a:endParaRPr dirty="0"/>
          </a:p>
        </p:txBody>
      </p:sp>
      <p:sp>
        <p:nvSpPr>
          <p:cNvPr id="169987" name="Rectangle 3"/>
          <p:cNvSpPr>
            <a:spLocks noTextEdit="1"/>
          </p:cNvSpPr>
          <p:nvPr>
            <p:ph type="sldImg"/>
          </p:nvPr>
        </p:nvSpPr>
        <p:spPr>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0" name="Rectangle 2"/>
          <p:cNvSpPr>
            <a:spLocks noGrp="1"/>
          </p:cNvSpPr>
          <p:nvPr>
            <p:ph type="body" idx="1"/>
          </p:nvPr>
        </p:nvSpPr>
        <p:spPr>
          <a:ln w="9525"/>
        </p:spPr>
        <p:txBody>
          <a:bodyPr wrap="square" lIns="90488" tIns="44450" rIns="90488" bIns="44450" anchor="t" anchorCtr="0"/>
          <a:p>
            <a:pPr lvl="0"/>
            <a:endParaRPr dirty="0"/>
          </a:p>
        </p:txBody>
      </p:sp>
      <p:sp>
        <p:nvSpPr>
          <p:cNvPr id="171011" name="Rectangle 3"/>
          <p:cNvSpPr>
            <a:spLocks noTextEdit="1"/>
          </p:cNvSpPr>
          <p:nvPr>
            <p:ph type="sldImg"/>
          </p:nvPr>
        </p:nvSpPr>
        <p:spPr>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Rectangle 2"/>
          <p:cNvSpPr>
            <a:spLocks noGrp="1"/>
          </p:cNvSpPr>
          <p:nvPr>
            <p:ph type="body" idx="1"/>
          </p:nvPr>
        </p:nvSpPr>
        <p:spPr>
          <a:ln w="9525"/>
        </p:spPr>
        <p:txBody>
          <a:bodyPr wrap="square" lIns="90488" tIns="44450" rIns="90488" bIns="44450" anchor="t" anchorCtr="0"/>
          <a:p>
            <a:pPr lvl="0"/>
            <a:endParaRPr dirty="0"/>
          </a:p>
        </p:txBody>
      </p:sp>
      <p:sp>
        <p:nvSpPr>
          <p:cNvPr id="172035" name="Rectangle 3"/>
          <p:cNvSpPr>
            <a:spLocks noTextEdit="1"/>
          </p:cNvSpPr>
          <p:nvPr>
            <p:ph type="sldImg"/>
          </p:nvPr>
        </p:nvSpPr>
        <p:spPr>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Rectangle 2"/>
          <p:cNvSpPr>
            <a:spLocks noGrp="1"/>
          </p:cNvSpPr>
          <p:nvPr>
            <p:ph type="body" idx="1"/>
          </p:nvPr>
        </p:nvSpPr>
        <p:spPr>
          <a:ln w="9525"/>
        </p:spPr>
        <p:txBody>
          <a:bodyPr wrap="square" lIns="90488" tIns="44450" rIns="90488" bIns="44450" anchor="t" anchorCtr="0"/>
          <a:p>
            <a:pPr lvl="0"/>
            <a:endParaRPr dirty="0"/>
          </a:p>
        </p:txBody>
      </p:sp>
      <p:sp>
        <p:nvSpPr>
          <p:cNvPr id="173059" name="Rectangle 3"/>
          <p:cNvSpPr>
            <a:spLocks noTextEdit="1"/>
          </p:cNvSpPr>
          <p:nvPr>
            <p:ph type="sldImg"/>
          </p:nvPr>
        </p:nvSpPr>
        <p:spPr>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2" name="Rectangle 2"/>
          <p:cNvSpPr>
            <a:spLocks noGrp="1"/>
          </p:cNvSpPr>
          <p:nvPr>
            <p:ph type="body" idx="1"/>
          </p:nvPr>
        </p:nvSpPr>
        <p:spPr>
          <a:ln w="9525"/>
        </p:spPr>
        <p:txBody>
          <a:bodyPr wrap="square" lIns="90488" tIns="44450" rIns="90488" bIns="44450" anchor="t" anchorCtr="0"/>
          <a:p>
            <a:pPr lvl="0"/>
            <a:endParaRPr dirty="0"/>
          </a:p>
        </p:txBody>
      </p:sp>
      <p:sp>
        <p:nvSpPr>
          <p:cNvPr id="174083" name="Rectangle 3"/>
          <p:cNvSpPr>
            <a:spLocks noTextEdit="1"/>
          </p:cNvSpPr>
          <p:nvPr>
            <p:ph type="sldImg"/>
          </p:nvPr>
        </p:nvSpPr>
        <p:spPr>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6" name="Rectangle 2"/>
          <p:cNvSpPr>
            <a:spLocks noGrp="1"/>
          </p:cNvSpPr>
          <p:nvPr>
            <p:ph type="body" idx="1"/>
          </p:nvPr>
        </p:nvSpPr>
        <p:spPr>
          <a:ln w="9525"/>
        </p:spPr>
        <p:txBody>
          <a:bodyPr wrap="square" lIns="90488" tIns="44450" rIns="90488" bIns="44450" anchor="t" anchorCtr="0"/>
          <a:p>
            <a:pPr lvl="0"/>
            <a:endParaRPr dirty="0"/>
          </a:p>
        </p:txBody>
      </p:sp>
      <p:sp>
        <p:nvSpPr>
          <p:cNvPr id="175107" name="Rectangle 3"/>
          <p:cNvSpPr>
            <a:spLocks noTextEdit="1"/>
          </p:cNvSpPr>
          <p:nvPr>
            <p:ph type="sldImg"/>
          </p:nvPr>
        </p:nvSpPr>
        <p:spPr>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0" name="Rectangle 2"/>
          <p:cNvSpPr>
            <a:spLocks noGrp="1"/>
          </p:cNvSpPr>
          <p:nvPr>
            <p:ph type="body" idx="1"/>
          </p:nvPr>
        </p:nvSpPr>
        <p:spPr>
          <a:ln w="9525"/>
        </p:spPr>
        <p:txBody>
          <a:bodyPr wrap="square" lIns="90488" tIns="44450" rIns="90488" bIns="44450" anchor="t" anchorCtr="0"/>
          <a:p>
            <a:pPr lvl="0"/>
            <a:endParaRPr dirty="0"/>
          </a:p>
        </p:txBody>
      </p:sp>
      <p:sp>
        <p:nvSpPr>
          <p:cNvPr id="176131" name="Rectangle 3"/>
          <p:cNvSpPr>
            <a:spLocks noTextEdit="1"/>
          </p:cNvSpPr>
          <p:nvPr>
            <p:ph type="sldImg"/>
          </p:nvPr>
        </p:nvSpPr>
        <p:spPr>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Rectangle 2"/>
          <p:cNvSpPr>
            <a:spLocks noGrp="1"/>
          </p:cNvSpPr>
          <p:nvPr>
            <p:ph type="body" idx="1"/>
          </p:nvPr>
        </p:nvSpPr>
        <p:spPr>
          <a:ln w="9525"/>
        </p:spPr>
        <p:txBody>
          <a:bodyPr wrap="square" lIns="90488" tIns="44450" rIns="90488" bIns="44450" anchor="t" anchorCtr="0"/>
          <a:p>
            <a:pPr lvl="0"/>
            <a:endParaRPr dirty="0"/>
          </a:p>
        </p:txBody>
      </p:sp>
      <p:sp>
        <p:nvSpPr>
          <p:cNvPr id="177155" name="Rectangle 3"/>
          <p:cNvSpPr>
            <a:spLocks noTextEdit="1"/>
          </p:cNvSpPr>
          <p:nvPr>
            <p:ph type="sldImg"/>
          </p:nvPr>
        </p:nvSpPr>
        <p:spPr>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Rectangle 2"/>
          <p:cNvSpPr>
            <a:spLocks noGrp="1"/>
          </p:cNvSpPr>
          <p:nvPr>
            <p:ph type="body" idx="1"/>
          </p:nvPr>
        </p:nvSpPr>
        <p:spPr>
          <a:ln w="9525"/>
        </p:spPr>
        <p:txBody>
          <a:bodyPr wrap="square" lIns="90488" tIns="44450" rIns="90488" bIns="44450" anchor="t" anchorCtr="0"/>
          <a:p>
            <a:pPr lvl="0"/>
            <a:endParaRPr dirty="0"/>
          </a:p>
        </p:txBody>
      </p:sp>
      <p:sp>
        <p:nvSpPr>
          <p:cNvPr id="178179" name="Rectangle 3"/>
          <p:cNvSpPr>
            <a:spLocks noTextEdit="1"/>
          </p:cNvSpPr>
          <p:nvPr>
            <p:ph type="sldImg"/>
          </p:nvPr>
        </p:nvSpPr>
        <p:spPr>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2" name="Rectangle 2"/>
          <p:cNvSpPr>
            <a:spLocks noGrp="1"/>
          </p:cNvSpPr>
          <p:nvPr>
            <p:ph type="body" idx="1"/>
          </p:nvPr>
        </p:nvSpPr>
        <p:spPr>
          <a:ln w="9525"/>
        </p:spPr>
        <p:txBody>
          <a:bodyPr wrap="square" lIns="90488" tIns="44450" rIns="90488" bIns="44450" anchor="t" anchorCtr="0"/>
          <a:p>
            <a:pPr lvl="0"/>
            <a:endParaRPr dirty="0"/>
          </a:p>
        </p:txBody>
      </p:sp>
      <p:sp>
        <p:nvSpPr>
          <p:cNvPr id="179203" name="Rectangle 3"/>
          <p:cNvSpPr>
            <a:spLocks noTextEdit="1"/>
          </p:cNvSpPr>
          <p:nvPr>
            <p:ph type="sldImg"/>
          </p:nvPr>
        </p:nvSpPr>
        <p:spPr>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6" name="Rectangle 2"/>
          <p:cNvSpPr>
            <a:spLocks noGrp="1"/>
          </p:cNvSpPr>
          <p:nvPr>
            <p:ph type="body" idx="1"/>
          </p:nvPr>
        </p:nvSpPr>
        <p:spPr>
          <a:ln w="9525"/>
        </p:spPr>
        <p:txBody>
          <a:bodyPr wrap="square" lIns="90488" tIns="44450" rIns="90488" bIns="44450" anchor="t" anchorCtr="0"/>
          <a:p>
            <a:pPr lvl="0"/>
            <a:endParaRPr dirty="0"/>
          </a:p>
        </p:txBody>
      </p:sp>
      <p:sp>
        <p:nvSpPr>
          <p:cNvPr id="180227" name="Rectangle 3"/>
          <p:cNvSpPr>
            <a:spLocks noTextEdit="1"/>
          </p:cNvSpPr>
          <p:nvPr>
            <p:ph type="sldImg"/>
          </p:nvPr>
        </p:nvSpPr>
        <p:spPr>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endParaRPr 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en-US" sz="3200" b="0" i="0" u="none" strike="noStrike" kern="0" cap="none" spc="0" normalizeH="0" baseline="0" noProof="0" smtClean="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en-US" sz="3200" b="0" i="0" u="none" strike="noStrike" kern="0" cap="none" spc="0" normalizeH="0" baseline="0" noProof="0">
              <a:ln>
                <a:noFill/>
              </a:ln>
              <a:solidFill>
                <a:schemeClr val="tx1"/>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half" idx="3"/>
          </p:nvPr>
        </p:nvSpPr>
        <p:spPr>
          <a:xfrm>
            <a:off x="457200" y="3938588"/>
            <a:ext cx="8229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2.emf"/><Relationship Id="rId16" Type="http://schemas.openxmlformats.org/officeDocument/2006/relationships/image" Target="../media/image1.emf"/><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6F4E2"/>
        </a:solidFill>
        <a:effectLst/>
      </p:bgPr>
    </p:bg>
    <p:spTree>
      <p:nvGrpSpPr>
        <p:cNvPr id="1" name=""/>
        <p:cNvGrpSpPr/>
        <p:nvPr/>
      </p:nvGrpSpPr>
      <p:grpSpPr/>
      <p:sp>
        <p:nvSpPr>
          <p:cNvPr id="34818" name="Rectangle 2"/>
          <p:cNvSpPr>
            <a:spLocks noGrp="1"/>
          </p:cNvSpPr>
          <p:nvPr>
            <p:ph type="title"/>
          </p:nvPr>
        </p:nvSpPr>
        <p:spPr>
          <a:xfrm>
            <a:off x="457200" y="274638"/>
            <a:ext cx="8229600" cy="1143000"/>
          </a:xfrm>
          <a:prstGeom prst="rect">
            <a:avLst/>
          </a:prstGeom>
          <a:noFill/>
          <a:ln w="9525">
            <a:noFill/>
          </a:ln>
        </p:spPr>
        <p:txBody>
          <a:bodyPr anchor="ctr" anchorCtr="0"/>
          <a:p>
            <a:pPr lvl="0"/>
            <a:r>
              <a:rPr dirty="0"/>
              <a:t>Click to edit Master title style</a:t>
            </a:r>
            <a:endParaRPr dirty="0"/>
          </a:p>
        </p:txBody>
      </p:sp>
      <p:sp>
        <p:nvSpPr>
          <p:cNvPr id="34819" name="Rectangle 3"/>
          <p:cNvSpPr>
            <a:spLocks noGrp="1"/>
          </p:cNvSpPr>
          <p:nvPr>
            <p:ph type="body" idx="1"/>
          </p:nvPr>
        </p:nvSpPr>
        <p:spPr>
          <a:xfrm>
            <a:off x="457200" y="1600200"/>
            <a:ext cx="8229600" cy="4525963"/>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1028" name="Rectangle 7"/>
          <p:cNvSpPr>
            <a:spLocks noChangeArrowheads="1"/>
          </p:cNvSpPr>
          <p:nvPr/>
        </p:nvSpPr>
        <p:spPr bwMode="gray">
          <a:xfrm>
            <a:off x="0" y="6427788"/>
            <a:ext cx="9145588" cy="457200"/>
          </a:xfrm>
          <a:prstGeom prst="rect">
            <a:avLst/>
          </a:prstGeom>
          <a:solidFill>
            <a:srgbClr val="364395"/>
          </a:solidFill>
          <a:ln w="9525" algn="ctr">
            <a:noFill/>
            <a:miter lim="800000"/>
          </a:ln>
        </p:spPr>
        <p:txBody>
          <a:bodyPr wrap="none" lIns="0" tIns="0" rIns="0" bIns="0"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pic>
        <p:nvPicPr>
          <p:cNvPr id="34821" name="Picture 9" descr="Pearson_Bound_White"/>
          <p:cNvPicPr>
            <a:picLocks noChangeAspect="1"/>
          </p:cNvPicPr>
          <p:nvPr userDrawn="1"/>
        </p:nvPicPr>
        <p:blipFill>
          <a:blip r:embed="rId16"/>
          <a:stretch>
            <a:fillRect/>
          </a:stretch>
        </p:blipFill>
        <p:spPr>
          <a:xfrm>
            <a:off x="6927850" y="6386513"/>
            <a:ext cx="1530350" cy="493712"/>
          </a:xfrm>
          <a:prstGeom prst="rect">
            <a:avLst/>
          </a:prstGeom>
          <a:noFill/>
          <a:ln w="9525">
            <a:noFill/>
          </a:ln>
        </p:spPr>
      </p:pic>
      <p:sp>
        <p:nvSpPr>
          <p:cNvPr id="1030" name="Rectangle 10"/>
          <p:cNvSpPr>
            <a:spLocks noChangeArrowheads="1"/>
          </p:cNvSpPr>
          <p:nvPr/>
        </p:nvSpPr>
        <p:spPr bwMode="auto">
          <a:xfrm>
            <a:off x="8135938" y="6303963"/>
            <a:ext cx="842963" cy="457200"/>
          </a:xfrm>
          <a:prstGeom prst="rect">
            <a:avLst/>
          </a:prstGeom>
          <a:noFill/>
          <a:ln w="9525">
            <a:noFill/>
            <a:miter lim="800000"/>
          </a:ln>
        </p:spPr>
        <p:txBody>
          <a:bodyPr anchor="b"/>
          <a:p>
            <a:pPr lvl="0" algn="r" eaLnBrk="0" hangingPunct="0">
              <a:buNone/>
            </a:pPr>
            <a:r>
              <a:rPr sz="1000" b="1" dirty="0">
                <a:solidFill>
                  <a:schemeClr val="bg1"/>
                </a:solidFill>
                <a:latin typeface="Arial" panose="020B0604020202020204" pitchFamily="34" charset="0"/>
              </a:rPr>
              <a:t>11-</a:t>
            </a:r>
            <a:fld id="{9A0DB2DC-4C9A-4742-B13C-FB6460FD3503}" type="slidenum">
              <a:rPr lang="en-US" sz="1000" b="1" dirty="0">
                <a:solidFill>
                  <a:schemeClr val="bg1"/>
                </a:solidFill>
                <a:latin typeface="Arial" panose="020B0604020202020204" pitchFamily="34" charset="0"/>
              </a:rPr>
            </a:fld>
            <a:endParaRPr lang="en-US" sz="1000" b="1" dirty="0">
              <a:solidFill>
                <a:schemeClr val="bg1"/>
              </a:solidFill>
              <a:latin typeface="Arial" panose="020B0604020202020204" pitchFamily="34" charset="0"/>
            </a:endParaRPr>
          </a:p>
        </p:txBody>
      </p:sp>
      <p:pic>
        <p:nvPicPr>
          <p:cNvPr id="34823" name="Picture 9" descr="Pearson_Strap_Bound_White"/>
          <p:cNvPicPr>
            <a:picLocks noChangeAspect="1"/>
          </p:cNvPicPr>
          <p:nvPr userDrawn="1"/>
        </p:nvPicPr>
        <p:blipFill>
          <a:blip r:embed="rId17"/>
          <a:stretch>
            <a:fillRect/>
          </a:stretch>
        </p:blipFill>
        <p:spPr>
          <a:xfrm>
            <a:off x="0" y="6386513"/>
            <a:ext cx="1762125" cy="493712"/>
          </a:xfrm>
          <a:prstGeom prst="rect">
            <a:avLst/>
          </a:prstGeom>
          <a:noFill/>
          <a:ln w="9525">
            <a:noFill/>
          </a:ln>
        </p:spPr>
      </p:pic>
      <p:sp>
        <p:nvSpPr>
          <p:cNvPr id="1032" name="Footer Placeholder 5"/>
          <p:cNvSpPr txBox="1"/>
          <p:nvPr/>
        </p:nvSpPr>
        <p:spPr bwMode="auto">
          <a:xfrm>
            <a:off x="2611438" y="6526213"/>
            <a:ext cx="4495800" cy="457200"/>
          </a:xfrm>
          <a:prstGeom prst="rect">
            <a:avLst/>
          </a:prstGeom>
          <a:noFill/>
          <a:ln>
            <a:noFill/>
          </a:ln>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sz="9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t>Copyright © 2014, 2011, and 2008 Pearson Education, Inc. </a:t>
            </a:r>
            <a:endParaRPr kumimoji="0" lang="en-US" sz="9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4.wmf"/><Relationship Id="rId1"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vmlDrawing" Target="../drawings/vmlDrawing2.vml"/><Relationship Id="rId7"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oleObject" Target="../embeddings/oleObject4.bin"/><Relationship Id="rId4" Type="http://schemas.openxmlformats.org/officeDocument/2006/relationships/image" Target="../media/image6.wmf"/><Relationship Id="rId3" Type="http://schemas.openxmlformats.org/officeDocument/2006/relationships/oleObject" Target="../embeddings/oleObject3.bin"/><Relationship Id="rId2" Type="http://schemas.openxmlformats.org/officeDocument/2006/relationships/image" Target="../media/image5.wmf"/><Relationship Id="rId1"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vmlDrawing" Target="../drawings/vmlDrawing3.vml"/><Relationship Id="rId5" Type="http://schemas.openxmlformats.org/officeDocument/2006/relationships/slideLayout" Target="../slideLayouts/slideLayout2.xml"/><Relationship Id="rId4" Type="http://schemas.openxmlformats.org/officeDocument/2006/relationships/image" Target="../media/image9.wmf"/><Relationship Id="rId3" Type="http://schemas.openxmlformats.org/officeDocument/2006/relationships/oleObject" Target="../embeddings/oleObject6.bin"/><Relationship Id="rId2" Type="http://schemas.openxmlformats.org/officeDocument/2006/relationships/image" Target="../media/image8.wmf"/><Relationship Id="rId1"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vmlDrawing" Target="../drawings/vmlDrawing4.vml"/><Relationship Id="rId7"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oleObject" Target="../embeddings/oleObject9.bin"/><Relationship Id="rId4" Type="http://schemas.openxmlformats.org/officeDocument/2006/relationships/image" Target="../media/image11.emf"/><Relationship Id="rId3" Type="http://schemas.openxmlformats.org/officeDocument/2006/relationships/oleObject" Target="../embeddings/oleObject8.bin"/><Relationship Id="rId2" Type="http://schemas.openxmlformats.org/officeDocument/2006/relationships/image" Target="../media/image10.emf"/><Relationship Id="rId1"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6.wmf"/><Relationship Id="rId7" Type="http://schemas.openxmlformats.org/officeDocument/2006/relationships/oleObject" Target="../embeddings/oleObject13.bin"/><Relationship Id="rId6" Type="http://schemas.openxmlformats.org/officeDocument/2006/relationships/image" Target="../media/image15.wmf"/><Relationship Id="rId5" Type="http://schemas.openxmlformats.org/officeDocument/2006/relationships/oleObject" Target="../embeddings/oleObject12.bin"/><Relationship Id="rId4" Type="http://schemas.openxmlformats.org/officeDocument/2006/relationships/image" Target="../media/image14.wmf"/><Relationship Id="rId3" Type="http://schemas.openxmlformats.org/officeDocument/2006/relationships/oleObject" Target="../embeddings/oleObject11.bin"/><Relationship Id="rId2" Type="http://schemas.openxmlformats.org/officeDocument/2006/relationships/image" Target="../media/image13.wmf"/><Relationship Id="rId11" Type="http://schemas.openxmlformats.org/officeDocument/2006/relationships/notesSlide" Target="../notesSlides/notesSlide22.xml"/><Relationship Id="rId10" Type="http://schemas.openxmlformats.org/officeDocument/2006/relationships/vmlDrawing" Target="../drawings/vmlDrawing5.vml"/><Relationship Id="rId1"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vmlDrawing" Target="../drawings/vmlDrawing6.vml"/><Relationship Id="rId7"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oleObject" Target="../embeddings/oleObject16.bin"/><Relationship Id="rId4" Type="http://schemas.openxmlformats.org/officeDocument/2006/relationships/image" Target="../media/image18.emf"/><Relationship Id="rId3" Type="http://schemas.openxmlformats.org/officeDocument/2006/relationships/oleObject" Target="../embeddings/oleObject15.bin"/><Relationship Id="rId2" Type="http://schemas.openxmlformats.org/officeDocument/2006/relationships/image" Target="../media/image17.wmf"/><Relationship Id="rId1"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vmlDrawing" Target="../drawings/vmlDrawing7.vml"/><Relationship Id="rId3" Type="http://schemas.openxmlformats.org/officeDocument/2006/relationships/slideLayout" Target="../slideLayouts/slideLayout4.xml"/><Relationship Id="rId2" Type="http://schemas.openxmlformats.org/officeDocument/2006/relationships/image" Target="../media/image17.wmf"/><Relationship Id="rId1" Type="http://schemas.openxmlformats.org/officeDocument/2006/relationships/oleObject" Target="../embeddings/oleObject17.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vmlDrawing" Target="../drawings/vmlDrawing8.vml"/><Relationship Id="rId7"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oleObject" Target="../embeddings/oleObject20.bin"/><Relationship Id="rId4" Type="http://schemas.openxmlformats.org/officeDocument/2006/relationships/image" Target="../media/image22.wmf"/><Relationship Id="rId3" Type="http://schemas.openxmlformats.org/officeDocument/2006/relationships/oleObject" Target="../embeddings/oleObject19.bin"/><Relationship Id="rId2" Type="http://schemas.openxmlformats.org/officeDocument/2006/relationships/image" Target="../media/image21.wmf"/><Relationship Id="rId1" Type="http://schemas.openxmlformats.org/officeDocument/2006/relationships/oleObject" Target="../embeddings/oleObject18.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6" Type="http://schemas.openxmlformats.org/officeDocument/2006/relationships/vmlDrawing" Target="../drawings/vmlDrawing9.vml"/><Relationship Id="rId5" Type="http://schemas.openxmlformats.org/officeDocument/2006/relationships/slideLayout" Target="../slideLayouts/slideLayout2.xml"/><Relationship Id="rId4" Type="http://schemas.openxmlformats.org/officeDocument/2006/relationships/image" Target="../media/image25.wmf"/><Relationship Id="rId3" Type="http://schemas.openxmlformats.org/officeDocument/2006/relationships/oleObject" Target="../embeddings/oleObject22.bin"/><Relationship Id="rId2" Type="http://schemas.openxmlformats.org/officeDocument/2006/relationships/image" Target="../media/image24.wmf"/><Relationship Id="rId1" Type="http://schemas.openxmlformats.org/officeDocument/2006/relationships/oleObject" Target="../embeddings/oleObject21.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vmlDrawing" Target="../drawings/vmlDrawing10.vml"/><Relationship Id="rId7" Type="http://schemas.openxmlformats.org/officeDocument/2006/relationships/slideLayout" Target="../slideLayouts/slideLayout2.xml"/><Relationship Id="rId6" Type="http://schemas.openxmlformats.org/officeDocument/2006/relationships/image" Target="../media/image28.wmf"/><Relationship Id="rId5" Type="http://schemas.openxmlformats.org/officeDocument/2006/relationships/oleObject" Target="../embeddings/oleObject25.bin"/><Relationship Id="rId4" Type="http://schemas.openxmlformats.org/officeDocument/2006/relationships/image" Target="../media/image27.wmf"/><Relationship Id="rId3" Type="http://schemas.openxmlformats.org/officeDocument/2006/relationships/oleObject" Target="../embeddings/oleObject24.bin"/><Relationship Id="rId2" Type="http://schemas.openxmlformats.org/officeDocument/2006/relationships/image" Target="../media/image26.wmf"/><Relationship Id="rId1" Type="http://schemas.openxmlformats.org/officeDocument/2006/relationships/oleObject" Target="../embeddings/oleObject23.bin"/></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oleObject" Target="../embeddings/oleObject29.bin"/><Relationship Id="rId7" Type="http://schemas.openxmlformats.org/officeDocument/2006/relationships/image" Target="../media/image27.wmf"/><Relationship Id="rId6" Type="http://schemas.openxmlformats.org/officeDocument/2006/relationships/oleObject" Target="../embeddings/oleObject28.bin"/><Relationship Id="rId5" Type="http://schemas.openxmlformats.org/officeDocument/2006/relationships/image" Target="../media/image31.png"/><Relationship Id="rId4" Type="http://schemas.openxmlformats.org/officeDocument/2006/relationships/image" Target="../media/image30.wmf"/><Relationship Id="rId3" Type="http://schemas.openxmlformats.org/officeDocument/2006/relationships/oleObject" Target="../embeddings/oleObject27.bin"/><Relationship Id="rId2" Type="http://schemas.openxmlformats.org/officeDocument/2006/relationships/image" Target="../media/image29.wmf"/><Relationship Id="rId11" Type="http://schemas.openxmlformats.org/officeDocument/2006/relationships/notesSlide" Target="../notesSlides/notesSlide35.xml"/><Relationship Id="rId10" Type="http://schemas.openxmlformats.org/officeDocument/2006/relationships/vmlDrawing" Target="../drawings/vmlDrawing11.vml"/><Relationship Id="rId1" Type="http://schemas.openxmlformats.org/officeDocument/2006/relationships/oleObject" Target="../embeddings/oleObject26.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vmlDrawing" Target="../drawings/vmlDrawing12.vml"/><Relationship Id="rId3" Type="http://schemas.openxmlformats.org/officeDocument/2006/relationships/slideLayout" Target="../slideLayouts/slideLayout8.xml"/><Relationship Id="rId2" Type="http://schemas.openxmlformats.org/officeDocument/2006/relationships/image" Target="../media/image35.emf"/><Relationship Id="rId1" Type="http://schemas.openxmlformats.org/officeDocument/2006/relationships/oleObject" Target="../embeddings/oleObject30.bin"/></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vmlDrawing" Target="../drawings/vmlDrawing13.vml"/><Relationship Id="rId3" Type="http://schemas.openxmlformats.org/officeDocument/2006/relationships/slideLayout" Target="../slideLayouts/slideLayout6.xml"/><Relationship Id="rId2" Type="http://schemas.openxmlformats.org/officeDocument/2006/relationships/image" Target="../media/image36.emf"/><Relationship Id="rId1" Type="http://schemas.openxmlformats.org/officeDocument/2006/relationships/oleObject" Target="../embeddings/oleObject31.bin"/></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vmlDrawing" Target="../drawings/vmlDrawing14.vml"/><Relationship Id="rId3" Type="http://schemas.openxmlformats.org/officeDocument/2006/relationships/slideLayout" Target="../slideLayouts/slideLayout10.xml"/><Relationship Id="rId2" Type="http://schemas.openxmlformats.org/officeDocument/2006/relationships/image" Target="../media/image37.emf"/><Relationship Id="rId1" Type="http://schemas.openxmlformats.org/officeDocument/2006/relationships/oleObject" Target="../embeddings/oleObject32.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6" Type="http://schemas.openxmlformats.org/officeDocument/2006/relationships/vmlDrawing" Target="../drawings/vmlDrawing15.vml"/><Relationship Id="rId5" Type="http://schemas.openxmlformats.org/officeDocument/2006/relationships/slideLayout" Target="../slideLayouts/slideLayout2.xml"/><Relationship Id="rId4" Type="http://schemas.openxmlformats.org/officeDocument/2006/relationships/image" Target="../media/image39.wmf"/><Relationship Id="rId3" Type="http://schemas.openxmlformats.org/officeDocument/2006/relationships/oleObject" Target="../embeddings/oleObject34.bin"/><Relationship Id="rId2" Type="http://schemas.openxmlformats.org/officeDocument/2006/relationships/image" Target="../media/image38.wmf"/><Relationship Id="rId1" Type="http://schemas.openxmlformats.org/officeDocument/2006/relationships/oleObject" Target="../embeddings/oleObject33.bin"/></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52.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vmlDrawing" Target="../drawings/vmlDrawing16.vml"/><Relationship Id="rId3" Type="http://schemas.openxmlformats.org/officeDocument/2006/relationships/slideLayout" Target="../slideLayouts/slideLayout8.xml"/><Relationship Id="rId2" Type="http://schemas.openxmlformats.org/officeDocument/2006/relationships/image" Target="../media/image43.emf"/><Relationship Id="rId1" Type="http://schemas.openxmlformats.org/officeDocument/2006/relationships/oleObject" Target="../embeddings/oleObject35.bin"/></Relationships>
</file>

<file path=ppt/slides/_rels/slide53.xml.rels><?xml version="1.0" encoding="UTF-8" standalone="yes"?>
<Relationships xmlns="http://schemas.openxmlformats.org/package/2006/relationships"><Relationship Id="rId6" Type="http://schemas.openxmlformats.org/officeDocument/2006/relationships/vmlDrawing" Target="../drawings/vmlDrawing17.vml"/><Relationship Id="rId5" Type="http://schemas.openxmlformats.org/officeDocument/2006/relationships/slideLayout" Target="../slideLayouts/slideLayout2.xml"/><Relationship Id="rId4" Type="http://schemas.openxmlformats.org/officeDocument/2006/relationships/image" Target="../media/image45.wmf"/><Relationship Id="rId3" Type="http://schemas.openxmlformats.org/officeDocument/2006/relationships/oleObject" Target="../embeddings/oleObject37.bin"/><Relationship Id="rId2" Type="http://schemas.openxmlformats.org/officeDocument/2006/relationships/image" Target="../media/image44.wmf"/><Relationship Id="rId1" Type="http://schemas.openxmlformats.org/officeDocument/2006/relationships/oleObject" Target="../embeddings/oleObject36.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vmlDrawing" Target="../drawings/vmlDrawing18.vml"/><Relationship Id="rId3" Type="http://schemas.openxmlformats.org/officeDocument/2006/relationships/slideLayout" Target="../slideLayouts/slideLayout8.xml"/><Relationship Id="rId2" Type="http://schemas.openxmlformats.org/officeDocument/2006/relationships/image" Target="../media/image47.emf"/><Relationship Id="rId1" Type="http://schemas.openxmlformats.org/officeDocument/2006/relationships/oleObject" Target="../embeddings/oleObject38.bin"/></Relationships>
</file>

<file path=ppt/slides/_rels/slide57.xml.rels><?xml version="1.0" encoding="UTF-8" standalone="yes"?>
<Relationships xmlns="http://schemas.openxmlformats.org/package/2006/relationships"><Relationship Id="rId6" Type="http://schemas.openxmlformats.org/officeDocument/2006/relationships/vmlDrawing" Target="../drawings/vmlDrawing19.vml"/><Relationship Id="rId5" Type="http://schemas.openxmlformats.org/officeDocument/2006/relationships/slideLayout" Target="../slideLayouts/slideLayout2.xml"/><Relationship Id="rId4" Type="http://schemas.openxmlformats.org/officeDocument/2006/relationships/image" Target="../media/image49.wmf"/><Relationship Id="rId3" Type="http://schemas.openxmlformats.org/officeDocument/2006/relationships/oleObject" Target="../embeddings/oleObject40.bin"/><Relationship Id="rId2" Type="http://schemas.openxmlformats.org/officeDocument/2006/relationships/image" Target="../media/image48.wmf"/><Relationship Id="rId1" Type="http://schemas.openxmlformats.org/officeDocument/2006/relationships/oleObject" Target="../embeddings/oleObject39.bin"/></Relationships>
</file>

<file path=ppt/slides/_rels/slide58.xml.rels><?xml version="1.0" encoding="UTF-8" standalone="yes"?>
<Relationships xmlns="http://schemas.openxmlformats.org/package/2006/relationships"><Relationship Id="rId7" Type="http://schemas.openxmlformats.org/officeDocument/2006/relationships/notesSlide" Target="../notesSlides/notesSlide50.xml"/><Relationship Id="rId6" Type="http://schemas.openxmlformats.org/officeDocument/2006/relationships/vmlDrawing" Target="../drawings/vmlDrawing20.vml"/><Relationship Id="rId5" Type="http://schemas.openxmlformats.org/officeDocument/2006/relationships/slideLayout" Target="../slideLayouts/slideLayout2.xml"/><Relationship Id="rId4" Type="http://schemas.openxmlformats.org/officeDocument/2006/relationships/image" Target="../media/image51.wmf"/><Relationship Id="rId3" Type="http://schemas.openxmlformats.org/officeDocument/2006/relationships/oleObject" Target="../embeddings/oleObject42.bin"/><Relationship Id="rId2" Type="http://schemas.openxmlformats.org/officeDocument/2006/relationships/image" Target="../media/image50.emf"/><Relationship Id="rId1" Type="http://schemas.openxmlformats.org/officeDocument/2006/relationships/oleObject" Target="../embeddings/oleObject41.bin"/></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1.xml"/><Relationship Id="rId4" Type="http://schemas.openxmlformats.org/officeDocument/2006/relationships/vmlDrawing" Target="../drawings/vmlDrawing21.vml"/><Relationship Id="rId3" Type="http://schemas.openxmlformats.org/officeDocument/2006/relationships/slideLayout" Target="../slideLayouts/slideLayout8.xml"/><Relationship Id="rId2" Type="http://schemas.openxmlformats.org/officeDocument/2006/relationships/image" Target="../media/image52.emf"/><Relationship Id="rId1" Type="http://schemas.openxmlformats.org/officeDocument/2006/relationships/oleObject" Target="../embeddings/oleObject43.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image" Target="../media/image53.jpeg"/></Relationships>
</file>

<file path=ppt/slides/_rels/slide65.xml.rels><?xml version="1.0" encoding="UTF-8" standalone="yes"?>
<Relationships xmlns="http://schemas.openxmlformats.org/package/2006/relationships"><Relationship Id="rId7" Type="http://schemas.openxmlformats.org/officeDocument/2006/relationships/notesSlide" Target="../notesSlides/notesSlide57.xml"/><Relationship Id="rId6" Type="http://schemas.openxmlformats.org/officeDocument/2006/relationships/vmlDrawing" Target="../drawings/vmlDrawing22.vml"/><Relationship Id="rId5" Type="http://schemas.openxmlformats.org/officeDocument/2006/relationships/slideLayout" Target="../slideLayouts/slideLayout2.xml"/><Relationship Id="rId4" Type="http://schemas.openxmlformats.org/officeDocument/2006/relationships/image" Target="../media/image55.wmf"/><Relationship Id="rId3" Type="http://schemas.openxmlformats.org/officeDocument/2006/relationships/oleObject" Target="../embeddings/oleObject45.bin"/><Relationship Id="rId2" Type="http://schemas.openxmlformats.org/officeDocument/2006/relationships/image" Target="../media/image54.emf"/><Relationship Id="rId1" Type="http://schemas.openxmlformats.org/officeDocument/2006/relationships/oleObject" Target="../embeddings/oleObject44.bin"/></Relationships>
</file>

<file path=ppt/slides/_rels/slide66.xml.rels><?xml version="1.0" encoding="UTF-8" standalone="yes"?>
<Relationships xmlns="http://schemas.openxmlformats.org/package/2006/relationships"><Relationship Id="rId7" Type="http://schemas.openxmlformats.org/officeDocument/2006/relationships/notesSlide" Target="../notesSlides/notesSlide58.xml"/><Relationship Id="rId6" Type="http://schemas.openxmlformats.org/officeDocument/2006/relationships/vmlDrawing" Target="../drawings/vmlDrawing23.vml"/><Relationship Id="rId5" Type="http://schemas.openxmlformats.org/officeDocument/2006/relationships/slideLayout" Target="../slideLayouts/slideLayout2.xml"/><Relationship Id="rId4" Type="http://schemas.openxmlformats.org/officeDocument/2006/relationships/image" Target="../media/image57.wmf"/><Relationship Id="rId3" Type="http://schemas.openxmlformats.org/officeDocument/2006/relationships/oleObject" Target="../embeddings/oleObject47.bin"/><Relationship Id="rId2" Type="http://schemas.openxmlformats.org/officeDocument/2006/relationships/image" Target="../media/image56.wmf"/><Relationship Id="rId1" Type="http://schemas.openxmlformats.org/officeDocument/2006/relationships/oleObject" Target="../embeddings/oleObject46.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image" Target="../media/image58.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59.jpe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vmlDrawing" Target="../drawings/vmlDrawing24.vml"/><Relationship Id="rId3" Type="http://schemas.openxmlformats.org/officeDocument/2006/relationships/slideLayout" Target="../slideLayouts/slideLayout8.xml"/><Relationship Id="rId2" Type="http://schemas.openxmlformats.org/officeDocument/2006/relationships/image" Target="../media/image60.emf"/><Relationship Id="rId1" Type="http://schemas.openxmlformats.org/officeDocument/2006/relationships/oleObject" Target="../embeddings/oleObject48.bin"/></Relationships>
</file>

<file path=ppt/slides/_rels/slide70.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vmlDrawing" Target="../drawings/vmlDrawing25.vml"/><Relationship Id="rId3" Type="http://schemas.openxmlformats.org/officeDocument/2006/relationships/slideLayout" Target="../slideLayouts/slideLayout2.xml"/><Relationship Id="rId2" Type="http://schemas.openxmlformats.org/officeDocument/2006/relationships/image" Target="../media/image61.emf"/><Relationship Id="rId1" Type="http://schemas.openxmlformats.org/officeDocument/2006/relationships/oleObject" Target="../embeddings/oleObject49.bin"/></Relationships>
</file>

<file path=ppt/slides/_rels/slide71.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vmlDrawing" Target="../drawings/vmlDrawing26.vml"/><Relationship Id="rId3" Type="http://schemas.openxmlformats.org/officeDocument/2006/relationships/slideLayout" Target="../slideLayouts/slideLayout2.xml"/><Relationship Id="rId2" Type="http://schemas.openxmlformats.org/officeDocument/2006/relationships/image" Target="../media/image62.emf"/><Relationship Id="rId1" Type="http://schemas.openxmlformats.org/officeDocument/2006/relationships/oleObject" Target="../embeddings/oleObject50.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5" Type="http://schemas.openxmlformats.org/officeDocument/2006/relationships/notesSlide" Target="../notesSlides/notesSlide65.xml"/><Relationship Id="rId4" Type="http://schemas.openxmlformats.org/officeDocument/2006/relationships/vmlDrawing" Target="../drawings/vmlDrawing27.vml"/><Relationship Id="rId3" Type="http://schemas.openxmlformats.org/officeDocument/2006/relationships/slideLayout" Target="../slideLayouts/slideLayout8.xml"/><Relationship Id="rId2" Type="http://schemas.openxmlformats.org/officeDocument/2006/relationships/image" Target="../media/image63.emf"/><Relationship Id="rId1" Type="http://schemas.openxmlformats.org/officeDocument/2006/relationships/oleObject" Target="../embeddings/oleObject51.bin"/></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vmlDrawing" Target="../drawings/vmlDrawing28.vml"/><Relationship Id="rId3" Type="http://schemas.openxmlformats.org/officeDocument/2006/relationships/slideLayout" Target="../slideLayouts/slideLayout2.xml"/><Relationship Id="rId2" Type="http://schemas.openxmlformats.org/officeDocument/2006/relationships/image" Target="../media/image64.emf"/><Relationship Id="rId1" Type="http://schemas.openxmlformats.org/officeDocument/2006/relationships/oleObject" Target="../embeddings/oleObject52.bin"/></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image" Target="../media/image65.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image" Target="../media/image66.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5" Type="http://schemas.openxmlformats.org/officeDocument/2006/relationships/notesSlide" Target="../notesSlides/notesSlide73.xml"/><Relationship Id="rId4" Type="http://schemas.openxmlformats.org/officeDocument/2006/relationships/vmlDrawing" Target="../drawings/vmlDrawing29.vml"/><Relationship Id="rId3" Type="http://schemas.openxmlformats.org/officeDocument/2006/relationships/slideLayout" Target="../slideLayouts/slideLayout2.xml"/><Relationship Id="rId2" Type="http://schemas.openxmlformats.org/officeDocument/2006/relationships/image" Target="../media/image67.wmf"/><Relationship Id="rId1" Type="http://schemas.openxmlformats.org/officeDocument/2006/relationships/oleObject" Target="../embeddings/oleObject53.bin"/></Relationships>
</file>

<file path=ppt/slides/_rels/slide82.xml.rels><?xml version="1.0" encoding="UTF-8" standalone="yes"?>
<Relationships xmlns="http://schemas.openxmlformats.org/package/2006/relationships"><Relationship Id="rId6" Type="http://schemas.openxmlformats.org/officeDocument/2006/relationships/notesSlide" Target="../notesSlides/notesSlide74.xml"/><Relationship Id="rId5" Type="http://schemas.openxmlformats.org/officeDocument/2006/relationships/vmlDrawing" Target="../drawings/vmlDrawing30.vml"/><Relationship Id="rId4" Type="http://schemas.openxmlformats.org/officeDocument/2006/relationships/slideLayout" Target="../slideLayouts/slideLayout2.xml"/><Relationship Id="rId3" Type="http://schemas.openxmlformats.org/officeDocument/2006/relationships/image" Target="../media/image69.wmf"/><Relationship Id="rId2" Type="http://schemas.openxmlformats.org/officeDocument/2006/relationships/oleObject" Target="../embeddings/oleObject54.bin"/><Relationship Id="rId1" Type="http://schemas.openxmlformats.org/officeDocument/2006/relationships/image" Target="../media/image68.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84.xml.rels><?xml version="1.0" encoding="UTF-8" standalone="yes"?>
<Relationships xmlns="http://schemas.openxmlformats.org/package/2006/relationships"><Relationship Id="rId7" Type="http://schemas.openxmlformats.org/officeDocument/2006/relationships/notesSlide" Target="../notesSlides/notesSlide76.xml"/><Relationship Id="rId6" Type="http://schemas.openxmlformats.org/officeDocument/2006/relationships/vmlDrawing" Target="../drawings/vmlDrawing31.vml"/><Relationship Id="rId5" Type="http://schemas.openxmlformats.org/officeDocument/2006/relationships/slideLayout" Target="../slideLayouts/slideLayout2.xml"/><Relationship Id="rId4" Type="http://schemas.openxmlformats.org/officeDocument/2006/relationships/image" Target="../media/image72.wmf"/><Relationship Id="rId3" Type="http://schemas.openxmlformats.org/officeDocument/2006/relationships/oleObject" Target="../embeddings/oleObject56.bin"/><Relationship Id="rId2" Type="http://schemas.openxmlformats.org/officeDocument/2006/relationships/image" Target="../media/image71.wmf"/><Relationship Id="rId1" Type="http://schemas.openxmlformats.org/officeDocument/2006/relationships/oleObject" Target="../embeddings/oleObject55.bin"/></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5" Type="http://schemas.openxmlformats.org/officeDocument/2006/relationships/notesSlide" Target="../notesSlides/notesSlide80.xml"/><Relationship Id="rId4" Type="http://schemas.openxmlformats.org/officeDocument/2006/relationships/vmlDrawing" Target="../drawings/vmlDrawing32.vml"/><Relationship Id="rId3" Type="http://schemas.openxmlformats.org/officeDocument/2006/relationships/slideLayout" Target="../slideLayouts/slideLayout2.xml"/><Relationship Id="rId2" Type="http://schemas.openxmlformats.org/officeDocument/2006/relationships/image" Target="../media/image73.wmf"/><Relationship Id="rId1" Type="http://schemas.openxmlformats.org/officeDocument/2006/relationships/oleObject" Target="../embeddings/oleObject57.bin"/></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image" Target="../media/image74.png"/></Relationships>
</file>

<file path=ppt/slides/_rels/slide91.xml.rels><?xml version="1.0" encoding="UTF-8" standalone="yes"?>
<Relationships xmlns="http://schemas.openxmlformats.org/package/2006/relationships"><Relationship Id="rId5" Type="http://schemas.openxmlformats.org/officeDocument/2006/relationships/notesSlide" Target="../notesSlides/notesSlide83.xml"/><Relationship Id="rId4" Type="http://schemas.openxmlformats.org/officeDocument/2006/relationships/vmlDrawing" Target="../drawings/vmlDrawing33.vml"/><Relationship Id="rId3" Type="http://schemas.openxmlformats.org/officeDocument/2006/relationships/slideLayout" Target="../slideLayouts/slideLayout2.xml"/><Relationship Id="rId2" Type="http://schemas.openxmlformats.org/officeDocument/2006/relationships/image" Target="../media/image75.wmf"/><Relationship Id="rId1" Type="http://schemas.openxmlformats.org/officeDocument/2006/relationships/oleObject" Target="../embeddings/oleObject5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Rectangle 2"/>
          <p:cNvSpPr>
            <a:spLocks noGrp="1"/>
          </p:cNvSpPr>
          <p:nvPr>
            <p:ph type="ctrTitle"/>
          </p:nvPr>
        </p:nvSpPr>
        <p:spPr>
          <a:xfrm>
            <a:off x="685800" y="757238"/>
            <a:ext cx="7772400" cy="1470025"/>
          </a:xfrm>
          <a:ln/>
        </p:spPr>
        <p:txBody>
          <a:bodyPr vert="horz" wrap="square" lIns="90488" tIns="44450" rIns="90488" bIns="44450" anchor="ctr" anchorCtr="0"/>
          <a:p>
            <a:pPr>
              <a:buClrTx/>
              <a:buSzTx/>
              <a:buFontTx/>
            </a:pPr>
            <a:r>
              <a:rPr b="1" dirty="0">
                <a:solidFill>
                  <a:srgbClr val="8E0D30"/>
                </a:solidFill>
              </a:rPr>
              <a:t>Simple Linear Regression</a:t>
            </a:r>
            <a:endParaRPr b="1" dirty="0">
              <a:solidFill>
                <a:srgbClr val="8E0D30"/>
              </a:solidFill>
            </a:endParaRPr>
          </a:p>
        </p:txBody>
      </p:sp>
      <p:sp>
        <p:nvSpPr>
          <p:cNvPr id="35843" name="Subtitle 3"/>
          <p:cNvSpPr>
            <a:spLocks noGrp="1"/>
          </p:cNvSpPr>
          <p:nvPr>
            <p:ph type="subTitle" idx="1"/>
          </p:nvPr>
        </p:nvSpPr>
        <p:spPr>
          <a:ln/>
        </p:spPr>
        <p:txBody>
          <a:bodyPr vert="horz" wrap="square" lIns="91440" tIns="45720" rIns="91440" bIns="45720" anchor="t" anchorCtr="0"/>
          <a:p>
            <a:pPr>
              <a:buClrTx/>
              <a:buSzTx/>
              <a:buFontTx/>
            </a:pPr>
            <a:endParaRPr lang="fr-FR" altLang="x-none" dirty="0">
              <a:latin typeface="+mn-lt"/>
              <a:ea typeface="+mn-ea"/>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2"/>
          <p:cNvSpPr>
            <a:spLocks noGrp="1"/>
          </p:cNvSpPr>
          <p:nvPr>
            <p:ph type="title"/>
          </p:nvPr>
        </p:nvSpPr>
        <p:spPr>
          <a:ln/>
        </p:spPr>
        <p:txBody>
          <a:bodyPr vert="horz" wrap="square" lIns="90488" tIns="44450" rIns="90488" bIns="44450" anchor="ctr" anchorCtr="1"/>
          <a:p>
            <a:r>
              <a:rPr b="1" dirty="0">
                <a:solidFill>
                  <a:srgbClr val="8E0D30"/>
                </a:solidFill>
              </a:rPr>
              <a:t>Contents</a:t>
            </a:r>
            <a:endParaRPr b="1" dirty="0">
              <a:solidFill>
                <a:srgbClr val="8E0D30"/>
              </a:solidFill>
            </a:endParaRPr>
          </a:p>
        </p:txBody>
      </p:sp>
      <p:sp>
        <p:nvSpPr>
          <p:cNvPr id="6147" name="Rectangle 3"/>
          <p:cNvSpPr>
            <a:spLocks noGrp="1"/>
          </p:cNvSpPr>
          <p:nvPr>
            <p:ph idx="1"/>
          </p:nvPr>
        </p:nvSpPr>
        <p:spPr>
          <a:xfrm>
            <a:off x="304800" y="1219200"/>
            <a:ext cx="8534400" cy="4953000"/>
          </a:xfrm>
          <a:ln/>
        </p:spPr>
        <p:txBody>
          <a:bodyPr vert="horz" wrap="square" lIns="90488" tIns="44450" rIns="90488" bIns="44450" anchor="t" anchorCtr="0"/>
          <a:p>
            <a:pPr marL="914400" indent="-914400">
              <a:spcBef>
                <a:spcPct val="30000"/>
              </a:spcBef>
              <a:buClr>
                <a:srgbClr val="8E0D30"/>
              </a:buClr>
            </a:pPr>
            <a:r>
              <a:rPr sz="2800" dirty="0"/>
              <a:t>Probabilistic Models</a:t>
            </a:r>
            <a:endParaRPr sz="2800" dirty="0"/>
          </a:p>
          <a:p>
            <a:pPr marL="914400" indent="-914400">
              <a:spcBef>
                <a:spcPct val="30000"/>
              </a:spcBef>
              <a:buClr>
                <a:srgbClr val="8E0D30"/>
              </a:buClr>
            </a:pPr>
            <a:r>
              <a:rPr sz="2800" dirty="0"/>
              <a:t>Fitting the Model: The Least Squares Approach</a:t>
            </a:r>
            <a:endParaRPr sz="2800" dirty="0"/>
          </a:p>
          <a:p>
            <a:pPr marL="914400" indent="-914400">
              <a:spcBef>
                <a:spcPct val="30000"/>
              </a:spcBef>
              <a:buClr>
                <a:srgbClr val="8E0D30"/>
              </a:buClr>
            </a:pPr>
            <a:r>
              <a:rPr sz="2800" dirty="0"/>
              <a:t>Model Assumptions</a:t>
            </a:r>
            <a:endParaRPr sz="2800" dirty="0"/>
          </a:p>
          <a:p>
            <a:pPr marL="914400" indent="-914400">
              <a:spcBef>
                <a:spcPct val="30000"/>
              </a:spcBef>
              <a:buClr>
                <a:srgbClr val="8E0D30"/>
              </a:buClr>
            </a:pPr>
            <a:r>
              <a:rPr sz="2800" dirty="0"/>
              <a:t>Assessing the Utility of the Model: Making Inferences about the Slope </a:t>
            </a:r>
            <a:r>
              <a:rPr sz="2800" i="1" dirty="0">
                <a:latin typeface="Symbol" panose="05050102010706020507" pitchFamily="18" charset="2"/>
                <a:sym typeface="Symbol" panose="05050102010706020507" pitchFamily="18" charset="2"/>
              </a:rPr>
              <a:t></a:t>
            </a:r>
            <a:r>
              <a:rPr sz="2800" baseline="-25000" dirty="0"/>
              <a:t>1</a:t>
            </a:r>
            <a:endParaRPr sz="2800" baseline="-25000" dirty="0"/>
          </a:p>
          <a:p>
            <a:pPr marL="914400" indent="-914400">
              <a:spcBef>
                <a:spcPct val="30000"/>
              </a:spcBef>
              <a:buClr>
                <a:srgbClr val="8E0D30"/>
              </a:buClr>
            </a:pPr>
            <a:r>
              <a:rPr sz="2800" dirty="0"/>
              <a:t>The Coefficients of Correlation and Determination</a:t>
            </a:r>
            <a:endParaRPr sz="2800" dirty="0"/>
          </a:p>
          <a:p>
            <a:pPr marL="914400" indent="-914400">
              <a:spcBef>
                <a:spcPct val="30000"/>
              </a:spcBef>
              <a:buClr>
                <a:srgbClr val="8E0D30"/>
              </a:buClr>
            </a:pPr>
            <a:r>
              <a:rPr sz="2800" dirty="0"/>
              <a:t>Using the Model for Estimation and Prediction</a:t>
            </a:r>
            <a:endParaRPr sz="2800" dirty="0"/>
          </a:p>
          <a:p>
            <a:pPr marL="914400" indent="-914400">
              <a:spcBef>
                <a:spcPct val="30000"/>
              </a:spcBef>
              <a:buClr>
                <a:srgbClr val="8E0D30"/>
              </a:buClr>
            </a:pPr>
            <a:r>
              <a:rPr sz="2800" dirty="0"/>
              <a:t>A Complete Example</a:t>
            </a:r>
            <a:endParaRPr sz="2800" dirty="0"/>
          </a:p>
          <a:p>
            <a:pPr marL="914400" indent="-914400">
              <a:spcBef>
                <a:spcPct val="30000"/>
              </a:spcBef>
              <a:buClr>
                <a:srgbClr val="8E0D30"/>
              </a:buClr>
            </a:pPr>
            <a:endParaRPr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47">
                                            <p:txEl>
                                              <p:charRg st="0" end="21"/>
                                            </p:txEl>
                                          </p:spTgt>
                                        </p:tgtEl>
                                        <p:attrNameLst>
                                          <p:attrName>style.visibility</p:attrName>
                                        </p:attrNameLst>
                                      </p:cBhvr>
                                      <p:to>
                                        <p:strVal val="visible"/>
                                      </p:to>
                                    </p:set>
                                    <p:animEffect transition="in" filter="wipe(left)">
                                      <p:cBhvr>
                                        <p:cTn id="7" dur="500"/>
                                        <p:tgtEl>
                                          <p:spTgt spid="6147">
                                            <p:txEl>
                                              <p:charRg st="0" end="21"/>
                                            </p:txEl>
                                          </p:spTgt>
                                        </p:tgtEl>
                                      </p:cBhvr>
                                    </p:animEffect>
                                  </p:childTnLst>
                                  <p:subTnLst>
                                    <p:animClr clrSpc="rgb" dir="cw">
                                      <p:cBhvr override="childStyle">
                                        <p:cTn dur="1" fill="hold" display="0" masterRel="nextClick" afterEffect="1"/>
                                        <p:tgtEl>
                                          <p:spTgt spid="6147">
                                            <p:txEl>
                                              <p:charRg st="0" end="21"/>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charRg st="21" end="67"/>
                                            </p:txEl>
                                          </p:spTgt>
                                        </p:tgtEl>
                                        <p:attrNameLst>
                                          <p:attrName>style.visibility</p:attrName>
                                        </p:attrNameLst>
                                      </p:cBhvr>
                                      <p:to>
                                        <p:strVal val="visible"/>
                                      </p:to>
                                    </p:set>
                                    <p:animEffect transition="in" filter="wipe(left)">
                                      <p:cBhvr>
                                        <p:cTn id="12" dur="500"/>
                                        <p:tgtEl>
                                          <p:spTgt spid="6147">
                                            <p:txEl>
                                              <p:charRg st="21" end="67"/>
                                            </p:txEl>
                                          </p:spTgt>
                                        </p:tgtEl>
                                      </p:cBhvr>
                                    </p:animEffect>
                                  </p:childTnLst>
                                  <p:subTnLst>
                                    <p:animClr clrSpc="rgb" dir="cw">
                                      <p:cBhvr override="childStyle">
                                        <p:cTn dur="1" fill="hold" display="0" masterRel="nextClick" afterEffect="1"/>
                                        <p:tgtEl>
                                          <p:spTgt spid="6147">
                                            <p:txEl>
                                              <p:charRg st="21" end="67"/>
                                            </p:txEl>
                                          </p:spTgt>
                                        </p:tgtEl>
                                        <p:attrNameLst>
                                          <p:attrName>ppt_c</p:attrName>
                                        </p:attrNameLst>
                                      </p:cBhvr>
                                      <p:to>
                                        <a:srgbClr val="B0D46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charRg st="67" end="85"/>
                                            </p:txEl>
                                          </p:spTgt>
                                        </p:tgtEl>
                                        <p:attrNameLst>
                                          <p:attrName>style.visibility</p:attrName>
                                        </p:attrNameLst>
                                      </p:cBhvr>
                                      <p:to>
                                        <p:strVal val="visible"/>
                                      </p:to>
                                    </p:set>
                                    <p:animEffect transition="in" filter="wipe(left)">
                                      <p:cBhvr>
                                        <p:cTn id="17" dur="500"/>
                                        <p:tgtEl>
                                          <p:spTgt spid="6147">
                                            <p:txEl>
                                              <p:charRg st="67" end="85"/>
                                            </p:txEl>
                                          </p:spTgt>
                                        </p:tgtEl>
                                      </p:cBhvr>
                                    </p:animEffect>
                                  </p:childTnLst>
                                  <p:subTnLst>
                                    <p:animClr clrSpc="rgb" dir="cw">
                                      <p:cBhvr override="childStyle">
                                        <p:cTn dur="1" fill="hold" display="0" masterRel="nextClick" afterEffect="1"/>
                                        <p:tgtEl>
                                          <p:spTgt spid="6147">
                                            <p:txEl>
                                              <p:charRg st="67" end="85"/>
                                            </p:txEl>
                                          </p:spTgt>
                                        </p:tgtEl>
                                        <p:attrNameLst>
                                          <p:attrName>ppt_c</p:attrName>
                                        </p:attrNameLst>
                                      </p:cBhvr>
                                      <p:to>
                                        <a:srgbClr val="B0D460"/>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charRg st="85" end="158"/>
                                            </p:txEl>
                                          </p:spTgt>
                                        </p:tgtEl>
                                        <p:attrNameLst>
                                          <p:attrName>style.visibility</p:attrName>
                                        </p:attrNameLst>
                                      </p:cBhvr>
                                      <p:to>
                                        <p:strVal val="visible"/>
                                      </p:to>
                                    </p:set>
                                    <p:animEffect transition="in" filter="wipe(left)">
                                      <p:cBhvr>
                                        <p:cTn id="22" dur="500"/>
                                        <p:tgtEl>
                                          <p:spTgt spid="6147">
                                            <p:txEl>
                                              <p:charRg st="85" end="158"/>
                                            </p:txEl>
                                          </p:spTgt>
                                        </p:tgtEl>
                                      </p:cBhvr>
                                    </p:animEffect>
                                  </p:childTnLst>
                                  <p:subTnLst>
                                    <p:animClr clrSpc="rgb" dir="cw">
                                      <p:cBhvr override="childStyle">
                                        <p:cTn dur="1" fill="hold" display="0" masterRel="nextClick" afterEffect="1"/>
                                        <p:tgtEl>
                                          <p:spTgt spid="6147">
                                            <p:txEl>
                                              <p:charRg st="85" end="158"/>
                                            </p:txEl>
                                          </p:spTgt>
                                        </p:tgtEl>
                                        <p:attrNameLst>
                                          <p:attrName>ppt_c</p:attrName>
                                        </p:attrNameLst>
                                      </p:cBhvr>
                                      <p:to>
                                        <a:srgbClr val="B0D460"/>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47">
                                            <p:txEl>
                                              <p:charRg st="158" end="208"/>
                                            </p:txEl>
                                          </p:spTgt>
                                        </p:tgtEl>
                                        <p:attrNameLst>
                                          <p:attrName>style.visibility</p:attrName>
                                        </p:attrNameLst>
                                      </p:cBhvr>
                                      <p:to>
                                        <p:strVal val="visible"/>
                                      </p:to>
                                    </p:set>
                                    <p:animEffect transition="in" filter="wipe(left)">
                                      <p:cBhvr>
                                        <p:cTn id="27" dur="500"/>
                                        <p:tgtEl>
                                          <p:spTgt spid="6147">
                                            <p:txEl>
                                              <p:charRg st="158" end="208"/>
                                            </p:txEl>
                                          </p:spTgt>
                                        </p:tgtEl>
                                      </p:cBhvr>
                                    </p:animEffect>
                                  </p:childTnLst>
                                  <p:subTnLst>
                                    <p:animClr clrSpc="rgb" dir="cw">
                                      <p:cBhvr override="childStyle">
                                        <p:cTn dur="1" fill="hold" display="0" masterRel="nextClick" afterEffect="1"/>
                                        <p:tgtEl>
                                          <p:spTgt spid="6147">
                                            <p:txEl>
                                              <p:charRg st="158" end="208"/>
                                            </p:txEl>
                                          </p:spTgt>
                                        </p:tgtEl>
                                        <p:attrNameLst>
                                          <p:attrName>ppt_c</p:attrName>
                                        </p:attrNameLst>
                                      </p:cBhvr>
                                      <p:to>
                                        <a:srgbClr val="B0D460"/>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47">
                                            <p:txEl>
                                              <p:charRg st="208" end="254"/>
                                            </p:txEl>
                                          </p:spTgt>
                                        </p:tgtEl>
                                        <p:attrNameLst>
                                          <p:attrName>style.visibility</p:attrName>
                                        </p:attrNameLst>
                                      </p:cBhvr>
                                      <p:to>
                                        <p:strVal val="visible"/>
                                      </p:to>
                                    </p:set>
                                    <p:animEffect transition="in" filter="wipe(left)">
                                      <p:cBhvr>
                                        <p:cTn id="32" dur="500"/>
                                        <p:tgtEl>
                                          <p:spTgt spid="6147">
                                            <p:txEl>
                                              <p:charRg st="208" end="254"/>
                                            </p:txEl>
                                          </p:spTgt>
                                        </p:tgtEl>
                                      </p:cBhvr>
                                    </p:animEffect>
                                  </p:childTnLst>
                                  <p:subTnLst>
                                    <p:animClr clrSpc="rgb" dir="cw">
                                      <p:cBhvr override="childStyle">
                                        <p:cTn dur="1" fill="hold" display="0" masterRel="nextClick" afterEffect="1"/>
                                        <p:tgtEl>
                                          <p:spTgt spid="6147">
                                            <p:txEl>
                                              <p:charRg st="208" end="254"/>
                                            </p:txEl>
                                          </p:spTgt>
                                        </p:tgtEl>
                                        <p:attrNameLst>
                                          <p:attrName>ppt_c</p:attrName>
                                        </p:attrNameLst>
                                      </p:cBhvr>
                                      <p:to>
                                        <a:srgbClr val="B0D460"/>
                                      </p:to>
                                    </p:animClr>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147">
                                            <p:txEl>
                                              <p:charRg st="254" end="273"/>
                                            </p:txEl>
                                          </p:spTgt>
                                        </p:tgtEl>
                                        <p:attrNameLst>
                                          <p:attrName>style.visibility</p:attrName>
                                        </p:attrNameLst>
                                      </p:cBhvr>
                                      <p:to>
                                        <p:strVal val="visible"/>
                                      </p:to>
                                    </p:set>
                                    <p:animEffect transition="in" filter="wipe(left)">
                                      <p:cBhvr>
                                        <p:cTn id="37" dur="500"/>
                                        <p:tgtEl>
                                          <p:spTgt spid="6147">
                                            <p:txEl>
                                              <p:charRg st="254" end="273"/>
                                            </p:txEl>
                                          </p:spTgt>
                                        </p:tgtEl>
                                      </p:cBhvr>
                                    </p:animEffect>
                                  </p:childTnLst>
                                  <p:subTnLst>
                                    <p:animClr clrSpc="rgb" dir="cw">
                                      <p:cBhvr override="childStyle">
                                        <p:cTn dur="1" fill="hold" display="0" masterRel="nextClick" afterEffect="1"/>
                                        <p:tgtEl>
                                          <p:spTgt spid="6147">
                                            <p:txEl>
                                              <p:charRg st="254" end="27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Rectangle 2"/>
          <p:cNvSpPr>
            <a:spLocks noGrp="1"/>
          </p:cNvSpPr>
          <p:nvPr>
            <p:ph type="title"/>
          </p:nvPr>
        </p:nvSpPr>
        <p:spPr>
          <a:ln/>
        </p:spPr>
        <p:txBody>
          <a:bodyPr vert="horz" wrap="square" lIns="90488" tIns="44450" rIns="90488" bIns="44450" anchor="ctr" anchorCtr="1"/>
          <a:p>
            <a:r>
              <a:rPr b="1" dirty="0">
                <a:solidFill>
                  <a:srgbClr val="8E0D30"/>
                </a:solidFill>
              </a:rPr>
              <a:t>Learning Objectives</a:t>
            </a:r>
            <a:endParaRPr b="1" dirty="0">
              <a:solidFill>
                <a:srgbClr val="8E0D30"/>
              </a:solidFill>
            </a:endParaRPr>
          </a:p>
        </p:txBody>
      </p:sp>
      <p:sp>
        <p:nvSpPr>
          <p:cNvPr id="323587" name="Rectangle 3"/>
          <p:cNvSpPr>
            <a:spLocks noGrp="1"/>
          </p:cNvSpPr>
          <p:nvPr>
            <p:ph idx="1"/>
          </p:nvPr>
        </p:nvSpPr>
        <p:spPr>
          <a:xfrm>
            <a:off x="457200" y="1524000"/>
            <a:ext cx="8382000" cy="5334000"/>
          </a:xfrm>
          <a:ln/>
        </p:spPr>
        <p:txBody>
          <a:bodyPr vert="horz" wrap="square" lIns="90488" tIns="44450" rIns="90488" bIns="44450" anchor="t" anchorCtr="0"/>
          <a:p>
            <a:pPr marL="609600" indent="-609600">
              <a:spcBef>
                <a:spcPct val="30000"/>
              </a:spcBef>
              <a:buClr>
                <a:srgbClr val="8E0D30"/>
              </a:buClr>
              <a:buFont typeface="Arial" panose="020B0604020202020204" pitchFamily="34" charset="0"/>
              <a:buAutoNum type="arabicPeriod"/>
            </a:pPr>
            <a:r>
              <a:rPr sz="2600" dirty="0">
                <a:solidFill>
                  <a:srgbClr val="141413"/>
                </a:solidFill>
              </a:rPr>
              <a:t>Introduce the straight-line (</a:t>
            </a:r>
            <a:r>
              <a:rPr sz="2600" i="1" dirty="0">
                <a:solidFill>
                  <a:srgbClr val="141413"/>
                </a:solidFill>
              </a:rPr>
              <a:t>simple linear regression</a:t>
            </a:r>
            <a:r>
              <a:rPr sz="2600" dirty="0">
                <a:solidFill>
                  <a:srgbClr val="141413"/>
                </a:solidFill>
              </a:rPr>
              <a:t>) model as a means of relating one quantitative variable to another quantitative variable</a:t>
            </a:r>
            <a:endParaRPr sz="2600" dirty="0"/>
          </a:p>
          <a:p>
            <a:pPr marL="609600" indent="-609600">
              <a:spcBef>
                <a:spcPct val="30000"/>
              </a:spcBef>
              <a:buClr>
                <a:srgbClr val="8E0D30"/>
              </a:buClr>
              <a:buFont typeface="Arial" panose="020B0604020202020204" pitchFamily="34" charset="0"/>
              <a:buAutoNum type="arabicPeriod"/>
            </a:pPr>
            <a:r>
              <a:rPr sz="2600" dirty="0">
                <a:solidFill>
                  <a:srgbClr val="141413"/>
                </a:solidFill>
              </a:rPr>
              <a:t>Assess how well the simple linear regression model fits the sample data</a:t>
            </a:r>
            <a:endParaRPr sz="2600" dirty="0">
              <a:solidFill>
                <a:srgbClr val="141413"/>
              </a:solidFill>
            </a:endParaRPr>
          </a:p>
          <a:p>
            <a:pPr marL="609600" indent="-609600">
              <a:spcBef>
                <a:spcPct val="30000"/>
              </a:spcBef>
              <a:buClr>
                <a:srgbClr val="8E0D30"/>
              </a:buClr>
              <a:buFont typeface="Arial" panose="020B0604020202020204" pitchFamily="34" charset="0"/>
              <a:buAutoNum type="arabicPeriod"/>
            </a:pPr>
            <a:r>
              <a:rPr sz="2600" dirty="0">
                <a:solidFill>
                  <a:srgbClr val="141413"/>
                </a:solidFill>
              </a:rPr>
              <a:t>Introduce the </a:t>
            </a:r>
            <a:r>
              <a:rPr sz="2600" i="1" dirty="0">
                <a:solidFill>
                  <a:srgbClr val="141413"/>
                </a:solidFill>
              </a:rPr>
              <a:t>correlation coefficient</a:t>
            </a:r>
            <a:r>
              <a:rPr sz="2600" dirty="0">
                <a:solidFill>
                  <a:srgbClr val="141413"/>
                </a:solidFill>
              </a:rPr>
              <a:t> as a means of relating one quantitative variable to another quantitative variable</a:t>
            </a:r>
            <a:endParaRPr sz="2600" dirty="0"/>
          </a:p>
          <a:p>
            <a:pPr marL="609600" indent="-609600">
              <a:spcBef>
                <a:spcPct val="30000"/>
              </a:spcBef>
              <a:buClr>
                <a:srgbClr val="8E0D30"/>
              </a:buClr>
              <a:buFont typeface="Arial" panose="020B0604020202020204" pitchFamily="34" charset="0"/>
              <a:buAutoNum type="arabicPeriod"/>
            </a:pPr>
            <a:r>
              <a:rPr sz="2600" dirty="0">
                <a:solidFill>
                  <a:srgbClr val="141413"/>
                </a:solidFill>
              </a:rPr>
              <a:t>Employ the simple linear regression model for predicting the value of one variable from a specified value of another variable</a:t>
            </a:r>
            <a:endParaRPr sz="2600" dirty="0">
              <a:solidFill>
                <a:srgbClr val="141413"/>
              </a:solidFill>
            </a:endParaRPr>
          </a:p>
          <a:p>
            <a:pPr marL="609600" indent="-609600">
              <a:spcBef>
                <a:spcPct val="30000"/>
              </a:spcBef>
              <a:buClr>
                <a:srgbClr val="8E0D30"/>
              </a:buClr>
              <a:buFont typeface="Arial" panose="020B0604020202020204" pitchFamily="34" charset="0"/>
              <a:buAutoNum type="arabicPeriod"/>
            </a:pPr>
            <a:endParaRPr sz="2600" dirty="0">
              <a:solidFill>
                <a:srgbClr val="141413"/>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3587">
                                            <p:txEl>
                                              <p:charRg st="0" end="143"/>
                                            </p:txEl>
                                          </p:spTgt>
                                        </p:tgtEl>
                                        <p:attrNameLst>
                                          <p:attrName>style.visibility</p:attrName>
                                        </p:attrNameLst>
                                      </p:cBhvr>
                                      <p:to>
                                        <p:strVal val="visible"/>
                                      </p:to>
                                    </p:set>
                                    <p:animEffect transition="in" filter="wipe(left)">
                                      <p:cBhvr>
                                        <p:cTn id="7" dur="500"/>
                                        <p:tgtEl>
                                          <p:spTgt spid="323587">
                                            <p:txEl>
                                              <p:charRg st="0" end="143"/>
                                            </p:txEl>
                                          </p:spTgt>
                                        </p:tgtEl>
                                      </p:cBhvr>
                                    </p:animEffect>
                                  </p:childTnLst>
                                  <p:subTnLst>
                                    <p:animClr clrSpc="rgb" dir="cw">
                                      <p:cBhvr override="childStyle">
                                        <p:cTn dur="1" fill="hold" display="0" masterRel="nextClick" afterEffect="1"/>
                                        <p:tgtEl>
                                          <p:spTgt spid="323587">
                                            <p:txEl>
                                              <p:charRg st="0" end="143"/>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11.1</a:t>
            </a:r>
            <a:endParaRPr b="1" dirty="0">
              <a:solidFill>
                <a:srgbClr val="8E0D30"/>
              </a:solidFill>
            </a:endParaRPr>
          </a:p>
        </p:txBody>
      </p:sp>
      <p:sp>
        <p:nvSpPr>
          <p:cNvPr id="38915"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Probabilistic Models</a:t>
            </a:r>
            <a:endParaRPr sz="4200" dirty="0">
              <a:solidFill>
                <a:srgbClr val="141413"/>
              </a:solidFill>
              <a:latin typeface="+mn-lt"/>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Rectangle 2"/>
          <p:cNvSpPr>
            <a:spLocks noGrp="1"/>
          </p:cNvSpPr>
          <p:nvPr>
            <p:ph type="title"/>
          </p:nvPr>
        </p:nvSpPr>
        <p:spPr>
          <a:ln/>
        </p:spPr>
        <p:txBody>
          <a:bodyPr vert="horz" wrap="square" lIns="90488" tIns="44450" rIns="90488" bIns="44450" anchor="ctr" anchorCtr="1"/>
          <a:p>
            <a:r>
              <a:rPr b="1" dirty="0"/>
              <a:t>Models</a:t>
            </a:r>
            <a:endParaRPr b="1" dirty="0"/>
          </a:p>
        </p:txBody>
      </p:sp>
      <p:sp>
        <p:nvSpPr>
          <p:cNvPr id="10243" name="Rectangle 3"/>
          <p:cNvSpPr>
            <a:spLocks noGrp="1"/>
          </p:cNvSpPr>
          <p:nvPr>
            <p:ph idx="1"/>
          </p:nvPr>
        </p:nvSpPr>
        <p:spPr>
          <a:ln/>
        </p:spPr>
        <p:txBody>
          <a:bodyPr vert="horz" wrap="square" lIns="90488" tIns="44450" rIns="90488" bIns="44450" anchor="t" anchorCtr="0"/>
          <a:p>
            <a:pPr marL="609600" indent="-609600">
              <a:buClr>
                <a:srgbClr val="8E0D30"/>
              </a:buClr>
            </a:pPr>
            <a:r>
              <a:rPr dirty="0"/>
              <a:t>Representation of some phenomenon</a:t>
            </a:r>
            <a:endParaRPr dirty="0"/>
          </a:p>
          <a:p>
            <a:pPr marL="609600" indent="-609600">
              <a:buClr>
                <a:srgbClr val="8E0D30"/>
              </a:buClr>
            </a:pPr>
            <a:r>
              <a:rPr dirty="0"/>
              <a:t>Mathematical model is a mathematical expression of some phenomenon</a:t>
            </a:r>
            <a:endParaRPr dirty="0"/>
          </a:p>
          <a:p>
            <a:pPr marL="609600" indent="-609600">
              <a:buClr>
                <a:srgbClr val="8E0D30"/>
              </a:buClr>
            </a:pPr>
            <a:r>
              <a:rPr dirty="0"/>
              <a:t>Often describe relationships between variables</a:t>
            </a:r>
            <a:endParaRPr dirty="0"/>
          </a:p>
          <a:p>
            <a:pPr marL="609600" indent="-609600">
              <a:buClr>
                <a:srgbClr val="8E0D30"/>
              </a:buClr>
            </a:pPr>
            <a:r>
              <a:rPr dirty="0"/>
              <a:t>Types</a:t>
            </a:r>
            <a:endParaRPr dirty="0"/>
          </a:p>
          <a:p>
            <a:pPr marL="1437005" lvl="1" indent="-533400">
              <a:buClr>
                <a:srgbClr val="8E0D30"/>
              </a:buClr>
            </a:pPr>
            <a:r>
              <a:rPr dirty="0"/>
              <a:t>Deterministic models</a:t>
            </a:r>
            <a:endParaRPr dirty="0"/>
          </a:p>
          <a:p>
            <a:pPr marL="1437005" lvl="1" indent="-533400">
              <a:buClr>
                <a:srgbClr val="8E0D30"/>
              </a:buClr>
            </a:pPr>
            <a:r>
              <a:rPr dirty="0"/>
              <a:t>Probabilistic models</a:t>
            </a:r>
            <a:endParaRP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xEl>
                                              <p:charRg st="0" end="34"/>
                                            </p:txEl>
                                          </p:spTgt>
                                        </p:tgtEl>
                                        <p:attrNameLst>
                                          <p:attrName>style.visibility</p:attrName>
                                        </p:attrNameLst>
                                      </p:cBhvr>
                                      <p:to>
                                        <p:strVal val="visible"/>
                                      </p:to>
                                    </p:set>
                                    <p:animEffect transition="in" filter="wipe(left)">
                                      <p:cBhvr>
                                        <p:cTn id="7" dur="500"/>
                                        <p:tgtEl>
                                          <p:spTgt spid="10243">
                                            <p:txEl>
                                              <p:charRg st="0" end="34"/>
                                            </p:txEl>
                                          </p:spTgt>
                                        </p:tgtEl>
                                      </p:cBhvr>
                                    </p:animEffect>
                                  </p:childTnLst>
                                  <p:subTnLst>
                                    <p:animClr clrSpc="rgb" dir="cw">
                                      <p:cBhvr override="childStyle">
                                        <p:cTn dur="1" fill="hold" display="0" masterRel="nextClick" afterEffect="1"/>
                                        <p:tgtEl>
                                          <p:spTgt spid="10243">
                                            <p:txEl>
                                              <p:charRg st="0" end="34"/>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charRg st="34" end="101"/>
                                            </p:txEl>
                                          </p:spTgt>
                                        </p:tgtEl>
                                        <p:attrNameLst>
                                          <p:attrName>style.visibility</p:attrName>
                                        </p:attrNameLst>
                                      </p:cBhvr>
                                      <p:to>
                                        <p:strVal val="visible"/>
                                      </p:to>
                                    </p:set>
                                    <p:animEffect transition="in" filter="wipe(left)">
                                      <p:cBhvr>
                                        <p:cTn id="12" dur="500"/>
                                        <p:tgtEl>
                                          <p:spTgt spid="10243">
                                            <p:txEl>
                                              <p:charRg st="34" end="101"/>
                                            </p:txEl>
                                          </p:spTgt>
                                        </p:tgtEl>
                                      </p:cBhvr>
                                    </p:animEffect>
                                  </p:childTnLst>
                                  <p:subTnLst>
                                    <p:animClr clrSpc="rgb" dir="cw">
                                      <p:cBhvr override="childStyle">
                                        <p:cTn dur="1" fill="hold" display="0" masterRel="nextClick" afterEffect="1"/>
                                        <p:tgtEl>
                                          <p:spTgt spid="10243">
                                            <p:txEl>
                                              <p:charRg st="34" end="101"/>
                                            </p:txEl>
                                          </p:spTgt>
                                        </p:tgtEl>
                                        <p:attrNameLst>
                                          <p:attrName>ppt_c</p:attrName>
                                        </p:attrNameLst>
                                      </p:cBhvr>
                                      <p:to>
                                        <a:srgbClr val="B0D46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charRg st="101" end="148"/>
                                            </p:txEl>
                                          </p:spTgt>
                                        </p:tgtEl>
                                        <p:attrNameLst>
                                          <p:attrName>style.visibility</p:attrName>
                                        </p:attrNameLst>
                                      </p:cBhvr>
                                      <p:to>
                                        <p:strVal val="visible"/>
                                      </p:to>
                                    </p:set>
                                    <p:animEffect transition="in" filter="wipe(left)">
                                      <p:cBhvr>
                                        <p:cTn id="17" dur="500"/>
                                        <p:tgtEl>
                                          <p:spTgt spid="10243">
                                            <p:txEl>
                                              <p:charRg st="101" end="148"/>
                                            </p:txEl>
                                          </p:spTgt>
                                        </p:tgtEl>
                                      </p:cBhvr>
                                    </p:animEffect>
                                  </p:childTnLst>
                                  <p:subTnLst>
                                    <p:animClr clrSpc="rgb" dir="cw">
                                      <p:cBhvr override="childStyle">
                                        <p:cTn dur="1" fill="hold" display="0" masterRel="nextClick" afterEffect="1"/>
                                        <p:tgtEl>
                                          <p:spTgt spid="10243">
                                            <p:txEl>
                                              <p:charRg st="101" end="148"/>
                                            </p:txEl>
                                          </p:spTgt>
                                        </p:tgtEl>
                                        <p:attrNameLst>
                                          <p:attrName>ppt_c</p:attrName>
                                        </p:attrNameLst>
                                      </p:cBhvr>
                                      <p:to>
                                        <a:srgbClr val="B0D460"/>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charRg st="148" end="154"/>
                                            </p:txEl>
                                          </p:spTgt>
                                        </p:tgtEl>
                                        <p:attrNameLst>
                                          <p:attrName>style.visibility</p:attrName>
                                        </p:attrNameLst>
                                      </p:cBhvr>
                                      <p:to>
                                        <p:strVal val="visible"/>
                                      </p:to>
                                    </p:set>
                                    <p:animEffect transition="in" filter="wipe(left)">
                                      <p:cBhvr>
                                        <p:cTn id="22" dur="500"/>
                                        <p:tgtEl>
                                          <p:spTgt spid="10243">
                                            <p:txEl>
                                              <p:charRg st="148" end="154"/>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243">
                                            <p:txEl>
                                              <p:charRg st="154" end="175"/>
                                            </p:txEl>
                                          </p:spTgt>
                                        </p:tgtEl>
                                        <p:attrNameLst>
                                          <p:attrName>style.visibility</p:attrName>
                                        </p:attrNameLst>
                                      </p:cBhvr>
                                      <p:to>
                                        <p:strVal val="visible"/>
                                      </p:to>
                                    </p:set>
                                    <p:animEffect transition="in" filter="wipe(left)">
                                      <p:cBhvr>
                                        <p:cTn id="25" dur="500"/>
                                        <p:tgtEl>
                                          <p:spTgt spid="10243">
                                            <p:txEl>
                                              <p:charRg st="154" end="175"/>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243">
                                            <p:txEl>
                                              <p:charRg st="175" end="196"/>
                                            </p:txEl>
                                          </p:spTgt>
                                        </p:tgtEl>
                                        <p:attrNameLst>
                                          <p:attrName>style.visibility</p:attrName>
                                        </p:attrNameLst>
                                      </p:cBhvr>
                                      <p:to>
                                        <p:strVal val="visible"/>
                                      </p:to>
                                    </p:set>
                                    <p:animEffect transition="in" filter="wipe(left)">
                                      <p:cBhvr>
                                        <p:cTn id="28" dur="500"/>
                                        <p:tgtEl>
                                          <p:spTgt spid="10243">
                                            <p:txEl>
                                              <p:charRg st="175" end="19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p:cNvSpPr>
            <a:spLocks noGrp="1"/>
          </p:cNvSpPr>
          <p:nvPr>
            <p:ph type="title"/>
          </p:nvPr>
        </p:nvSpPr>
        <p:spPr>
          <a:ln/>
        </p:spPr>
        <p:txBody>
          <a:bodyPr vert="horz" wrap="square" lIns="90488" tIns="44450" rIns="90488" bIns="44450" anchor="ctr" anchorCtr="1"/>
          <a:p>
            <a:r>
              <a:rPr b="1" dirty="0"/>
              <a:t>Deterministic Models</a:t>
            </a:r>
            <a:endParaRPr b="1" dirty="0"/>
          </a:p>
        </p:txBody>
      </p:sp>
      <p:sp>
        <p:nvSpPr>
          <p:cNvPr id="12291" name="Rectangle 3"/>
          <p:cNvSpPr>
            <a:spLocks noGrp="1"/>
          </p:cNvSpPr>
          <p:nvPr>
            <p:ph idx="1"/>
          </p:nvPr>
        </p:nvSpPr>
        <p:spPr>
          <a:ln/>
        </p:spPr>
        <p:txBody>
          <a:bodyPr vert="horz" wrap="square" lIns="90488" tIns="44450" rIns="90488" bIns="44450" anchor="t" anchorCtr="0"/>
          <a:p>
            <a:pPr marL="609600" indent="-609600">
              <a:buClr>
                <a:srgbClr val="8E0D30"/>
              </a:buClr>
            </a:pPr>
            <a:r>
              <a:rPr dirty="0"/>
              <a:t>Hypothesize exact relationships</a:t>
            </a:r>
            <a:endParaRPr dirty="0"/>
          </a:p>
          <a:p>
            <a:pPr marL="609600" indent="-609600">
              <a:buClr>
                <a:srgbClr val="8E0D30"/>
              </a:buClr>
            </a:pPr>
            <a:r>
              <a:rPr dirty="0"/>
              <a:t>Suitable when prediction error is negligible</a:t>
            </a:r>
            <a:endParaRPr dirty="0"/>
          </a:p>
          <a:p>
            <a:pPr marL="609600" indent="-609600">
              <a:buClr>
                <a:srgbClr val="8E0D30"/>
              </a:buClr>
            </a:pPr>
            <a:r>
              <a:rPr dirty="0">
                <a:solidFill>
                  <a:srgbClr val="8E0D30"/>
                </a:solidFill>
              </a:rPr>
              <a:t>Example</a:t>
            </a:r>
            <a:r>
              <a:rPr dirty="0"/>
              <a:t>: force is exactly mass times acceleration</a:t>
            </a:r>
            <a:endParaRPr dirty="0"/>
          </a:p>
          <a:p>
            <a:pPr marL="1437005" lvl="1" indent="-533400">
              <a:buClr>
                <a:srgbClr val="8E0D30"/>
              </a:buClr>
            </a:pPr>
            <a:r>
              <a:rPr i="1" dirty="0"/>
              <a:t>F</a:t>
            </a:r>
            <a:r>
              <a:rPr dirty="0"/>
              <a:t> = </a:t>
            </a:r>
            <a:r>
              <a:rPr i="1" dirty="0"/>
              <a:t>m</a:t>
            </a:r>
            <a:r>
              <a:rPr dirty="0"/>
              <a:t>·</a:t>
            </a:r>
            <a:r>
              <a:rPr i="1" dirty="0"/>
              <a:t>a</a:t>
            </a:r>
            <a:endParaRPr i="1" dirty="0"/>
          </a:p>
          <a:p>
            <a:pPr marL="609600" indent="-609600">
              <a:buClr>
                <a:srgbClr val="8E0D30"/>
              </a:buClr>
              <a:buFontTx/>
              <a:buChar char="•"/>
            </a:pPr>
            <a:endParaRPr dirty="0"/>
          </a:p>
        </p:txBody>
      </p:sp>
      <p:grpSp>
        <p:nvGrpSpPr>
          <p:cNvPr id="2" name="Group 131"/>
          <p:cNvGrpSpPr/>
          <p:nvPr/>
        </p:nvGrpSpPr>
        <p:grpSpPr>
          <a:xfrm>
            <a:off x="6267450" y="3875088"/>
            <a:ext cx="1544638" cy="2568575"/>
            <a:chOff x="3833" y="1850"/>
            <a:chExt cx="1476" cy="2210"/>
          </a:xfrm>
        </p:grpSpPr>
        <p:sp>
          <p:nvSpPr>
            <p:cNvPr id="40965" name="Rectangle 4"/>
            <p:cNvSpPr/>
            <p:nvPr/>
          </p:nvSpPr>
          <p:spPr>
            <a:xfrm>
              <a:off x="4071" y="3908"/>
              <a:ext cx="975" cy="152"/>
            </a:xfrm>
            <a:prstGeom prst="rect">
              <a:avLst/>
            </a:prstGeom>
            <a:noFill/>
            <a:ln w="12700">
              <a:noFill/>
            </a:ln>
          </p:spPr>
          <p:txBody>
            <a:bodyPr wrap="none" lIns="90488" tIns="44450" rIns="90488" bIns="44450">
              <a:spAutoFit/>
            </a:bodyPr>
            <a:p>
              <a:pPr eaLnBrk="0" hangingPunct="0">
                <a:spcBef>
                  <a:spcPct val="0"/>
                </a:spcBef>
              </a:pPr>
              <a:r>
                <a:rPr sz="1000" dirty="0">
                  <a:solidFill>
                    <a:srgbClr val="B0D460"/>
                  </a:solidFill>
                  <a:latin typeface="Times New Roman" panose="02020603050405020304" pitchFamily="18" charset="0"/>
                </a:rPr>
                <a:t>© 1984-1994 T/Maker Co.</a:t>
              </a:r>
              <a:endParaRPr sz="1000" dirty="0">
                <a:solidFill>
                  <a:srgbClr val="B0D460"/>
                </a:solidFill>
                <a:latin typeface="Times New Roman" panose="02020603050405020304" pitchFamily="18" charset="0"/>
              </a:endParaRPr>
            </a:p>
          </p:txBody>
        </p:sp>
        <p:sp>
          <p:nvSpPr>
            <p:cNvPr id="40966" name="Freeform 6"/>
            <p:cNvSpPr/>
            <p:nvPr/>
          </p:nvSpPr>
          <p:spPr>
            <a:xfrm>
              <a:off x="4192" y="3366"/>
              <a:ext cx="356" cy="254"/>
            </a:xfrm>
            <a:custGeom>
              <a:avLst/>
              <a:gdLst>
                <a:gd name="txL" fmla="*/ 0 w 2136"/>
                <a:gd name="txT" fmla="*/ 0 h 1522"/>
                <a:gd name="txR" fmla="*/ 2136 w 2136"/>
                <a:gd name="txB" fmla="*/ 1522 h 152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36" h="1522">
                  <a:moveTo>
                    <a:pt x="1074" y="0"/>
                  </a:moveTo>
                  <a:lnTo>
                    <a:pt x="1002" y="32"/>
                  </a:lnTo>
                  <a:lnTo>
                    <a:pt x="929" y="69"/>
                  </a:lnTo>
                  <a:lnTo>
                    <a:pt x="856" y="96"/>
                  </a:lnTo>
                  <a:lnTo>
                    <a:pt x="787" y="128"/>
                  </a:lnTo>
                  <a:lnTo>
                    <a:pt x="719" y="160"/>
                  </a:lnTo>
                  <a:lnTo>
                    <a:pt x="654" y="192"/>
                  </a:lnTo>
                  <a:lnTo>
                    <a:pt x="586" y="225"/>
                  </a:lnTo>
                  <a:lnTo>
                    <a:pt x="526" y="261"/>
                  </a:lnTo>
                  <a:lnTo>
                    <a:pt x="462" y="302"/>
                  </a:lnTo>
                  <a:lnTo>
                    <a:pt x="402" y="348"/>
                  </a:lnTo>
                  <a:lnTo>
                    <a:pt x="344" y="394"/>
                  </a:lnTo>
                  <a:lnTo>
                    <a:pt x="288" y="449"/>
                  </a:lnTo>
                  <a:lnTo>
                    <a:pt x="233" y="508"/>
                  </a:lnTo>
                  <a:lnTo>
                    <a:pt x="178" y="578"/>
                  </a:lnTo>
                  <a:lnTo>
                    <a:pt x="124" y="651"/>
                  </a:lnTo>
                  <a:lnTo>
                    <a:pt x="73" y="734"/>
                  </a:lnTo>
                  <a:lnTo>
                    <a:pt x="32" y="821"/>
                  </a:lnTo>
                  <a:lnTo>
                    <a:pt x="5" y="903"/>
                  </a:lnTo>
                  <a:lnTo>
                    <a:pt x="0" y="985"/>
                  </a:lnTo>
                  <a:lnTo>
                    <a:pt x="5" y="1063"/>
                  </a:lnTo>
                  <a:lnTo>
                    <a:pt x="23" y="1141"/>
                  </a:lnTo>
                  <a:lnTo>
                    <a:pt x="50" y="1215"/>
                  </a:lnTo>
                  <a:lnTo>
                    <a:pt x="92" y="1279"/>
                  </a:lnTo>
                  <a:lnTo>
                    <a:pt x="142" y="1338"/>
                  </a:lnTo>
                  <a:lnTo>
                    <a:pt x="192" y="1393"/>
                  </a:lnTo>
                  <a:lnTo>
                    <a:pt x="251" y="1435"/>
                  </a:lnTo>
                  <a:lnTo>
                    <a:pt x="316" y="1471"/>
                  </a:lnTo>
                  <a:lnTo>
                    <a:pt x="380" y="1498"/>
                  </a:lnTo>
                  <a:lnTo>
                    <a:pt x="443" y="1516"/>
                  </a:lnTo>
                  <a:lnTo>
                    <a:pt x="503" y="1522"/>
                  </a:lnTo>
                  <a:lnTo>
                    <a:pt x="562" y="1512"/>
                  </a:lnTo>
                  <a:lnTo>
                    <a:pt x="618" y="1494"/>
                  </a:lnTo>
                  <a:lnTo>
                    <a:pt x="668" y="1462"/>
                  </a:lnTo>
                  <a:lnTo>
                    <a:pt x="723" y="1425"/>
                  </a:lnTo>
                  <a:lnTo>
                    <a:pt x="778" y="1389"/>
                  </a:lnTo>
                  <a:lnTo>
                    <a:pt x="838" y="1342"/>
                  </a:lnTo>
                  <a:lnTo>
                    <a:pt x="896" y="1292"/>
                  </a:lnTo>
                  <a:lnTo>
                    <a:pt x="965" y="1237"/>
                  </a:lnTo>
                  <a:lnTo>
                    <a:pt x="1034" y="1187"/>
                  </a:lnTo>
                  <a:lnTo>
                    <a:pt x="1112" y="1128"/>
                  </a:lnTo>
                  <a:lnTo>
                    <a:pt x="1189" y="1072"/>
                  </a:lnTo>
                  <a:lnTo>
                    <a:pt x="1276" y="1013"/>
                  </a:lnTo>
                  <a:lnTo>
                    <a:pt x="1368" y="953"/>
                  </a:lnTo>
                  <a:lnTo>
                    <a:pt x="1468" y="898"/>
                  </a:lnTo>
                  <a:lnTo>
                    <a:pt x="1578" y="843"/>
                  </a:lnTo>
                  <a:lnTo>
                    <a:pt x="1693" y="788"/>
                  </a:lnTo>
                  <a:lnTo>
                    <a:pt x="1816" y="738"/>
                  </a:lnTo>
                  <a:lnTo>
                    <a:pt x="1949" y="687"/>
                  </a:lnTo>
                  <a:lnTo>
                    <a:pt x="2058" y="641"/>
                  </a:lnTo>
                  <a:lnTo>
                    <a:pt x="2118" y="586"/>
                  </a:lnTo>
                  <a:lnTo>
                    <a:pt x="2136" y="532"/>
                  </a:lnTo>
                  <a:lnTo>
                    <a:pt x="2118" y="477"/>
                  </a:lnTo>
                  <a:lnTo>
                    <a:pt x="2068" y="421"/>
                  </a:lnTo>
                  <a:lnTo>
                    <a:pt x="1990" y="362"/>
                  </a:lnTo>
                  <a:lnTo>
                    <a:pt x="1893" y="307"/>
                  </a:lnTo>
                  <a:lnTo>
                    <a:pt x="1784" y="251"/>
                  </a:lnTo>
                  <a:lnTo>
                    <a:pt x="1665" y="202"/>
                  </a:lnTo>
                  <a:lnTo>
                    <a:pt x="1542" y="152"/>
                  </a:lnTo>
                  <a:lnTo>
                    <a:pt x="1423" y="110"/>
                  </a:lnTo>
                  <a:lnTo>
                    <a:pt x="1312" y="73"/>
                  </a:lnTo>
                  <a:lnTo>
                    <a:pt x="1217" y="41"/>
                  </a:lnTo>
                  <a:lnTo>
                    <a:pt x="1143" y="18"/>
                  </a:lnTo>
                  <a:lnTo>
                    <a:pt x="1094" y="4"/>
                  </a:lnTo>
                  <a:lnTo>
                    <a:pt x="1074" y="0"/>
                  </a:lnTo>
                  <a:close/>
                </a:path>
              </a:pathLst>
            </a:custGeom>
            <a:solidFill>
              <a:srgbClr val="FFCC99">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67" name="Freeform 7"/>
            <p:cNvSpPr/>
            <p:nvPr/>
          </p:nvSpPr>
          <p:spPr>
            <a:xfrm>
              <a:off x="4295" y="3481"/>
              <a:ext cx="222" cy="134"/>
            </a:xfrm>
            <a:custGeom>
              <a:avLst/>
              <a:gdLst>
                <a:gd name="txL" fmla="*/ 0 w 1331"/>
                <a:gd name="txT" fmla="*/ 0 h 807"/>
                <a:gd name="txR" fmla="*/ 1331 w 1331"/>
                <a:gd name="txB" fmla="*/ 807 h 80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331" h="807">
                  <a:moveTo>
                    <a:pt x="0" y="807"/>
                  </a:moveTo>
                  <a:lnTo>
                    <a:pt x="50" y="775"/>
                  </a:lnTo>
                  <a:lnTo>
                    <a:pt x="105" y="738"/>
                  </a:lnTo>
                  <a:lnTo>
                    <a:pt x="160" y="702"/>
                  </a:lnTo>
                  <a:lnTo>
                    <a:pt x="220" y="655"/>
                  </a:lnTo>
                  <a:lnTo>
                    <a:pt x="278" y="605"/>
                  </a:lnTo>
                  <a:lnTo>
                    <a:pt x="347" y="550"/>
                  </a:lnTo>
                  <a:lnTo>
                    <a:pt x="416" y="500"/>
                  </a:lnTo>
                  <a:lnTo>
                    <a:pt x="494" y="441"/>
                  </a:lnTo>
                  <a:lnTo>
                    <a:pt x="571" y="385"/>
                  </a:lnTo>
                  <a:lnTo>
                    <a:pt x="658" y="326"/>
                  </a:lnTo>
                  <a:lnTo>
                    <a:pt x="750" y="266"/>
                  </a:lnTo>
                  <a:lnTo>
                    <a:pt x="850" y="211"/>
                  </a:lnTo>
                  <a:lnTo>
                    <a:pt x="960" y="156"/>
                  </a:lnTo>
                  <a:lnTo>
                    <a:pt x="1075" y="101"/>
                  </a:lnTo>
                  <a:lnTo>
                    <a:pt x="1198" y="51"/>
                  </a:lnTo>
                  <a:lnTo>
                    <a:pt x="1331"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68" name="Freeform 8"/>
            <p:cNvSpPr/>
            <p:nvPr/>
          </p:nvSpPr>
          <p:spPr>
            <a:xfrm>
              <a:off x="4356" y="2759"/>
              <a:ext cx="575" cy="729"/>
            </a:xfrm>
            <a:custGeom>
              <a:avLst/>
              <a:gdLst>
                <a:gd name="txL" fmla="*/ 0 w 3448"/>
                <a:gd name="txT" fmla="*/ 0 h 4377"/>
                <a:gd name="txR" fmla="*/ 3448 w 3448"/>
                <a:gd name="txB" fmla="*/ 4377 h 4377"/>
              </a:gdLst>
              <a:ahLst/>
              <a:cxnLst>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Lst>
              <a:rect l="txL" t="txT" r="txR" b="txB"/>
              <a:pathLst>
                <a:path w="3448" h="4377">
                  <a:moveTo>
                    <a:pt x="3448" y="431"/>
                  </a:moveTo>
                  <a:lnTo>
                    <a:pt x="3439" y="490"/>
                  </a:lnTo>
                  <a:lnTo>
                    <a:pt x="3430" y="564"/>
                  </a:lnTo>
                  <a:lnTo>
                    <a:pt x="3412" y="651"/>
                  </a:lnTo>
                  <a:lnTo>
                    <a:pt x="3389" y="746"/>
                  </a:lnTo>
                  <a:lnTo>
                    <a:pt x="3361" y="857"/>
                  </a:lnTo>
                  <a:lnTo>
                    <a:pt x="3329" y="972"/>
                  </a:lnTo>
                  <a:lnTo>
                    <a:pt x="3293" y="1100"/>
                  </a:lnTo>
                  <a:lnTo>
                    <a:pt x="3248" y="1233"/>
                  </a:lnTo>
                  <a:lnTo>
                    <a:pt x="3197" y="1374"/>
                  </a:lnTo>
                  <a:lnTo>
                    <a:pt x="3137" y="1521"/>
                  </a:lnTo>
                  <a:lnTo>
                    <a:pt x="3073" y="1673"/>
                  </a:lnTo>
                  <a:lnTo>
                    <a:pt x="3004" y="1829"/>
                  </a:lnTo>
                  <a:lnTo>
                    <a:pt x="2927" y="1993"/>
                  </a:lnTo>
                  <a:lnTo>
                    <a:pt x="2840" y="2158"/>
                  </a:lnTo>
                  <a:lnTo>
                    <a:pt x="2748" y="2324"/>
                  </a:lnTo>
                  <a:lnTo>
                    <a:pt x="2649" y="2492"/>
                  </a:lnTo>
                  <a:lnTo>
                    <a:pt x="2548" y="2653"/>
                  </a:lnTo>
                  <a:lnTo>
                    <a:pt x="2456" y="2795"/>
                  </a:lnTo>
                  <a:lnTo>
                    <a:pt x="2373" y="2924"/>
                  </a:lnTo>
                  <a:lnTo>
                    <a:pt x="2300" y="3033"/>
                  </a:lnTo>
                  <a:lnTo>
                    <a:pt x="2236" y="3130"/>
                  </a:lnTo>
                  <a:lnTo>
                    <a:pt x="2173" y="3213"/>
                  </a:lnTo>
                  <a:lnTo>
                    <a:pt x="2117" y="3286"/>
                  </a:lnTo>
                  <a:lnTo>
                    <a:pt x="2067" y="3345"/>
                  </a:lnTo>
                  <a:lnTo>
                    <a:pt x="2022" y="3401"/>
                  </a:lnTo>
                  <a:lnTo>
                    <a:pt x="1980" y="3446"/>
                  </a:lnTo>
                  <a:lnTo>
                    <a:pt x="1939" y="3482"/>
                  </a:lnTo>
                  <a:lnTo>
                    <a:pt x="1903" y="3520"/>
                  </a:lnTo>
                  <a:lnTo>
                    <a:pt x="1866" y="3547"/>
                  </a:lnTo>
                  <a:lnTo>
                    <a:pt x="1834" y="3574"/>
                  </a:lnTo>
                  <a:lnTo>
                    <a:pt x="1798" y="3601"/>
                  </a:lnTo>
                  <a:lnTo>
                    <a:pt x="1761" y="3629"/>
                  </a:lnTo>
                  <a:lnTo>
                    <a:pt x="1693" y="3688"/>
                  </a:lnTo>
                  <a:lnTo>
                    <a:pt x="1637" y="3753"/>
                  </a:lnTo>
                  <a:lnTo>
                    <a:pt x="1592" y="3826"/>
                  </a:lnTo>
                  <a:lnTo>
                    <a:pt x="1542" y="3900"/>
                  </a:lnTo>
                  <a:lnTo>
                    <a:pt x="1486" y="3977"/>
                  </a:lnTo>
                  <a:lnTo>
                    <a:pt x="1417" y="4060"/>
                  </a:lnTo>
                  <a:lnTo>
                    <a:pt x="1331" y="4138"/>
                  </a:lnTo>
                  <a:lnTo>
                    <a:pt x="1217" y="4216"/>
                  </a:lnTo>
                  <a:lnTo>
                    <a:pt x="1102" y="4280"/>
                  </a:lnTo>
                  <a:lnTo>
                    <a:pt x="1015" y="4326"/>
                  </a:lnTo>
                  <a:lnTo>
                    <a:pt x="947" y="4353"/>
                  </a:lnTo>
                  <a:lnTo>
                    <a:pt x="897" y="4371"/>
                  </a:lnTo>
                  <a:lnTo>
                    <a:pt x="864" y="4377"/>
                  </a:lnTo>
                  <a:lnTo>
                    <a:pt x="837" y="4371"/>
                  </a:lnTo>
                  <a:lnTo>
                    <a:pt x="818" y="4367"/>
                  </a:lnTo>
                  <a:lnTo>
                    <a:pt x="805" y="4363"/>
                  </a:lnTo>
                  <a:lnTo>
                    <a:pt x="778" y="4349"/>
                  </a:lnTo>
                  <a:lnTo>
                    <a:pt x="727" y="4321"/>
                  </a:lnTo>
                  <a:lnTo>
                    <a:pt x="667" y="4284"/>
                  </a:lnTo>
                  <a:lnTo>
                    <a:pt x="599" y="4243"/>
                  </a:lnTo>
                  <a:lnTo>
                    <a:pt x="526" y="4193"/>
                  </a:lnTo>
                  <a:lnTo>
                    <a:pt x="453" y="4147"/>
                  </a:lnTo>
                  <a:lnTo>
                    <a:pt x="384" y="4102"/>
                  </a:lnTo>
                  <a:lnTo>
                    <a:pt x="330" y="4060"/>
                  </a:lnTo>
                  <a:lnTo>
                    <a:pt x="284" y="4014"/>
                  </a:lnTo>
                  <a:lnTo>
                    <a:pt x="233" y="3955"/>
                  </a:lnTo>
                  <a:lnTo>
                    <a:pt x="187" y="3890"/>
                  </a:lnTo>
                  <a:lnTo>
                    <a:pt x="146" y="3821"/>
                  </a:lnTo>
                  <a:lnTo>
                    <a:pt x="100" y="3757"/>
                  </a:lnTo>
                  <a:lnTo>
                    <a:pt x="64" y="3698"/>
                  </a:lnTo>
                  <a:lnTo>
                    <a:pt x="32" y="3657"/>
                  </a:lnTo>
                  <a:lnTo>
                    <a:pt x="0" y="3629"/>
                  </a:lnTo>
                  <a:lnTo>
                    <a:pt x="23" y="3528"/>
                  </a:lnTo>
                  <a:lnTo>
                    <a:pt x="55" y="3446"/>
                  </a:lnTo>
                  <a:lnTo>
                    <a:pt x="96" y="3377"/>
                  </a:lnTo>
                  <a:lnTo>
                    <a:pt x="146" y="3322"/>
                  </a:lnTo>
                  <a:lnTo>
                    <a:pt x="192" y="3267"/>
                  </a:lnTo>
                  <a:lnTo>
                    <a:pt x="243" y="3217"/>
                  </a:lnTo>
                  <a:lnTo>
                    <a:pt x="288" y="3162"/>
                  </a:lnTo>
                  <a:lnTo>
                    <a:pt x="330" y="3098"/>
                  </a:lnTo>
                  <a:lnTo>
                    <a:pt x="352" y="3052"/>
                  </a:lnTo>
                  <a:lnTo>
                    <a:pt x="380" y="2987"/>
                  </a:lnTo>
                  <a:lnTo>
                    <a:pt x="416" y="2910"/>
                  </a:lnTo>
                  <a:lnTo>
                    <a:pt x="461" y="2819"/>
                  </a:lnTo>
                  <a:lnTo>
                    <a:pt x="508" y="2718"/>
                  </a:lnTo>
                  <a:lnTo>
                    <a:pt x="558" y="2603"/>
                  </a:lnTo>
                  <a:lnTo>
                    <a:pt x="618" y="2484"/>
                  </a:lnTo>
                  <a:lnTo>
                    <a:pt x="677" y="2360"/>
                  </a:lnTo>
                  <a:lnTo>
                    <a:pt x="737" y="2231"/>
                  </a:lnTo>
                  <a:lnTo>
                    <a:pt x="800" y="2103"/>
                  </a:lnTo>
                  <a:lnTo>
                    <a:pt x="869" y="1979"/>
                  </a:lnTo>
                  <a:lnTo>
                    <a:pt x="937" y="1860"/>
                  </a:lnTo>
                  <a:lnTo>
                    <a:pt x="1002" y="1746"/>
                  </a:lnTo>
                  <a:lnTo>
                    <a:pt x="1070" y="1641"/>
                  </a:lnTo>
                  <a:lnTo>
                    <a:pt x="1139" y="1544"/>
                  </a:lnTo>
                  <a:lnTo>
                    <a:pt x="1203" y="1461"/>
                  </a:lnTo>
                  <a:lnTo>
                    <a:pt x="1157" y="1384"/>
                  </a:lnTo>
                  <a:lnTo>
                    <a:pt x="1120" y="1283"/>
                  </a:lnTo>
                  <a:lnTo>
                    <a:pt x="1098" y="1150"/>
                  </a:lnTo>
                  <a:lnTo>
                    <a:pt x="1093" y="999"/>
                  </a:lnTo>
                  <a:lnTo>
                    <a:pt x="1116" y="833"/>
                  </a:lnTo>
                  <a:lnTo>
                    <a:pt x="1171" y="651"/>
                  </a:lnTo>
                  <a:lnTo>
                    <a:pt x="1262" y="457"/>
                  </a:lnTo>
                  <a:lnTo>
                    <a:pt x="1399" y="261"/>
                  </a:lnTo>
                  <a:lnTo>
                    <a:pt x="1496" y="174"/>
                  </a:lnTo>
                  <a:lnTo>
                    <a:pt x="1610" y="105"/>
                  </a:lnTo>
                  <a:lnTo>
                    <a:pt x="1752" y="55"/>
                  </a:lnTo>
                  <a:lnTo>
                    <a:pt x="1903" y="23"/>
                  </a:lnTo>
                  <a:lnTo>
                    <a:pt x="2067" y="4"/>
                  </a:lnTo>
                  <a:lnTo>
                    <a:pt x="2241" y="0"/>
                  </a:lnTo>
                  <a:lnTo>
                    <a:pt x="2415" y="13"/>
                  </a:lnTo>
                  <a:lnTo>
                    <a:pt x="2589" y="32"/>
                  </a:lnTo>
                  <a:lnTo>
                    <a:pt x="2758" y="63"/>
                  </a:lnTo>
                  <a:lnTo>
                    <a:pt x="2918" y="105"/>
                  </a:lnTo>
                  <a:lnTo>
                    <a:pt x="3064" y="151"/>
                  </a:lnTo>
                  <a:lnTo>
                    <a:pt x="3192" y="201"/>
                  </a:lnTo>
                  <a:lnTo>
                    <a:pt x="3302" y="257"/>
                  </a:lnTo>
                  <a:lnTo>
                    <a:pt x="3379" y="316"/>
                  </a:lnTo>
                  <a:lnTo>
                    <a:pt x="3430" y="370"/>
                  </a:lnTo>
                  <a:lnTo>
                    <a:pt x="3448" y="431"/>
                  </a:lnTo>
                  <a:close/>
                </a:path>
              </a:pathLst>
            </a:custGeom>
            <a:solidFill>
              <a:srgbClr val="B6B6B6">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69" name="Freeform 9"/>
            <p:cNvSpPr/>
            <p:nvPr/>
          </p:nvSpPr>
          <p:spPr>
            <a:xfrm>
              <a:off x="4436" y="2831"/>
              <a:ext cx="495" cy="657"/>
            </a:xfrm>
            <a:custGeom>
              <a:avLst/>
              <a:gdLst>
                <a:gd name="txL" fmla="*/ 0 w 2973"/>
                <a:gd name="txT" fmla="*/ 0 h 3946"/>
                <a:gd name="txR" fmla="*/ 2973 w 2973"/>
                <a:gd name="txB" fmla="*/ 3946 h 39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973" h="3946">
                  <a:moveTo>
                    <a:pt x="330" y="3932"/>
                  </a:moveTo>
                  <a:lnTo>
                    <a:pt x="343" y="3936"/>
                  </a:lnTo>
                  <a:lnTo>
                    <a:pt x="362" y="3940"/>
                  </a:lnTo>
                  <a:lnTo>
                    <a:pt x="389" y="3946"/>
                  </a:lnTo>
                  <a:lnTo>
                    <a:pt x="422" y="3940"/>
                  </a:lnTo>
                  <a:lnTo>
                    <a:pt x="472" y="3922"/>
                  </a:lnTo>
                  <a:lnTo>
                    <a:pt x="540" y="3895"/>
                  </a:lnTo>
                  <a:lnTo>
                    <a:pt x="627" y="3849"/>
                  </a:lnTo>
                  <a:lnTo>
                    <a:pt x="742" y="3785"/>
                  </a:lnTo>
                  <a:lnTo>
                    <a:pt x="856" y="3707"/>
                  </a:lnTo>
                  <a:lnTo>
                    <a:pt x="942" y="3629"/>
                  </a:lnTo>
                  <a:lnTo>
                    <a:pt x="1011" y="3546"/>
                  </a:lnTo>
                  <a:lnTo>
                    <a:pt x="1067" y="3469"/>
                  </a:lnTo>
                  <a:lnTo>
                    <a:pt x="1117" y="3395"/>
                  </a:lnTo>
                  <a:lnTo>
                    <a:pt x="1162" y="3322"/>
                  </a:lnTo>
                  <a:lnTo>
                    <a:pt x="1218" y="3257"/>
                  </a:lnTo>
                  <a:lnTo>
                    <a:pt x="1286" y="3198"/>
                  </a:lnTo>
                  <a:lnTo>
                    <a:pt x="1323" y="3170"/>
                  </a:lnTo>
                  <a:lnTo>
                    <a:pt x="1359" y="3143"/>
                  </a:lnTo>
                  <a:lnTo>
                    <a:pt x="1391" y="3116"/>
                  </a:lnTo>
                  <a:lnTo>
                    <a:pt x="1428" y="3089"/>
                  </a:lnTo>
                  <a:lnTo>
                    <a:pt x="1464" y="3051"/>
                  </a:lnTo>
                  <a:lnTo>
                    <a:pt x="1505" y="3015"/>
                  </a:lnTo>
                  <a:lnTo>
                    <a:pt x="1547" y="2970"/>
                  </a:lnTo>
                  <a:lnTo>
                    <a:pt x="1592" y="2914"/>
                  </a:lnTo>
                  <a:lnTo>
                    <a:pt x="1642" y="2855"/>
                  </a:lnTo>
                  <a:lnTo>
                    <a:pt x="1698" y="2782"/>
                  </a:lnTo>
                  <a:lnTo>
                    <a:pt x="1761" y="2699"/>
                  </a:lnTo>
                  <a:lnTo>
                    <a:pt x="1825" y="2602"/>
                  </a:lnTo>
                  <a:lnTo>
                    <a:pt x="1898" y="2493"/>
                  </a:lnTo>
                  <a:lnTo>
                    <a:pt x="1981" y="2364"/>
                  </a:lnTo>
                  <a:lnTo>
                    <a:pt x="2073" y="2222"/>
                  </a:lnTo>
                  <a:lnTo>
                    <a:pt x="2174" y="2061"/>
                  </a:lnTo>
                  <a:lnTo>
                    <a:pt x="2273" y="1893"/>
                  </a:lnTo>
                  <a:lnTo>
                    <a:pt x="2365" y="1727"/>
                  </a:lnTo>
                  <a:lnTo>
                    <a:pt x="2452" y="1562"/>
                  </a:lnTo>
                  <a:lnTo>
                    <a:pt x="2529" y="1398"/>
                  </a:lnTo>
                  <a:lnTo>
                    <a:pt x="2598" y="1242"/>
                  </a:lnTo>
                  <a:lnTo>
                    <a:pt x="2662" y="1090"/>
                  </a:lnTo>
                  <a:lnTo>
                    <a:pt x="2722" y="943"/>
                  </a:lnTo>
                  <a:lnTo>
                    <a:pt x="2773" y="802"/>
                  </a:lnTo>
                  <a:lnTo>
                    <a:pt x="2818" y="669"/>
                  </a:lnTo>
                  <a:lnTo>
                    <a:pt x="2854" y="541"/>
                  </a:lnTo>
                  <a:lnTo>
                    <a:pt x="2886" y="426"/>
                  </a:lnTo>
                  <a:lnTo>
                    <a:pt x="2914" y="315"/>
                  </a:lnTo>
                  <a:lnTo>
                    <a:pt x="2937" y="220"/>
                  </a:lnTo>
                  <a:lnTo>
                    <a:pt x="2955" y="133"/>
                  </a:lnTo>
                  <a:lnTo>
                    <a:pt x="2964" y="59"/>
                  </a:lnTo>
                  <a:lnTo>
                    <a:pt x="2973" y="0"/>
                  </a:lnTo>
                  <a:lnTo>
                    <a:pt x="2923" y="91"/>
                  </a:lnTo>
                  <a:lnTo>
                    <a:pt x="2859" y="187"/>
                  </a:lnTo>
                  <a:lnTo>
                    <a:pt x="2795" y="283"/>
                  </a:lnTo>
                  <a:lnTo>
                    <a:pt x="2722" y="384"/>
                  </a:lnTo>
                  <a:lnTo>
                    <a:pt x="2644" y="490"/>
                  </a:lnTo>
                  <a:lnTo>
                    <a:pt x="2567" y="595"/>
                  </a:lnTo>
                  <a:lnTo>
                    <a:pt x="2489" y="701"/>
                  </a:lnTo>
                  <a:lnTo>
                    <a:pt x="2410" y="806"/>
                  </a:lnTo>
                  <a:lnTo>
                    <a:pt x="2333" y="915"/>
                  </a:lnTo>
                  <a:lnTo>
                    <a:pt x="2265" y="1022"/>
                  </a:lnTo>
                  <a:lnTo>
                    <a:pt x="2196" y="1123"/>
                  </a:lnTo>
                  <a:lnTo>
                    <a:pt x="2136" y="1228"/>
                  </a:lnTo>
                  <a:lnTo>
                    <a:pt x="2081" y="1323"/>
                  </a:lnTo>
                  <a:lnTo>
                    <a:pt x="2041" y="1424"/>
                  </a:lnTo>
                  <a:lnTo>
                    <a:pt x="2004" y="1517"/>
                  </a:lnTo>
                  <a:lnTo>
                    <a:pt x="1986" y="1604"/>
                  </a:lnTo>
                  <a:lnTo>
                    <a:pt x="1967" y="1691"/>
                  </a:lnTo>
                  <a:lnTo>
                    <a:pt x="1949" y="1778"/>
                  </a:lnTo>
                  <a:lnTo>
                    <a:pt x="1922" y="1869"/>
                  </a:lnTo>
                  <a:lnTo>
                    <a:pt x="1890" y="1956"/>
                  </a:lnTo>
                  <a:lnTo>
                    <a:pt x="1853" y="2043"/>
                  </a:lnTo>
                  <a:lnTo>
                    <a:pt x="1811" y="2126"/>
                  </a:lnTo>
                  <a:lnTo>
                    <a:pt x="1766" y="2204"/>
                  </a:lnTo>
                  <a:lnTo>
                    <a:pt x="1716" y="2281"/>
                  </a:lnTo>
                  <a:lnTo>
                    <a:pt x="1666" y="2350"/>
                  </a:lnTo>
                  <a:lnTo>
                    <a:pt x="1611" y="2414"/>
                  </a:lnTo>
                  <a:lnTo>
                    <a:pt x="1551" y="2469"/>
                  </a:lnTo>
                  <a:lnTo>
                    <a:pt x="1492" y="2515"/>
                  </a:lnTo>
                  <a:lnTo>
                    <a:pt x="1428" y="2552"/>
                  </a:lnTo>
                  <a:lnTo>
                    <a:pt x="1363" y="2580"/>
                  </a:lnTo>
                  <a:lnTo>
                    <a:pt x="1295" y="2594"/>
                  </a:lnTo>
                  <a:lnTo>
                    <a:pt x="1226" y="2594"/>
                  </a:lnTo>
                  <a:lnTo>
                    <a:pt x="1336" y="2625"/>
                  </a:lnTo>
                  <a:lnTo>
                    <a:pt x="1400" y="2662"/>
                  </a:lnTo>
                  <a:lnTo>
                    <a:pt x="1423" y="2699"/>
                  </a:lnTo>
                  <a:lnTo>
                    <a:pt x="1414" y="2740"/>
                  </a:lnTo>
                  <a:lnTo>
                    <a:pt x="1382" y="2786"/>
                  </a:lnTo>
                  <a:lnTo>
                    <a:pt x="1331" y="2836"/>
                  </a:lnTo>
                  <a:lnTo>
                    <a:pt x="1267" y="2891"/>
                  </a:lnTo>
                  <a:lnTo>
                    <a:pt x="1198" y="2956"/>
                  </a:lnTo>
                  <a:lnTo>
                    <a:pt x="1130" y="3019"/>
                  </a:lnTo>
                  <a:lnTo>
                    <a:pt x="1071" y="3083"/>
                  </a:lnTo>
                  <a:lnTo>
                    <a:pt x="1011" y="3152"/>
                  </a:lnTo>
                  <a:lnTo>
                    <a:pt x="952" y="3221"/>
                  </a:lnTo>
                  <a:lnTo>
                    <a:pt x="897" y="3299"/>
                  </a:lnTo>
                  <a:lnTo>
                    <a:pt x="843" y="3376"/>
                  </a:lnTo>
                  <a:lnTo>
                    <a:pt x="787" y="3463"/>
                  </a:lnTo>
                  <a:lnTo>
                    <a:pt x="728" y="3556"/>
                  </a:lnTo>
                  <a:lnTo>
                    <a:pt x="664" y="3643"/>
                  </a:lnTo>
                  <a:lnTo>
                    <a:pt x="581" y="3711"/>
                  </a:lnTo>
                  <a:lnTo>
                    <a:pt x="494" y="3762"/>
                  </a:lnTo>
                  <a:lnTo>
                    <a:pt x="399" y="3794"/>
                  </a:lnTo>
                  <a:lnTo>
                    <a:pt x="298" y="3803"/>
                  </a:lnTo>
                  <a:lnTo>
                    <a:pt x="192" y="3794"/>
                  </a:lnTo>
                  <a:lnTo>
                    <a:pt x="97" y="3766"/>
                  </a:lnTo>
                  <a:lnTo>
                    <a:pt x="0" y="3716"/>
                  </a:lnTo>
                  <a:lnTo>
                    <a:pt x="46" y="3752"/>
                  </a:lnTo>
                  <a:lnTo>
                    <a:pt x="101" y="3794"/>
                  </a:lnTo>
                  <a:lnTo>
                    <a:pt x="156" y="3831"/>
                  </a:lnTo>
                  <a:lnTo>
                    <a:pt x="206" y="3863"/>
                  </a:lnTo>
                  <a:lnTo>
                    <a:pt x="256" y="3890"/>
                  </a:lnTo>
                  <a:lnTo>
                    <a:pt x="293" y="3913"/>
                  </a:lnTo>
                  <a:lnTo>
                    <a:pt x="321" y="3927"/>
                  </a:lnTo>
                  <a:lnTo>
                    <a:pt x="330" y="3932"/>
                  </a:lnTo>
                  <a:close/>
                </a:path>
              </a:pathLst>
            </a:custGeom>
            <a:solidFill>
              <a:srgbClr val="A9B3B3">
                <a:alpha val="100000"/>
              </a:srgbClr>
            </a:solidFill>
            <a:ln w="9525">
              <a:noFill/>
            </a:ln>
          </p:spPr>
          <p:txBody>
            <a:bodyPr/>
            <a:p>
              <a:endParaRPr lang="en-US"/>
            </a:p>
          </p:txBody>
        </p:sp>
        <p:sp>
          <p:nvSpPr>
            <p:cNvPr id="40970" name="Freeform 10"/>
            <p:cNvSpPr/>
            <p:nvPr/>
          </p:nvSpPr>
          <p:spPr>
            <a:xfrm>
              <a:off x="4921" y="2856"/>
              <a:ext cx="6" cy="30"/>
            </a:xfrm>
            <a:custGeom>
              <a:avLst/>
              <a:gdLst>
                <a:gd name="txL" fmla="*/ 0 w 37"/>
                <a:gd name="txT" fmla="*/ 0 h 178"/>
                <a:gd name="txR" fmla="*/ 37 w 37"/>
                <a:gd name="txB" fmla="*/ 178 h 178"/>
              </a:gdLst>
              <a:ahLst/>
              <a:cxnLst>
                <a:cxn ang="0">
                  <a:pos x="0" y="0"/>
                </a:cxn>
                <a:cxn ang="0">
                  <a:pos x="0" y="0"/>
                </a:cxn>
                <a:cxn ang="0">
                  <a:pos x="0" y="0"/>
                </a:cxn>
                <a:cxn ang="0">
                  <a:pos x="0" y="0"/>
                </a:cxn>
                <a:cxn ang="0">
                  <a:pos x="0" y="0"/>
                </a:cxn>
              </a:cxnLst>
              <a:rect l="txL" t="txT" r="txR" b="txB"/>
              <a:pathLst>
                <a:path w="37" h="178">
                  <a:moveTo>
                    <a:pt x="37" y="0"/>
                  </a:moveTo>
                  <a:lnTo>
                    <a:pt x="32" y="18"/>
                  </a:lnTo>
                  <a:lnTo>
                    <a:pt x="28" y="59"/>
                  </a:lnTo>
                  <a:lnTo>
                    <a:pt x="14" y="114"/>
                  </a:lnTo>
                  <a:lnTo>
                    <a:pt x="0" y="178"/>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71" name="Freeform 11"/>
            <p:cNvSpPr/>
            <p:nvPr/>
          </p:nvSpPr>
          <p:spPr>
            <a:xfrm>
              <a:off x="4853" y="2801"/>
              <a:ext cx="57" cy="89"/>
            </a:xfrm>
            <a:custGeom>
              <a:avLst/>
              <a:gdLst>
                <a:gd name="txL" fmla="*/ 0 w 343"/>
                <a:gd name="txT" fmla="*/ 0 h 537"/>
                <a:gd name="txR" fmla="*/ 343 w 343"/>
                <a:gd name="txB" fmla="*/ 537 h 53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3" h="537">
                  <a:moveTo>
                    <a:pt x="343" y="239"/>
                  </a:moveTo>
                  <a:lnTo>
                    <a:pt x="302" y="321"/>
                  </a:lnTo>
                  <a:lnTo>
                    <a:pt x="246" y="408"/>
                  </a:lnTo>
                  <a:lnTo>
                    <a:pt x="177" y="477"/>
                  </a:lnTo>
                  <a:lnTo>
                    <a:pt x="109" y="523"/>
                  </a:lnTo>
                  <a:lnTo>
                    <a:pt x="50" y="537"/>
                  </a:lnTo>
                  <a:lnTo>
                    <a:pt x="14" y="501"/>
                  </a:lnTo>
                  <a:lnTo>
                    <a:pt x="0" y="404"/>
                  </a:lnTo>
                  <a:lnTo>
                    <a:pt x="26" y="239"/>
                  </a:lnTo>
                  <a:lnTo>
                    <a:pt x="77" y="83"/>
                  </a:lnTo>
                  <a:lnTo>
                    <a:pt x="132" y="10"/>
                  </a:lnTo>
                  <a:lnTo>
                    <a:pt x="183" y="0"/>
                  </a:lnTo>
                  <a:lnTo>
                    <a:pt x="232" y="32"/>
                  </a:lnTo>
                  <a:lnTo>
                    <a:pt x="278" y="97"/>
                  </a:lnTo>
                  <a:lnTo>
                    <a:pt x="310" y="161"/>
                  </a:lnTo>
                  <a:lnTo>
                    <a:pt x="333" y="216"/>
                  </a:lnTo>
                  <a:lnTo>
                    <a:pt x="343" y="239"/>
                  </a:lnTo>
                  <a:close/>
                </a:path>
              </a:pathLst>
            </a:custGeom>
            <a:solidFill>
              <a:srgbClr val="525252">
                <a:alpha val="100000"/>
              </a:srgbClr>
            </a:solidFill>
            <a:ln w="9525">
              <a:noFill/>
            </a:ln>
          </p:spPr>
          <p:txBody>
            <a:bodyPr/>
            <a:p>
              <a:endParaRPr lang="en-US"/>
            </a:p>
          </p:txBody>
        </p:sp>
        <p:sp>
          <p:nvSpPr>
            <p:cNvPr id="40972" name="Freeform 12"/>
            <p:cNvSpPr/>
            <p:nvPr/>
          </p:nvSpPr>
          <p:spPr>
            <a:xfrm>
              <a:off x="4491" y="2964"/>
              <a:ext cx="355" cy="524"/>
            </a:xfrm>
            <a:custGeom>
              <a:avLst/>
              <a:gdLst>
                <a:gd name="txL" fmla="*/ 0 w 2131"/>
                <a:gd name="txT" fmla="*/ 0 h 3144"/>
                <a:gd name="txR" fmla="*/ 2131 w 2131"/>
                <a:gd name="txB" fmla="*/ 3144 h 314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31" h="3144">
                  <a:moveTo>
                    <a:pt x="384" y="0"/>
                  </a:moveTo>
                  <a:lnTo>
                    <a:pt x="407" y="123"/>
                  </a:lnTo>
                  <a:lnTo>
                    <a:pt x="439" y="238"/>
                  </a:lnTo>
                  <a:lnTo>
                    <a:pt x="475" y="343"/>
                  </a:lnTo>
                  <a:lnTo>
                    <a:pt x="517" y="440"/>
                  </a:lnTo>
                  <a:lnTo>
                    <a:pt x="562" y="527"/>
                  </a:lnTo>
                  <a:lnTo>
                    <a:pt x="618" y="608"/>
                  </a:lnTo>
                  <a:lnTo>
                    <a:pt x="677" y="687"/>
                  </a:lnTo>
                  <a:lnTo>
                    <a:pt x="741" y="760"/>
                  </a:lnTo>
                  <a:lnTo>
                    <a:pt x="777" y="796"/>
                  </a:lnTo>
                  <a:lnTo>
                    <a:pt x="823" y="834"/>
                  </a:lnTo>
                  <a:lnTo>
                    <a:pt x="868" y="870"/>
                  </a:lnTo>
                  <a:lnTo>
                    <a:pt x="924" y="911"/>
                  </a:lnTo>
                  <a:lnTo>
                    <a:pt x="979" y="953"/>
                  </a:lnTo>
                  <a:lnTo>
                    <a:pt x="1033" y="994"/>
                  </a:lnTo>
                  <a:lnTo>
                    <a:pt x="1093" y="1040"/>
                  </a:lnTo>
                  <a:lnTo>
                    <a:pt x="1148" y="1085"/>
                  </a:lnTo>
                  <a:lnTo>
                    <a:pt x="1207" y="1131"/>
                  </a:lnTo>
                  <a:lnTo>
                    <a:pt x="1257" y="1178"/>
                  </a:lnTo>
                  <a:lnTo>
                    <a:pt x="1312" y="1228"/>
                  </a:lnTo>
                  <a:lnTo>
                    <a:pt x="1358" y="1273"/>
                  </a:lnTo>
                  <a:lnTo>
                    <a:pt x="1400" y="1324"/>
                  </a:lnTo>
                  <a:lnTo>
                    <a:pt x="1436" y="1374"/>
                  </a:lnTo>
                  <a:lnTo>
                    <a:pt x="1463" y="1425"/>
                  </a:lnTo>
                  <a:lnTo>
                    <a:pt x="1481" y="1475"/>
                  </a:lnTo>
                  <a:lnTo>
                    <a:pt x="1463" y="1548"/>
                  </a:lnTo>
                  <a:lnTo>
                    <a:pt x="1427" y="1608"/>
                  </a:lnTo>
                  <a:lnTo>
                    <a:pt x="1381" y="1663"/>
                  </a:lnTo>
                  <a:lnTo>
                    <a:pt x="1331" y="1713"/>
                  </a:lnTo>
                  <a:lnTo>
                    <a:pt x="1276" y="1750"/>
                  </a:lnTo>
                  <a:lnTo>
                    <a:pt x="1221" y="1782"/>
                  </a:lnTo>
                  <a:lnTo>
                    <a:pt x="1166" y="1805"/>
                  </a:lnTo>
                  <a:lnTo>
                    <a:pt x="1125" y="1819"/>
                  </a:lnTo>
                  <a:lnTo>
                    <a:pt x="1199" y="1842"/>
                  </a:lnTo>
                  <a:lnTo>
                    <a:pt x="1249" y="1879"/>
                  </a:lnTo>
                  <a:lnTo>
                    <a:pt x="1267" y="1920"/>
                  </a:lnTo>
                  <a:lnTo>
                    <a:pt x="1262" y="1966"/>
                  </a:lnTo>
                  <a:lnTo>
                    <a:pt x="1239" y="2020"/>
                  </a:lnTo>
                  <a:lnTo>
                    <a:pt x="1193" y="2071"/>
                  </a:lnTo>
                  <a:lnTo>
                    <a:pt x="1138" y="2121"/>
                  </a:lnTo>
                  <a:lnTo>
                    <a:pt x="1070" y="2168"/>
                  </a:lnTo>
                  <a:lnTo>
                    <a:pt x="997" y="2213"/>
                  </a:lnTo>
                  <a:lnTo>
                    <a:pt x="937" y="2259"/>
                  </a:lnTo>
                  <a:lnTo>
                    <a:pt x="878" y="2314"/>
                  </a:lnTo>
                  <a:lnTo>
                    <a:pt x="828" y="2368"/>
                  </a:lnTo>
                  <a:lnTo>
                    <a:pt x="782" y="2424"/>
                  </a:lnTo>
                  <a:lnTo>
                    <a:pt x="741" y="2479"/>
                  </a:lnTo>
                  <a:lnTo>
                    <a:pt x="704" y="2538"/>
                  </a:lnTo>
                  <a:lnTo>
                    <a:pt x="668" y="2598"/>
                  </a:lnTo>
                  <a:lnTo>
                    <a:pt x="618" y="2667"/>
                  </a:lnTo>
                  <a:lnTo>
                    <a:pt x="549" y="2750"/>
                  </a:lnTo>
                  <a:lnTo>
                    <a:pt x="467" y="2831"/>
                  </a:lnTo>
                  <a:lnTo>
                    <a:pt x="370" y="2914"/>
                  </a:lnTo>
                  <a:lnTo>
                    <a:pt x="275" y="2992"/>
                  </a:lnTo>
                  <a:lnTo>
                    <a:pt x="174" y="3057"/>
                  </a:lnTo>
                  <a:lnTo>
                    <a:pt x="82" y="3106"/>
                  </a:lnTo>
                  <a:lnTo>
                    <a:pt x="0" y="3130"/>
                  </a:lnTo>
                  <a:lnTo>
                    <a:pt x="13" y="3134"/>
                  </a:lnTo>
                  <a:lnTo>
                    <a:pt x="32" y="3138"/>
                  </a:lnTo>
                  <a:lnTo>
                    <a:pt x="59" y="3144"/>
                  </a:lnTo>
                  <a:lnTo>
                    <a:pt x="92" y="3138"/>
                  </a:lnTo>
                  <a:lnTo>
                    <a:pt x="142" y="3120"/>
                  </a:lnTo>
                  <a:lnTo>
                    <a:pt x="210" y="3093"/>
                  </a:lnTo>
                  <a:lnTo>
                    <a:pt x="297" y="3047"/>
                  </a:lnTo>
                  <a:lnTo>
                    <a:pt x="412" y="2983"/>
                  </a:lnTo>
                  <a:lnTo>
                    <a:pt x="526" y="2905"/>
                  </a:lnTo>
                  <a:lnTo>
                    <a:pt x="612" y="2827"/>
                  </a:lnTo>
                  <a:lnTo>
                    <a:pt x="681" y="2744"/>
                  </a:lnTo>
                  <a:lnTo>
                    <a:pt x="737" y="2667"/>
                  </a:lnTo>
                  <a:lnTo>
                    <a:pt x="787" y="2593"/>
                  </a:lnTo>
                  <a:lnTo>
                    <a:pt x="832" y="2520"/>
                  </a:lnTo>
                  <a:lnTo>
                    <a:pt x="888" y="2455"/>
                  </a:lnTo>
                  <a:lnTo>
                    <a:pt x="956" y="2396"/>
                  </a:lnTo>
                  <a:lnTo>
                    <a:pt x="993" y="2368"/>
                  </a:lnTo>
                  <a:lnTo>
                    <a:pt x="1029" y="2341"/>
                  </a:lnTo>
                  <a:lnTo>
                    <a:pt x="1061" y="2314"/>
                  </a:lnTo>
                  <a:lnTo>
                    <a:pt x="1098" y="2287"/>
                  </a:lnTo>
                  <a:lnTo>
                    <a:pt x="1134" y="2249"/>
                  </a:lnTo>
                  <a:lnTo>
                    <a:pt x="1175" y="2213"/>
                  </a:lnTo>
                  <a:lnTo>
                    <a:pt x="1217" y="2168"/>
                  </a:lnTo>
                  <a:lnTo>
                    <a:pt x="1262" y="2112"/>
                  </a:lnTo>
                  <a:lnTo>
                    <a:pt x="1312" y="2053"/>
                  </a:lnTo>
                  <a:lnTo>
                    <a:pt x="1368" y="1980"/>
                  </a:lnTo>
                  <a:lnTo>
                    <a:pt x="1431" y="1897"/>
                  </a:lnTo>
                  <a:lnTo>
                    <a:pt x="1495" y="1800"/>
                  </a:lnTo>
                  <a:lnTo>
                    <a:pt x="1568" y="1691"/>
                  </a:lnTo>
                  <a:lnTo>
                    <a:pt x="1651" y="1562"/>
                  </a:lnTo>
                  <a:lnTo>
                    <a:pt x="1743" y="1420"/>
                  </a:lnTo>
                  <a:lnTo>
                    <a:pt x="1844" y="1259"/>
                  </a:lnTo>
                  <a:lnTo>
                    <a:pt x="1893" y="1182"/>
                  </a:lnTo>
                  <a:lnTo>
                    <a:pt x="1953" y="1091"/>
                  </a:lnTo>
                  <a:lnTo>
                    <a:pt x="2008" y="994"/>
                  </a:lnTo>
                  <a:lnTo>
                    <a:pt x="2062" y="893"/>
                  </a:lnTo>
                  <a:lnTo>
                    <a:pt x="2104" y="792"/>
                  </a:lnTo>
                  <a:lnTo>
                    <a:pt x="2127" y="687"/>
                  </a:lnTo>
                  <a:lnTo>
                    <a:pt x="2131" y="582"/>
                  </a:lnTo>
                  <a:lnTo>
                    <a:pt x="2113" y="481"/>
                  </a:lnTo>
                  <a:lnTo>
                    <a:pt x="2058" y="384"/>
                  </a:lnTo>
                  <a:lnTo>
                    <a:pt x="1971" y="293"/>
                  </a:lnTo>
                  <a:lnTo>
                    <a:pt x="1838" y="210"/>
                  </a:lnTo>
                  <a:lnTo>
                    <a:pt x="1665" y="141"/>
                  </a:lnTo>
                  <a:lnTo>
                    <a:pt x="1436" y="82"/>
                  </a:lnTo>
                  <a:lnTo>
                    <a:pt x="1148" y="36"/>
                  </a:lnTo>
                  <a:lnTo>
                    <a:pt x="800" y="8"/>
                  </a:lnTo>
                  <a:lnTo>
                    <a:pt x="384" y="0"/>
                  </a:lnTo>
                  <a:close/>
                </a:path>
              </a:pathLst>
            </a:custGeom>
            <a:solidFill>
              <a:srgbClr val="525252">
                <a:alpha val="100000"/>
              </a:srgbClr>
            </a:solidFill>
            <a:ln w="9525">
              <a:noFill/>
            </a:ln>
          </p:spPr>
          <p:txBody>
            <a:bodyPr/>
            <a:p>
              <a:endParaRPr lang="en-US"/>
            </a:p>
          </p:txBody>
        </p:sp>
        <p:sp>
          <p:nvSpPr>
            <p:cNvPr id="40973" name="Freeform 13"/>
            <p:cNvSpPr/>
            <p:nvPr/>
          </p:nvSpPr>
          <p:spPr>
            <a:xfrm>
              <a:off x="5035" y="3097"/>
              <a:ext cx="262" cy="245"/>
            </a:xfrm>
            <a:custGeom>
              <a:avLst/>
              <a:gdLst>
                <a:gd name="txL" fmla="*/ 0 w 1573"/>
                <a:gd name="txT" fmla="*/ 0 h 1471"/>
                <a:gd name="txR" fmla="*/ 1573 w 1573"/>
                <a:gd name="txB" fmla="*/ 1471 h 147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573" h="1471">
                  <a:moveTo>
                    <a:pt x="1573" y="450"/>
                  </a:moveTo>
                  <a:lnTo>
                    <a:pt x="1564" y="505"/>
                  </a:lnTo>
                  <a:lnTo>
                    <a:pt x="1555" y="555"/>
                  </a:lnTo>
                  <a:lnTo>
                    <a:pt x="1541" y="606"/>
                  </a:lnTo>
                  <a:lnTo>
                    <a:pt x="1522" y="651"/>
                  </a:lnTo>
                  <a:lnTo>
                    <a:pt x="1496" y="707"/>
                  </a:lnTo>
                  <a:lnTo>
                    <a:pt x="1458" y="762"/>
                  </a:lnTo>
                  <a:lnTo>
                    <a:pt x="1399" y="830"/>
                  </a:lnTo>
                  <a:lnTo>
                    <a:pt x="1326" y="908"/>
                  </a:lnTo>
                  <a:lnTo>
                    <a:pt x="1244" y="990"/>
                  </a:lnTo>
                  <a:lnTo>
                    <a:pt x="1161" y="1069"/>
                  </a:lnTo>
                  <a:lnTo>
                    <a:pt x="1083" y="1142"/>
                  </a:lnTo>
                  <a:lnTo>
                    <a:pt x="1010" y="1210"/>
                  </a:lnTo>
                  <a:lnTo>
                    <a:pt x="942" y="1275"/>
                  </a:lnTo>
                  <a:lnTo>
                    <a:pt x="883" y="1334"/>
                  </a:lnTo>
                  <a:lnTo>
                    <a:pt x="827" y="1394"/>
                  </a:lnTo>
                  <a:lnTo>
                    <a:pt x="782" y="1453"/>
                  </a:lnTo>
                  <a:lnTo>
                    <a:pt x="754" y="1471"/>
                  </a:lnTo>
                  <a:lnTo>
                    <a:pt x="708" y="1471"/>
                  </a:lnTo>
                  <a:lnTo>
                    <a:pt x="653" y="1453"/>
                  </a:lnTo>
                  <a:lnTo>
                    <a:pt x="585" y="1421"/>
                  </a:lnTo>
                  <a:lnTo>
                    <a:pt x="516" y="1376"/>
                  </a:lnTo>
                  <a:lnTo>
                    <a:pt x="439" y="1321"/>
                  </a:lnTo>
                  <a:lnTo>
                    <a:pt x="361" y="1252"/>
                  </a:lnTo>
                  <a:lnTo>
                    <a:pt x="288" y="1184"/>
                  </a:lnTo>
                  <a:lnTo>
                    <a:pt x="214" y="1105"/>
                  </a:lnTo>
                  <a:lnTo>
                    <a:pt x="145" y="1027"/>
                  </a:lnTo>
                  <a:lnTo>
                    <a:pt x="91" y="950"/>
                  </a:lnTo>
                  <a:lnTo>
                    <a:pt x="46" y="871"/>
                  </a:lnTo>
                  <a:lnTo>
                    <a:pt x="14" y="802"/>
                  </a:lnTo>
                  <a:lnTo>
                    <a:pt x="0" y="739"/>
                  </a:lnTo>
                  <a:lnTo>
                    <a:pt x="8" y="683"/>
                  </a:lnTo>
                  <a:lnTo>
                    <a:pt x="36" y="638"/>
                  </a:lnTo>
                  <a:lnTo>
                    <a:pt x="82" y="592"/>
                  </a:lnTo>
                  <a:lnTo>
                    <a:pt x="141" y="528"/>
                  </a:lnTo>
                  <a:lnTo>
                    <a:pt x="210" y="459"/>
                  </a:lnTo>
                  <a:lnTo>
                    <a:pt x="288" y="382"/>
                  </a:lnTo>
                  <a:lnTo>
                    <a:pt x="375" y="299"/>
                  </a:lnTo>
                  <a:lnTo>
                    <a:pt x="470" y="220"/>
                  </a:lnTo>
                  <a:lnTo>
                    <a:pt x="567" y="147"/>
                  </a:lnTo>
                  <a:lnTo>
                    <a:pt x="677" y="88"/>
                  </a:lnTo>
                  <a:lnTo>
                    <a:pt x="782" y="38"/>
                  </a:lnTo>
                  <a:lnTo>
                    <a:pt x="896" y="10"/>
                  </a:lnTo>
                  <a:lnTo>
                    <a:pt x="1010" y="0"/>
                  </a:lnTo>
                  <a:lnTo>
                    <a:pt x="1125" y="24"/>
                  </a:lnTo>
                  <a:lnTo>
                    <a:pt x="1238" y="74"/>
                  </a:lnTo>
                  <a:lnTo>
                    <a:pt x="1353" y="157"/>
                  </a:lnTo>
                  <a:lnTo>
                    <a:pt x="1463" y="281"/>
                  </a:lnTo>
                  <a:lnTo>
                    <a:pt x="1573" y="450"/>
                  </a:lnTo>
                  <a:close/>
                </a:path>
              </a:pathLst>
            </a:custGeom>
            <a:solidFill>
              <a:srgbClr val="FFCC99">
                <a:alpha val="100000"/>
              </a:srgbClr>
            </a:solidFill>
            <a:ln w="9525">
              <a:noFill/>
            </a:ln>
          </p:spPr>
          <p:txBody>
            <a:bodyPr/>
            <a:p>
              <a:endParaRPr lang="en-US"/>
            </a:p>
          </p:txBody>
        </p:sp>
        <p:sp>
          <p:nvSpPr>
            <p:cNvPr id="40974" name="Freeform 14"/>
            <p:cNvSpPr/>
            <p:nvPr/>
          </p:nvSpPr>
          <p:spPr>
            <a:xfrm>
              <a:off x="5165" y="3172"/>
              <a:ext cx="132" cy="167"/>
            </a:xfrm>
            <a:custGeom>
              <a:avLst/>
              <a:gdLst>
                <a:gd name="txL" fmla="*/ 0 w 791"/>
                <a:gd name="txT" fmla="*/ 0 h 1003"/>
                <a:gd name="txR" fmla="*/ 791 w 791"/>
                <a:gd name="txB" fmla="*/ 1003 h 100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91" h="1003">
                  <a:moveTo>
                    <a:pt x="791" y="0"/>
                  </a:moveTo>
                  <a:lnTo>
                    <a:pt x="782" y="55"/>
                  </a:lnTo>
                  <a:lnTo>
                    <a:pt x="773" y="105"/>
                  </a:lnTo>
                  <a:lnTo>
                    <a:pt x="759" y="156"/>
                  </a:lnTo>
                  <a:lnTo>
                    <a:pt x="740" y="201"/>
                  </a:lnTo>
                  <a:lnTo>
                    <a:pt x="714" y="257"/>
                  </a:lnTo>
                  <a:lnTo>
                    <a:pt x="676" y="312"/>
                  </a:lnTo>
                  <a:lnTo>
                    <a:pt x="617" y="380"/>
                  </a:lnTo>
                  <a:lnTo>
                    <a:pt x="544" y="458"/>
                  </a:lnTo>
                  <a:lnTo>
                    <a:pt x="462" y="540"/>
                  </a:lnTo>
                  <a:lnTo>
                    <a:pt x="379" y="619"/>
                  </a:lnTo>
                  <a:lnTo>
                    <a:pt x="301" y="692"/>
                  </a:lnTo>
                  <a:lnTo>
                    <a:pt x="228" y="760"/>
                  </a:lnTo>
                  <a:lnTo>
                    <a:pt x="160" y="825"/>
                  </a:lnTo>
                  <a:lnTo>
                    <a:pt x="101" y="884"/>
                  </a:lnTo>
                  <a:lnTo>
                    <a:pt x="45" y="944"/>
                  </a:lnTo>
                  <a:lnTo>
                    <a:pt x="0" y="1003"/>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75" name="Freeform 15"/>
            <p:cNvSpPr/>
            <p:nvPr/>
          </p:nvSpPr>
          <p:spPr>
            <a:xfrm>
              <a:off x="4542" y="2835"/>
              <a:ext cx="763" cy="384"/>
            </a:xfrm>
            <a:custGeom>
              <a:avLst/>
              <a:gdLst>
                <a:gd name="txL" fmla="*/ 0 w 4579"/>
                <a:gd name="txT" fmla="*/ 0 h 2306"/>
                <a:gd name="txR" fmla="*/ 4579 w 4579"/>
                <a:gd name="txB" fmla="*/ 2306 h 230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579" h="2306">
                  <a:moveTo>
                    <a:pt x="1249" y="0"/>
                  </a:moveTo>
                  <a:lnTo>
                    <a:pt x="1294" y="38"/>
                  </a:lnTo>
                  <a:lnTo>
                    <a:pt x="1345" y="65"/>
                  </a:lnTo>
                  <a:lnTo>
                    <a:pt x="1409" y="93"/>
                  </a:lnTo>
                  <a:lnTo>
                    <a:pt x="1478" y="115"/>
                  </a:lnTo>
                  <a:lnTo>
                    <a:pt x="1550" y="139"/>
                  </a:lnTo>
                  <a:lnTo>
                    <a:pt x="1633" y="161"/>
                  </a:lnTo>
                  <a:lnTo>
                    <a:pt x="1725" y="180"/>
                  </a:lnTo>
                  <a:lnTo>
                    <a:pt x="1821" y="198"/>
                  </a:lnTo>
                  <a:lnTo>
                    <a:pt x="1921" y="221"/>
                  </a:lnTo>
                  <a:lnTo>
                    <a:pt x="2026" y="244"/>
                  </a:lnTo>
                  <a:lnTo>
                    <a:pt x="2137" y="271"/>
                  </a:lnTo>
                  <a:lnTo>
                    <a:pt x="2256" y="299"/>
                  </a:lnTo>
                  <a:lnTo>
                    <a:pt x="2375" y="331"/>
                  </a:lnTo>
                  <a:lnTo>
                    <a:pt x="2498" y="368"/>
                  </a:lnTo>
                  <a:lnTo>
                    <a:pt x="2625" y="414"/>
                  </a:lnTo>
                  <a:lnTo>
                    <a:pt x="2754" y="464"/>
                  </a:lnTo>
                  <a:lnTo>
                    <a:pt x="2887" y="519"/>
                  </a:lnTo>
                  <a:lnTo>
                    <a:pt x="3014" y="569"/>
                  </a:lnTo>
                  <a:lnTo>
                    <a:pt x="3143" y="624"/>
                  </a:lnTo>
                  <a:lnTo>
                    <a:pt x="3270" y="679"/>
                  </a:lnTo>
                  <a:lnTo>
                    <a:pt x="3389" y="734"/>
                  </a:lnTo>
                  <a:lnTo>
                    <a:pt x="3508" y="790"/>
                  </a:lnTo>
                  <a:lnTo>
                    <a:pt x="3623" y="844"/>
                  </a:lnTo>
                  <a:lnTo>
                    <a:pt x="3732" y="899"/>
                  </a:lnTo>
                  <a:lnTo>
                    <a:pt x="3833" y="959"/>
                  </a:lnTo>
                  <a:lnTo>
                    <a:pt x="3929" y="1014"/>
                  </a:lnTo>
                  <a:lnTo>
                    <a:pt x="4021" y="1069"/>
                  </a:lnTo>
                  <a:lnTo>
                    <a:pt x="4099" y="1124"/>
                  </a:lnTo>
                  <a:lnTo>
                    <a:pt x="4172" y="1174"/>
                  </a:lnTo>
                  <a:lnTo>
                    <a:pt x="4236" y="1229"/>
                  </a:lnTo>
                  <a:lnTo>
                    <a:pt x="4291" y="1285"/>
                  </a:lnTo>
                  <a:lnTo>
                    <a:pt x="4331" y="1334"/>
                  </a:lnTo>
                  <a:lnTo>
                    <a:pt x="4405" y="1435"/>
                  </a:lnTo>
                  <a:lnTo>
                    <a:pt x="4468" y="1541"/>
                  </a:lnTo>
                  <a:lnTo>
                    <a:pt x="4519" y="1641"/>
                  </a:lnTo>
                  <a:lnTo>
                    <a:pt x="4555" y="1747"/>
                  </a:lnTo>
                  <a:lnTo>
                    <a:pt x="4579" y="1857"/>
                  </a:lnTo>
                  <a:lnTo>
                    <a:pt x="4574" y="1966"/>
                  </a:lnTo>
                  <a:lnTo>
                    <a:pt x="4551" y="2081"/>
                  </a:lnTo>
                  <a:lnTo>
                    <a:pt x="4501" y="2196"/>
                  </a:lnTo>
                  <a:lnTo>
                    <a:pt x="4391" y="2174"/>
                  </a:lnTo>
                  <a:lnTo>
                    <a:pt x="4286" y="2168"/>
                  </a:lnTo>
                  <a:lnTo>
                    <a:pt x="4190" y="2174"/>
                  </a:lnTo>
                  <a:lnTo>
                    <a:pt x="4099" y="2192"/>
                  </a:lnTo>
                  <a:lnTo>
                    <a:pt x="4012" y="2214"/>
                  </a:lnTo>
                  <a:lnTo>
                    <a:pt x="3934" y="2242"/>
                  </a:lnTo>
                  <a:lnTo>
                    <a:pt x="3865" y="2274"/>
                  </a:lnTo>
                  <a:lnTo>
                    <a:pt x="3801" y="2297"/>
                  </a:lnTo>
                  <a:lnTo>
                    <a:pt x="3769" y="2306"/>
                  </a:lnTo>
                  <a:lnTo>
                    <a:pt x="3728" y="2306"/>
                  </a:lnTo>
                  <a:lnTo>
                    <a:pt x="3682" y="2301"/>
                  </a:lnTo>
                  <a:lnTo>
                    <a:pt x="3632" y="2292"/>
                  </a:lnTo>
                  <a:lnTo>
                    <a:pt x="3581" y="2279"/>
                  </a:lnTo>
                  <a:lnTo>
                    <a:pt x="3522" y="2261"/>
                  </a:lnTo>
                  <a:lnTo>
                    <a:pt x="3468" y="2242"/>
                  </a:lnTo>
                  <a:lnTo>
                    <a:pt x="3408" y="2219"/>
                  </a:lnTo>
                  <a:lnTo>
                    <a:pt x="3343" y="2196"/>
                  </a:lnTo>
                  <a:lnTo>
                    <a:pt x="3284" y="2174"/>
                  </a:lnTo>
                  <a:lnTo>
                    <a:pt x="3224" y="2150"/>
                  </a:lnTo>
                  <a:lnTo>
                    <a:pt x="3165" y="2127"/>
                  </a:lnTo>
                  <a:lnTo>
                    <a:pt x="3111" y="2109"/>
                  </a:lnTo>
                  <a:lnTo>
                    <a:pt x="3060" y="2091"/>
                  </a:lnTo>
                  <a:lnTo>
                    <a:pt x="3010" y="2077"/>
                  </a:lnTo>
                  <a:lnTo>
                    <a:pt x="2968" y="2067"/>
                  </a:lnTo>
                  <a:lnTo>
                    <a:pt x="2928" y="2059"/>
                  </a:lnTo>
                  <a:lnTo>
                    <a:pt x="2881" y="2054"/>
                  </a:lnTo>
                  <a:lnTo>
                    <a:pt x="2827" y="2054"/>
                  </a:lnTo>
                  <a:lnTo>
                    <a:pt x="2772" y="2054"/>
                  </a:lnTo>
                  <a:lnTo>
                    <a:pt x="2712" y="2049"/>
                  </a:lnTo>
                  <a:lnTo>
                    <a:pt x="2649" y="2049"/>
                  </a:lnTo>
                  <a:lnTo>
                    <a:pt x="2580" y="2049"/>
                  </a:lnTo>
                  <a:lnTo>
                    <a:pt x="2506" y="2049"/>
                  </a:lnTo>
                  <a:lnTo>
                    <a:pt x="2429" y="2045"/>
                  </a:lnTo>
                  <a:lnTo>
                    <a:pt x="2342" y="2041"/>
                  </a:lnTo>
                  <a:lnTo>
                    <a:pt x="2256" y="2031"/>
                  </a:lnTo>
                  <a:lnTo>
                    <a:pt x="2159" y="2017"/>
                  </a:lnTo>
                  <a:lnTo>
                    <a:pt x="2058" y="1999"/>
                  </a:lnTo>
                  <a:lnTo>
                    <a:pt x="1953" y="1980"/>
                  </a:lnTo>
                  <a:lnTo>
                    <a:pt x="1843" y="1954"/>
                  </a:lnTo>
                  <a:lnTo>
                    <a:pt x="1725" y="1921"/>
                  </a:lnTo>
                  <a:lnTo>
                    <a:pt x="1601" y="1885"/>
                  </a:lnTo>
                  <a:lnTo>
                    <a:pt x="1469" y="1843"/>
                  </a:lnTo>
                  <a:lnTo>
                    <a:pt x="1336" y="1798"/>
                  </a:lnTo>
                  <a:lnTo>
                    <a:pt x="1203" y="1747"/>
                  </a:lnTo>
                  <a:lnTo>
                    <a:pt x="1066" y="1692"/>
                  </a:lnTo>
                  <a:lnTo>
                    <a:pt x="929" y="1632"/>
                  </a:lnTo>
                  <a:lnTo>
                    <a:pt x="796" y="1564"/>
                  </a:lnTo>
                  <a:lnTo>
                    <a:pt x="669" y="1495"/>
                  </a:lnTo>
                  <a:lnTo>
                    <a:pt x="544" y="1422"/>
                  </a:lnTo>
                  <a:lnTo>
                    <a:pt x="431" y="1344"/>
                  </a:lnTo>
                  <a:lnTo>
                    <a:pt x="326" y="1261"/>
                  </a:lnTo>
                  <a:lnTo>
                    <a:pt x="233" y="1174"/>
                  </a:lnTo>
                  <a:lnTo>
                    <a:pt x="151" y="1083"/>
                  </a:lnTo>
                  <a:lnTo>
                    <a:pt x="82" y="986"/>
                  </a:lnTo>
                  <a:lnTo>
                    <a:pt x="32" y="885"/>
                  </a:lnTo>
                  <a:lnTo>
                    <a:pt x="0" y="780"/>
                  </a:lnTo>
                  <a:lnTo>
                    <a:pt x="1249" y="0"/>
                  </a:lnTo>
                  <a:close/>
                </a:path>
              </a:pathLst>
            </a:custGeom>
            <a:solidFill>
              <a:srgbClr val="B6B6B6">
                <a:alpha val="100000"/>
              </a:srgbClr>
            </a:solidFill>
            <a:ln w="9525">
              <a:noFill/>
            </a:ln>
          </p:spPr>
          <p:txBody>
            <a:bodyPr/>
            <a:p>
              <a:endParaRPr lang="en-US"/>
            </a:p>
          </p:txBody>
        </p:sp>
        <p:sp>
          <p:nvSpPr>
            <p:cNvPr id="40976" name="Freeform 16"/>
            <p:cNvSpPr/>
            <p:nvPr/>
          </p:nvSpPr>
          <p:spPr>
            <a:xfrm>
              <a:off x="4542" y="2965"/>
              <a:ext cx="767" cy="254"/>
            </a:xfrm>
            <a:custGeom>
              <a:avLst/>
              <a:gdLst>
                <a:gd name="txL" fmla="*/ 0 w 4601"/>
                <a:gd name="txT" fmla="*/ 0 h 1526"/>
                <a:gd name="txR" fmla="*/ 4601 w 4601"/>
                <a:gd name="txB" fmla="*/ 1526 h 1526"/>
              </a:gdLst>
              <a:ahLst/>
              <a:cxnLst>
                <a:cxn ang="0">
                  <a:pos x="1" y="0"/>
                </a:cxn>
                <a:cxn ang="0">
                  <a:pos x="1" y="0"/>
                </a:cxn>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1" y="0"/>
                </a:cxn>
                <a:cxn ang="0">
                  <a:pos x="1" y="0"/>
                </a:cxn>
                <a:cxn ang="0">
                  <a:pos x="1" y="0"/>
                </a:cxn>
                <a:cxn ang="0">
                  <a:pos x="1" y="0"/>
                </a:cxn>
              </a:cxnLst>
              <a:rect l="txL" t="txT" r="txR" b="txB"/>
              <a:pathLst>
                <a:path w="4601" h="1526">
                  <a:moveTo>
                    <a:pt x="4501" y="1416"/>
                  </a:moveTo>
                  <a:lnTo>
                    <a:pt x="4391" y="1394"/>
                  </a:lnTo>
                  <a:lnTo>
                    <a:pt x="4286" y="1388"/>
                  </a:lnTo>
                  <a:lnTo>
                    <a:pt x="4190" y="1394"/>
                  </a:lnTo>
                  <a:lnTo>
                    <a:pt x="4099" y="1412"/>
                  </a:lnTo>
                  <a:lnTo>
                    <a:pt x="4012" y="1434"/>
                  </a:lnTo>
                  <a:lnTo>
                    <a:pt x="3934" y="1462"/>
                  </a:lnTo>
                  <a:lnTo>
                    <a:pt x="3865" y="1494"/>
                  </a:lnTo>
                  <a:lnTo>
                    <a:pt x="3801" y="1517"/>
                  </a:lnTo>
                  <a:lnTo>
                    <a:pt x="3769" y="1526"/>
                  </a:lnTo>
                  <a:lnTo>
                    <a:pt x="3728" y="1526"/>
                  </a:lnTo>
                  <a:lnTo>
                    <a:pt x="3682" y="1521"/>
                  </a:lnTo>
                  <a:lnTo>
                    <a:pt x="3632" y="1512"/>
                  </a:lnTo>
                  <a:lnTo>
                    <a:pt x="3581" y="1499"/>
                  </a:lnTo>
                  <a:lnTo>
                    <a:pt x="3522" y="1481"/>
                  </a:lnTo>
                  <a:lnTo>
                    <a:pt x="3468" y="1462"/>
                  </a:lnTo>
                  <a:lnTo>
                    <a:pt x="3408" y="1439"/>
                  </a:lnTo>
                  <a:lnTo>
                    <a:pt x="3343" y="1416"/>
                  </a:lnTo>
                  <a:lnTo>
                    <a:pt x="3284" y="1394"/>
                  </a:lnTo>
                  <a:lnTo>
                    <a:pt x="3224" y="1370"/>
                  </a:lnTo>
                  <a:lnTo>
                    <a:pt x="3165" y="1347"/>
                  </a:lnTo>
                  <a:lnTo>
                    <a:pt x="3111" y="1329"/>
                  </a:lnTo>
                  <a:lnTo>
                    <a:pt x="3060" y="1311"/>
                  </a:lnTo>
                  <a:lnTo>
                    <a:pt x="3010" y="1297"/>
                  </a:lnTo>
                  <a:lnTo>
                    <a:pt x="2968" y="1287"/>
                  </a:lnTo>
                  <a:lnTo>
                    <a:pt x="2928" y="1279"/>
                  </a:lnTo>
                  <a:lnTo>
                    <a:pt x="2881" y="1274"/>
                  </a:lnTo>
                  <a:lnTo>
                    <a:pt x="2827" y="1274"/>
                  </a:lnTo>
                  <a:lnTo>
                    <a:pt x="2772" y="1274"/>
                  </a:lnTo>
                  <a:lnTo>
                    <a:pt x="2712" y="1269"/>
                  </a:lnTo>
                  <a:lnTo>
                    <a:pt x="2649" y="1269"/>
                  </a:lnTo>
                  <a:lnTo>
                    <a:pt x="2580" y="1269"/>
                  </a:lnTo>
                  <a:lnTo>
                    <a:pt x="2506" y="1269"/>
                  </a:lnTo>
                  <a:lnTo>
                    <a:pt x="2429" y="1265"/>
                  </a:lnTo>
                  <a:lnTo>
                    <a:pt x="2342" y="1261"/>
                  </a:lnTo>
                  <a:lnTo>
                    <a:pt x="2256" y="1251"/>
                  </a:lnTo>
                  <a:lnTo>
                    <a:pt x="2159" y="1237"/>
                  </a:lnTo>
                  <a:lnTo>
                    <a:pt x="2058" y="1219"/>
                  </a:lnTo>
                  <a:lnTo>
                    <a:pt x="1953" y="1200"/>
                  </a:lnTo>
                  <a:lnTo>
                    <a:pt x="1843" y="1174"/>
                  </a:lnTo>
                  <a:lnTo>
                    <a:pt x="1725" y="1141"/>
                  </a:lnTo>
                  <a:lnTo>
                    <a:pt x="1601" y="1105"/>
                  </a:lnTo>
                  <a:lnTo>
                    <a:pt x="1469" y="1063"/>
                  </a:lnTo>
                  <a:lnTo>
                    <a:pt x="1336" y="1018"/>
                  </a:lnTo>
                  <a:lnTo>
                    <a:pt x="1203" y="967"/>
                  </a:lnTo>
                  <a:lnTo>
                    <a:pt x="1066" y="912"/>
                  </a:lnTo>
                  <a:lnTo>
                    <a:pt x="929" y="852"/>
                  </a:lnTo>
                  <a:lnTo>
                    <a:pt x="796" y="784"/>
                  </a:lnTo>
                  <a:lnTo>
                    <a:pt x="669" y="715"/>
                  </a:lnTo>
                  <a:lnTo>
                    <a:pt x="544" y="642"/>
                  </a:lnTo>
                  <a:lnTo>
                    <a:pt x="431" y="564"/>
                  </a:lnTo>
                  <a:lnTo>
                    <a:pt x="326" y="481"/>
                  </a:lnTo>
                  <a:lnTo>
                    <a:pt x="233" y="394"/>
                  </a:lnTo>
                  <a:lnTo>
                    <a:pt x="151" y="303"/>
                  </a:lnTo>
                  <a:lnTo>
                    <a:pt x="82" y="206"/>
                  </a:lnTo>
                  <a:lnTo>
                    <a:pt x="32" y="105"/>
                  </a:lnTo>
                  <a:lnTo>
                    <a:pt x="0" y="0"/>
                  </a:lnTo>
                  <a:lnTo>
                    <a:pt x="28" y="46"/>
                  </a:lnTo>
                  <a:lnTo>
                    <a:pt x="64" y="87"/>
                  </a:lnTo>
                  <a:lnTo>
                    <a:pt x="106" y="129"/>
                  </a:lnTo>
                  <a:lnTo>
                    <a:pt x="151" y="170"/>
                  </a:lnTo>
                  <a:lnTo>
                    <a:pt x="197" y="206"/>
                  </a:lnTo>
                  <a:lnTo>
                    <a:pt x="252" y="243"/>
                  </a:lnTo>
                  <a:lnTo>
                    <a:pt x="312" y="275"/>
                  </a:lnTo>
                  <a:lnTo>
                    <a:pt x="371" y="311"/>
                  </a:lnTo>
                  <a:lnTo>
                    <a:pt x="431" y="344"/>
                  </a:lnTo>
                  <a:lnTo>
                    <a:pt x="494" y="376"/>
                  </a:lnTo>
                  <a:lnTo>
                    <a:pt x="562" y="408"/>
                  </a:lnTo>
                  <a:lnTo>
                    <a:pt x="627" y="440"/>
                  </a:lnTo>
                  <a:lnTo>
                    <a:pt x="695" y="477"/>
                  </a:lnTo>
                  <a:lnTo>
                    <a:pt x="760" y="509"/>
                  </a:lnTo>
                  <a:lnTo>
                    <a:pt x="828" y="545"/>
                  </a:lnTo>
                  <a:lnTo>
                    <a:pt x="893" y="582"/>
                  </a:lnTo>
                  <a:lnTo>
                    <a:pt x="961" y="618"/>
                  </a:lnTo>
                  <a:lnTo>
                    <a:pt x="1038" y="655"/>
                  </a:lnTo>
                  <a:lnTo>
                    <a:pt x="1125" y="693"/>
                  </a:lnTo>
                  <a:lnTo>
                    <a:pt x="1217" y="729"/>
                  </a:lnTo>
                  <a:lnTo>
                    <a:pt x="1318" y="761"/>
                  </a:lnTo>
                  <a:lnTo>
                    <a:pt x="1419" y="792"/>
                  </a:lnTo>
                  <a:lnTo>
                    <a:pt x="1528" y="825"/>
                  </a:lnTo>
                  <a:lnTo>
                    <a:pt x="1643" y="852"/>
                  </a:lnTo>
                  <a:lnTo>
                    <a:pt x="1752" y="880"/>
                  </a:lnTo>
                  <a:lnTo>
                    <a:pt x="1871" y="903"/>
                  </a:lnTo>
                  <a:lnTo>
                    <a:pt x="1986" y="921"/>
                  </a:lnTo>
                  <a:lnTo>
                    <a:pt x="2099" y="939"/>
                  </a:lnTo>
                  <a:lnTo>
                    <a:pt x="2214" y="953"/>
                  </a:lnTo>
                  <a:lnTo>
                    <a:pt x="2324" y="962"/>
                  </a:lnTo>
                  <a:lnTo>
                    <a:pt x="2433" y="972"/>
                  </a:lnTo>
                  <a:lnTo>
                    <a:pt x="2539" y="972"/>
                  </a:lnTo>
                  <a:lnTo>
                    <a:pt x="2635" y="976"/>
                  </a:lnTo>
                  <a:lnTo>
                    <a:pt x="2712" y="980"/>
                  </a:lnTo>
                  <a:lnTo>
                    <a:pt x="2781" y="994"/>
                  </a:lnTo>
                  <a:lnTo>
                    <a:pt x="2841" y="1012"/>
                  </a:lnTo>
                  <a:lnTo>
                    <a:pt x="2887" y="1031"/>
                  </a:lnTo>
                  <a:lnTo>
                    <a:pt x="2928" y="1054"/>
                  </a:lnTo>
                  <a:lnTo>
                    <a:pt x="2964" y="1081"/>
                  </a:lnTo>
                  <a:lnTo>
                    <a:pt x="2996" y="1109"/>
                  </a:lnTo>
                  <a:lnTo>
                    <a:pt x="3024" y="1137"/>
                  </a:lnTo>
                  <a:lnTo>
                    <a:pt x="3055" y="1164"/>
                  </a:lnTo>
                  <a:lnTo>
                    <a:pt x="3083" y="1196"/>
                  </a:lnTo>
                  <a:lnTo>
                    <a:pt x="3115" y="1224"/>
                  </a:lnTo>
                  <a:lnTo>
                    <a:pt x="3156" y="1255"/>
                  </a:lnTo>
                  <a:lnTo>
                    <a:pt x="3198" y="1279"/>
                  </a:lnTo>
                  <a:lnTo>
                    <a:pt x="3252" y="1306"/>
                  </a:lnTo>
                  <a:lnTo>
                    <a:pt x="3312" y="1329"/>
                  </a:lnTo>
                  <a:lnTo>
                    <a:pt x="3389" y="1347"/>
                  </a:lnTo>
                  <a:lnTo>
                    <a:pt x="3480" y="1352"/>
                  </a:lnTo>
                  <a:lnTo>
                    <a:pt x="3587" y="1352"/>
                  </a:lnTo>
                  <a:lnTo>
                    <a:pt x="3700" y="1338"/>
                  </a:lnTo>
                  <a:lnTo>
                    <a:pt x="3819" y="1320"/>
                  </a:lnTo>
                  <a:lnTo>
                    <a:pt x="3934" y="1287"/>
                  </a:lnTo>
                  <a:lnTo>
                    <a:pt x="4048" y="1251"/>
                  </a:lnTo>
                  <a:lnTo>
                    <a:pt x="4158" y="1200"/>
                  </a:lnTo>
                  <a:lnTo>
                    <a:pt x="4254" y="1146"/>
                  </a:lnTo>
                  <a:lnTo>
                    <a:pt x="4331" y="1077"/>
                  </a:lnTo>
                  <a:lnTo>
                    <a:pt x="4396" y="1004"/>
                  </a:lnTo>
                  <a:lnTo>
                    <a:pt x="4432" y="921"/>
                  </a:lnTo>
                  <a:lnTo>
                    <a:pt x="4446" y="825"/>
                  </a:lnTo>
                  <a:lnTo>
                    <a:pt x="4428" y="724"/>
                  </a:lnTo>
                  <a:lnTo>
                    <a:pt x="4373" y="614"/>
                  </a:lnTo>
                  <a:lnTo>
                    <a:pt x="4281" y="495"/>
                  </a:lnTo>
                  <a:lnTo>
                    <a:pt x="4436" y="697"/>
                  </a:lnTo>
                  <a:lnTo>
                    <a:pt x="4533" y="866"/>
                  </a:lnTo>
                  <a:lnTo>
                    <a:pt x="4587" y="1012"/>
                  </a:lnTo>
                  <a:lnTo>
                    <a:pt x="4601" y="1132"/>
                  </a:lnTo>
                  <a:lnTo>
                    <a:pt x="4587" y="1233"/>
                  </a:lnTo>
                  <a:lnTo>
                    <a:pt x="4561" y="1311"/>
                  </a:lnTo>
                  <a:lnTo>
                    <a:pt x="4529" y="1370"/>
                  </a:lnTo>
                  <a:lnTo>
                    <a:pt x="4501" y="1416"/>
                  </a:lnTo>
                  <a:close/>
                </a:path>
              </a:pathLst>
            </a:custGeom>
            <a:solidFill>
              <a:srgbClr val="525252">
                <a:alpha val="100000"/>
              </a:srgbClr>
            </a:solidFill>
            <a:ln w="9525">
              <a:noFill/>
            </a:ln>
          </p:spPr>
          <p:txBody>
            <a:bodyPr/>
            <a:p>
              <a:endParaRPr lang="en-US"/>
            </a:p>
          </p:txBody>
        </p:sp>
        <p:sp>
          <p:nvSpPr>
            <p:cNvPr id="40977" name="Freeform 17"/>
            <p:cNvSpPr/>
            <p:nvPr/>
          </p:nvSpPr>
          <p:spPr>
            <a:xfrm>
              <a:off x="4542" y="2965"/>
              <a:ext cx="763" cy="254"/>
            </a:xfrm>
            <a:custGeom>
              <a:avLst/>
              <a:gdLst>
                <a:gd name="txL" fmla="*/ 0 w 4579"/>
                <a:gd name="txT" fmla="*/ 0 h 1526"/>
                <a:gd name="txR" fmla="*/ 4579 w 4579"/>
                <a:gd name="txB" fmla="*/ 1526 h 152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579" h="1526">
                  <a:moveTo>
                    <a:pt x="4501" y="1416"/>
                  </a:moveTo>
                  <a:lnTo>
                    <a:pt x="4391" y="1394"/>
                  </a:lnTo>
                  <a:lnTo>
                    <a:pt x="4286" y="1388"/>
                  </a:lnTo>
                  <a:lnTo>
                    <a:pt x="4190" y="1394"/>
                  </a:lnTo>
                  <a:lnTo>
                    <a:pt x="4099" y="1412"/>
                  </a:lnTo>
                  <a:lnTo>
                    <a:pt x="4012" y="1434"/>
                  </a:lnTo>
                  <a:lnTo>
                    <a:pt x="3934" y="1462"/>
                  </a:lnTo>
                  <a:lnTo>
                    <a:pt x="3865" y="1494"/>
                  </a:lnTo>
                  <a:lnTo>
                    <a:pt x="3801" y="1517"/>
                  </a:lnTo>
                  <a:lnTo>
                    <a:pt x="3769" y="1526"/>
                  </a:lnTo>
                  <a:lnTo>
                    <a:pt x="3728" y="1526"/>
                  </a:lnTo>
                  <a:lnTo>
                    <a:pt x="3682" y="1521"/>
                  </a:lnTo>
                  <a:lnTo>
                    <a:pt x="3632" y="1512"/>
                  </a:lnTo>
                  <a:lnTo>
                    <a:pt x="3581" y="1499"/>
                  </a:lnTo>
                  <a:lnTo>
                    <a:pt x="3522" y="1481"/>
                  </a:lnTo>
                  <a:lnTo>
                    <a:pt x="3468" y="1462"/>
                  </a:lnTo>
                  <a:lnTo>
                    <a:pt x="3408" y="1439"/>
                  </a:lnTo>
                  <a:lnTo>
                    <a:pt x="3343" y="1416"/>
                  </a:lnTo>
                  <a:lnTo>
                    <a:pt x="3284" y="1394"/>
                  </a:lnTo>
                  <a:lnTo>
                    <a:pt x="3224" y="1370"/>
                  </a:lnTo>
                  <a:lnTo>
                    <a:pt x="3165" y="1347"/>
                  </a:lnTo>
                  <a:lnTo>
                    <a:pt x="3111" y="1329"/>
                  </a:lnTo>
                  <a:lnTo>
                    <a:pt x="3060" y="1311"/>
                  </a:lnTo>
                  <a:lnTo>
                    <a:pt x="3010" y="1297"/>
                  </a:lnTo>
                  <a:lnTo>
                    <a:pt x="2968" y="1287"/>
                  </a:lnTo>
                  <a:lnTo>
                    <a:pt x="2928" y="1279"/>
                  </a:lnTo>
                  <a:lnTo>
                    <a:pt x="2881" y="1274"/>
                  </a:lnTo>
                  <a:lnTo>
                    <a:pt x="2827" y="1274"/>
                  </a:lnTo>
                  <a:lnTo>
                    <a:pt x="2772" y="1274"/>
                  </a:lnTo>
                  <a:lnTo>
                    <a:pt x="2712" y="1269"/>
                  </a:lnTo>
                  <a:lnTo>
                    <a:pt x="2649" y="1269"/>
                  </a:lnTo>
                  <a:lnTo>
                    <a:pt x="2580" y="1269"/>
                  </a:lnTo>
                  <a:lnTo>
                    <a:pt x="2506" y="1269"/>
                  </a:lnTo>
                  <a:lnTo>
                    <a:pt x="2429" y="1265"/>
                  </a:lnTo>
                  <a:lnTo>
                    <a:pt x="2342" y="1261"/>
                  </a:lnTo>
                  <a:lnTo>
                    <a:pt x="2256" y="1251"/>
                  </a:lnTo>
                  <a:lnTo>
                    <a:pt x="2159" y="1237"/>
                  </a:lnTo>
                  <a:lnTo>
                    <a:pt x="2058" y="1219"/>
                  </a:lnTo>
                  <a:lnTo>
                    <a:pt x="1953" y="1200"/>
                  </a:lnTo>
                  <a:lnTo>
                    <a:pt x="1843" y="1174"/>
                  </a:lnTo>
                  <a:lnTo>
                    <a:pt x="1725" y="1141"/>
                  </a:lnTo>
                  <a:lnTo>
                    <a:pt x="1601" y="1105"/>
                  </a:lnTo>
                  <a:lnTo>
                    <a:pt x="1469" y="1063"/>
                  </a:lnTo>
                  <a:lnTo>
                    <a:pt x="1336" y="1018"/>
                  </a:lnTo>
                  <a:lnTo>
                    <a:pt x="1203" y="967"/>
                  </a:lnTo>
                  <a:lnTo>
                    <a:pt x="1066" y="912"/>
                  </a:lnTo>
                  <a:lnTo>
                    <a:pt x="929" y="852"/>
                  </a:lnTo>
                  <a:lnTo>
                    <a:pt x="796" y="784"/>
                  </a:lnTo>
                  <a:lnTo>
                    <a:pt x="669" y="715"/>
                  </a:lnTo>
                  <a:lnTo>
                    <a:pt x="544" y="642"/>
                  </a:lnTo>
                  <a:lnTo>
                    <a:pt x="431" y="564"/>
                  </a:lnTo>
                  <a:lnTo>
                    <a:pt x="326" y="481"/>
                  </a:lnTo>
                  <a:lnTo>
                    <a:pt x="233" y="394"/>
                  </a:lnTo>
                  <a:lnTo>
                    <a:pt x="151" y="303"/>
                  </a:lnTo>
                  <a:lnTo>
                    <a:pt x="82" y="206"/>
                  </a:lnTo>
                  <a:lnTo>
                    <a:pt x="32" y="105"/>
                  </a:lnTo>
                  <a:lnTo>
                    <a:pt x="0" y="0"/>
                  </a:lnTo>
                  <a:lnTo>
                    <a:pt x="28" y="73"/>
                  </a:lnTo>
                  <a:lnTo>
                    <a:pt x="74" y="147"/>
                  </a:lnTo>
                  <a:lnTo>
                    <a:pt x="133" y="220"/>
                  </a:lnTo>
                  <a:lnTo>
                    <a:pt x="207" y="293"/>
                  </a:lnTo>
                  <a:lnTo>
                    <a:pt x="293" y="366"/>
                  </a:lnTo>
                  <a:lnTo>
                    <a:pt x="389" y="436"/>
                  </a:lnTo>
                  <a:lnTo>
                    <a:pt x="494" y="505"/>
                  </a:lnTo>
                  <a:lnTo>
                    <a:pt x="604" y="573"/>
                  </a:lnTo>
                  <a:lnTo>
                    <a:pt x="714" y="632"/>
                  </a:lnTo>
                  <a:lnTo>
                    <a:pt x="828" y="693"/>
                  </a:lnTo>
                  <a:lnTo>
                    <a:pt x="943" y="752"/>
                  </a:lnTo>
                  <a:lnTo>
                    <a:pt x="1048" y="802"/>
                  </a:lnTo>
                  <a:lnTo>
                    <a:pt x="1153" y="848"/>
                  </a:lnTo>
                  <a:lnTo>
                    <a:pt x="1249" y="889"/>
                  </a:lnTo>
                  <a:lnTo>
                    <a:pt x="1336" y="926"/>
                  </a:lnTo>
                  <a:lnTo>
                    <a:pt x="1409" y="958"/>
                  </a:lnTo>
                  <a:lnTo>
                    <a:pt x="1478" y="986"/>
                  </a:lnTo>
                  <a:lnTo>
                    <a:pt x="1546" y="1012"/>
                  </a:lnTo>
                  <a:lnTo>
                    <a:pt x="1615" y="1036"/>
                  </a:lnTo>
                  <a:lnTo>
                    <a:pt x="1683" y="1063"/>
                  </a:lnTo>
                  <a:lnTo>
                    <a:pt x="1756" y="1087"/>
                  </a:lnTo>
                  <a:lnTo>
                    <a:pt x="1830" y="1109"/>
                  </a:lnTo>
                  <a:lnTo>
                    <a:pt x="1903" y="1132"/>
                  </a:lnTo>
                  <a:lnTo>
                    <a:pt x="1981" y="1150"/>
                  </a:lnTo>
                  <a:lnTo>
                    <a:pt x="2054" y="1168"/>
                  </a:lnTo>
                  <a:lnTo>
                    <a:pt x="2131" y="1182"/>
                  </a:lnTo>
                  <a:lnTo>
                    <a:pt x="2214" y="1196"/>
                  </a:lnTo>
                  <a:lnTo>
                    <a:pt x="2292" y="1206"/>
                  </a:lnTo>
                  <a:lnTo>
                    <a:pt x="2375" y="1214"/>
                  </a:lnTo>
                  <a:lnTo>
                    <a:pt x="2456" y="1219"/>
                  </a:lnTo>
                  <a:lnTo>
                    <a:pt x="2539" y="1219"/>
                  </a:lnTo>
                  <a:lnTo>
                    <a:pt x="2625" y="1214"/>
                  </a:lnTo>
                  <a:lnTo>
                    <a:pt x="2781" y="1210"/>
                  </a:lnTo>
                  <a:lnTo>
                    <a:pt x="2909" y="1224"/>
                  </a:lnTo>
                  <a:lnTo>
                    <a:pt x="3010" y="1242"/>
                  </a:lnTo>
                  <a:lnTo>
                    <a:pt x="3093" y="1265"/>
                  </a:lnTo>
                  <a:lnTo>
                    <a:pt x="3161" y="1297"/>
                  </a:lnTo>
                  <a:lnTo>
                    <a:pt x="3216" y="1324"/>
                  </a:lnTo>
                  <a:lnTo>
                    <a:pt x="3266" y="1352"/>
                  </a:lnTo>
                  <a:lnTo>
                    <a:pt x="3312" y="1370"/>
                  </a:lnTo>
                  <a:lnTo>
                    <a:pt x="3339" y="1380"/>
                  </a:lnTo>
                  <a:lnTo>
                    <a:pt x="3375" y="1384"/>
                  </a:lnTo>
                  <a:lnTo>
                    <a:pt x="3417" y="1394"/>
                  </a:lnTo>
                  <a:lnTo>
                    <a:pt x="3468" y="1398"/>
                  </a:lnTo>
                  <a:lnTo>
                    <a:pt x="3522" y="1398"/>
                  </a:lnTo>
                  <a:lnTo>
                    <a:pt x="3577" y="1402"/>
                  </a:lnTo>
                  <a:lnTo>
                    <a:pt x="3641" y="1402"/>
                  </a:lnTo>
                  <a:lnTo>
                    <a:pt x="3706" y="1398"/>
                  </a:lnTo>
                  <a:lnTo>
                    <a:pt x="3769" y="1394"/>
                  </a:lnTo>
                  <a:lnTo>
                    <a:pt x="3837" y="1384"/>
                  </a:lnTo>
                  <a:lnTo>
                    <a:pt x="3906" y="1374"/>
                  </a:lnTo>
                  <a:lnTo>
                    <a:pt x="3970" y="1361"/>
                  </a:lnTo>
                  <a:lnTo>
                    <a:pt x="4039" y="1343"/>
                  </a:lnTo>
                  <a:lnTo>
                    <a:pt x="4103" y="1320"/>
                  </a:lnTo>
                  <a:lnTo>
                    <a:pt x="4162" y="1297"/>
                  </a:lnTo>
                  <a:lnTo>
                    <a:pt x="4218" y="1269"/>
                  </a:lnTo>
                  <a:lnTo>
                    <a:pt x="4313" y="1214"/>
                  </a:lnTo>
                  <a:lnTo>
                    <a:pt x="4396" y="1168"/>
                  </a:lnTo>
                  <a:lnTo>
                    <a:pt x="4460" y="1123"/>
                  </a:lnTo>
                  <a:lnTo>
                    <a:pt x="4510" y="1081"/>
                  </a:lnTo>
                  <a:lnTo>
                    <a:pt x="4537" y="1036"/>
                  </a:lnTo>
                  <a:lnTo>
                    <a:pt x="4547" y="990"/>
                  </a:lnTo>
                  <a:lnTo>
                    <a:pt x="4533" y="935"/>
                  </a:lnTo>
                  <a:lnTo>
                    <a:pt x="4501" y="871"/>
                  </a:lnTo>
                  <a:lnTo>
                    <a:pt x="4547" y="949"/>
                  </a:lnTo>
                  <a:lnTo>
                    <a:pt x="4569" y="1031"/>
                  </a:lnTo>
                  <a:lnTo>
                    <a:pt x="4579" y="1118"/>
                  </a:lnTo>
                  <a:lnTo>
                    <a:pt x="4574" y="1196"/>
                  </a:lnTo>
                  <a:lnTo>
                    <a:pt x="4561" y="1269"/>
                  </a:lnTo>
                  <a:lnTo>
                    <a:pt x="4542" y="1334"/>
                  </a:lnTo>
                  <a:lnTo>
                    <a:pt x="4519" y="1384"/>
                  </a:lnTo>
                  <a:lnTo>
                    <a:pt x="4501" y="1416"/>
                  </a:lnTo>
                  <a:close/>
                </a:path>
              </a:pathLst>
            </a:custGeom>
            <a:solidFill>
              <a:srgbClr val="525252">
                <a:alpha val="100000"/>
              </a:srgbClr>
            </a:solidFill>
            <a:ln w="9525">
              <a:noFill/>
            </a:ln>
          </p:spPr>
          <p:txBody>
            <a:bodyPr/>
            <a:p>
              <a:endParaRPr lang="en-US"/>
            </a:p>
          </p:txBody>
        </p:sp>
        <p:sp>
          <p:nvSpPr>
            <p:cNvPr id="40978" name="Freeform 18"/>
            <p:cNvSpPr/>
            <p:nvPr/>
          </p:nvSpPr>
          <p:spPr>
            <a:xfrm>
              <a:off x="5255" y="3047"/>
              <a:ext cx="54" cy="154"/>
            </a:xfrm>
            <a:custGeom>
              <a:avLst/>
              <a:gdLst>
                <a:gd name="txL" fmla="*/ 0 w 320"/>
                <a:gd name="txT" fmla="*/ 0 h 921"/>
                <a:gd name="txR" fmla="*/ 320 w 320"/>
                <a:gd name="txB" fmla="*/ 921 h 921"/>
              </a:gdLst>
              <a:ahLst/>
              <a:cxnLst>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20" h="921">
                  <a:moveTo>
                    <a:pt x="0" y="0"/>
                  </a:moveTo>
                  <a:lnTo>
                    <a:pt x="155" y="202"/>
                  </a:lnTo>
                  <a:lnTo>
                    <a:pt x="252" y="371"/>
                  </a:lnTo>
                  <a:lnTo>
                    <a:pt x="306" y="517"/>
                  </a:lnTo>
                  <a:lnTo>
                    <a:pt x="320" y="637"/>
                  </a:lnTo>
                  <a:lnTo>
                    <a:pt x="306" y="738"/>
                  </a:lnTo>
                  <a:lnTo>
                    <a:pt x="280" y="816"/>
                  </a:lnTo>
                  <a:lnTo>
                    <a:pt x="248" y="875"/>
                  </a:lnTo>
                  <a:lnTo>
                    <a:pt x="220" y="921"/>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79" name="Freeform 19"/>
            <p:cNvSpPr/>
            <p:nvPr/>
          </p:nvSpPr>
          <p:spPr>
            <a:xfrm>
              <a:off x="4738" y="3189"/>
              <a:ext cx="454" cy="476"/>
            </a:xfrm>
            <a:custGeom>
              <a:avLst/>
              <a:gdLst>
                <a:gd name="txL" fmla="*/ 0 w 2727"/>
                <a:gd name="txT" fmla="*/ 0 h 2860"/>
                <a:gd name="txR" fmla="*/ 2727 w 2727"/>
                <a:gd name="txB" fmla="*/ 2860 h 286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727" h="2860">
                  <a:moveTo>
                    <a:pt x="1894" y="0"/>
                  </a:moveTo>
                  <a:lnTo>
                    <a:pt x="1766" y="87"/>
                  </a:lnTo>
                  <a:lnTo>
                    <a:pt x="1656" y="188"/>
                  </a:lnTo>
                  <a:lnTo>
                    <a:pt x="1565" y="298"/>
                  </a:lnTo>
                  <a:lnTo>
                    <a:pt x="1492" y="413"/>
                  </a:lnTo>
                  <a:lnTo>
                    <a:pt x="1424" y="526"/>
                  </a:lnTo>
                  <a:lnTo>
                    <a:pt x="1368" y="637"/>
                  </a:lnTo>
                  <a:lnTo>
                    <a:pt x="1323" y="728"/>
                  </a:lnTo>
                  <a:lnTo>
                    <a:pt x="1277" y="807"/>
                  </a:lnTo>
                  <a:lnTo>
                    <a:pt x="1250" y="847"/>
                  </a:lnTo>
                  <a:lnTo>
                    <a:pt x="1212" y="902"/>
                  </a:lnTo>
                  <a:lnTo>
                    <a:pt x="1167" y="971"/>
                  </a:lnTo>
                  <a:lnTo>
                    <a:pt x="1112" y="1049"/>
                  </a:lnTo>
                  <a:lnTo>
                    <a:pt x="1053" y="1136"/>
                  </a:lnTo>
                  <a:lnTo>
                    <a:pt x="984" y="1227"/>
                  </a:lnTo>
                  <a:lnTo>
                    <a:pt x="916" y="1328"/>
                  </a:lnTo>
                  <a:lnTo>
                    <a:pt x="847" y="1429"/>
                  </a:lnTo>
                  <a:lnTo>
                    <a:pt x="774" y="1526"/>
                  </a:lnTo>
                  <a:lnTo>
                    <a:pt x="700" y="1627"/>
                  </a:lnTo>
                  <a:lnTo>
                    <a:pt x="632" y="1718"/>
                  </a:lnTo>
                  <a:lnTo>
                    <a:pt x="563" y="1805"/>
                  </a:lnTo>
                  <a:lnTo>
                    <a:pt x="500" y="1884"/>
                  </a:lnTo>
                  <a:lnTo>
                    <a:pt x="440" y="1947"/>
                  </a:lnTo>
                  <a:lnTo>
                    <a:pt x="389" y="2003"/>
                  </a:lnTo>
                  <a:lnTo>
                    <a:pt x="349" y="2039"/>
                  </a:lnTo>
                  <a:lnTo>
                    <a:pt x="307" y="2071"/>
                  </a:lnTo>
                  <a:lnTo>
                    <a:pt x="262" y="2104"/>
                  </a:lnTo>
                  <a:lnTo>
                    <a:pt x="216" y="2140"/>
                  </a:lnTo>
                  <a:lnTo>
                    <a:pt x="165" y="2181"/>
                  </a:lnTo>
                  <a:lnTo>
                    <a:pt x="119" y="2223"/>
                  </a:lnTo>
                  <a:lnTo>
                    <a:pt x="79" y="2268"/>
                  </a:lnTo>
                  <a:lnTo>
                    <a:pt x="46" y="2314"/>
                  </a:lnTo>
                  <a:lnTo>
                    <a:pt x="19" y="2360"/>
                  </a:lnTo>
                  <a:lnTo>
                    <a:pt x="6" y="2405"/>
                  </a:lnTo>
                  <a:lnTo>
                    <a:pt x="0" y="2456"/>
                  </a:lnTo>
                  <a:lnTo>
                    <a:pt x="14" y="2502"/>
                  </a:lnTo>
                  <a:lnTo>
                    <a:pt x="46" y="2552"/>
                  </a:lnTo>
                  <a:lnTo>
                    <a:pt x="97" y="2599"/>
                  </a:lnTo>
                  <a:lnTo>
                    <a:pt x="170" y="2639"/>
                  </a:lnTo>
                  <a:lnTo>
                    <a:pt x="266" y="2686"/>
                  </a:lnTo>
                  <a:lnTo>
                    <a:pt x="389" y="2726"/>
                  </a:lnTo>
                  <a:lnTo>
                    <a:pt x="518" y="2763"/>
                  </a:lnTo>
                  <a:lnTo>
                    <a:pt x="627" y="2795"/>
                  </a:lnTo>
                  <a:lnTo>
                    <a:pt x="718" y="2823"/>
                  </a:lnTo>
                  <a:lnTo>
                    <a:pt x="797" y="2841"/>
                  </a:lnTo>
                  <a:lnTo>
                    <a:pt x="861" y="2855"/>
                  </a:lnTo>
                  <a:lnTo>
                    <a:pt x="911" y="2860"/>
                  </a:lnTo>
                  <a:lnTo>
                    <a:pt x="952" y="2860"/>
                  </a:lnTo>
                  <a:lnTo>
                    <a:pt x="984" y="2855"/>
                  </a:lnTo>
                  <a:lnTo>
                    <a:pt x="1007" y="2841"/>
                  </a:lnTo>
                  <a:lnTo>
                    <a:pt x="1025" y="2827"/>
                  </a:lnTo>
                  <a:lnTo>
                    <a:pt x="1035" y="2799"/>
                  </a:lnTo>
                  <a:lnTo>
                    <a:pt x="1043" y="2773"/>
                  </a:lnTo>
                  <a:lnTo>
                    <a:pt x="1048" y="2736"/>
                  </a:lnTo>
                  <a:lnTo>
                    <a:pt x="1053" y="2690"/>
                  </a:lnTo>
                  <a:lnTo>
                    <a:pt x="1057" y="2639"/>
                  </a:lnTo>
                  <a:lnTo>
                    <a:pt x="1062" y="2585"/>
                  </a:lnTo>
                  <a:lnTo>
                    <a:pt x="1093" y="2460"/>
                  </a:lnTo>
                  <a:lnTo>
                    <a:pt x="1144" y="2337"/>
                  </a:lnTo>
                  <a:lnTo>
                    <a:pt x="1212" y="2213"/>
                  </a:lnTo>
                  <a:lnTo>
                    <a:pt x="1291" y="2094"/>
                  </a:lnTo>
                  <a:lnTo>
                    <a:pt x="1373" y="1984"/>
                  </a:lnTo>
                  <a:lnTo>
                    <a:pt x="1456" y="1892"/>
                  </a:lnTo>
                  <a:lnTo>
                    <a:pt x="1533" y="1815"/>
                  </a:lnTo>
                  <a:lnTo>
                    <a:pt x="1593" y="1764"/>
                  </a:lnTo>
                  <a:lnTo>
                    <a:pt x="1629" y="1741"/>
                  </a:lnTo>
                  <a:lnTo>
                    <a:pt x="1674" y="1704"/>
                  </a:lnTo>
                  <a:lnTo>
                    <a:pt x="1734" y="1663"/>
                  </a:lnTo>
                  <a:lnTo>
                    <a:pt x="1803" y="1609"/>
                  </a:lnTo>
                  <a:lnTo>
                    <a:pt x="1876" y="1549"/>
                  </a:lnTo>
                  <a:lnTo>
                    <a:pt x="1958" y="1484"/>
                  </a:lnTo>
                  <a:lnTo>
                    <a:pt x="2045" y="1415"/>
                  </a:lnTo>
                  <a:lnTo>
                    <a:pt x="2132" y="1338"/>
                  </a:lnTo>
                  <a:lnTo>
                    <a:pt x="2224" y="1265"/>
                  </a:lnTo>
                  <a:lnTo>
                    <a:pt x="2311" y="1187"/>
                  </a:lnTo>
                  <a:lnTo>
                    <a:pt x="2398" y="1108"/>
                  </a:lnTo>
                  <a:lnTo>
                    <a:pt x="2480" y="1031"/>
                  </a:lnTo>
                  <a:lnTo>
                    <a:pt x="2553" y="958"/>
                  </a:lnTo>
                  <a:lnTo>
                    <a:pt x="2622" y="884"/>
                  </a:lnTo>
                  <a:lnTo>
                    <a:pt x="2681" y="821"/>
                  </a:lnTo>
                  <a:lnTo>
                    <a:pt x="2727" y="760"/>
                  </a:lnTo>
                  <a:lnTo>
                    <a:pt x="2654" y="728"/>
                  </a:lnTo>
                  <a:lnTo>
                    <a:pt x="2580" y="687"/>
                  </a:lnTo>
                  <a:lnTo>
                    <a:pt x="2507" y="641"/>
                  </a:lnTo>
                  <a:lnTo>
                    <a:pt x="2438" y="586"/>
                  </a:lnTo>
                  <a:lnTo>
                    <a:pt x="2370" y="532"/>
                  </a:lnTo>
                  <a:lnTo>
                    <a:pt x="2301" y="476"/>
                  </a:lnTo>
                  <a:lnTo>
                    <a:pt x="2242" y="413"/>
                  </a:lnTo>
                  <a:lnTo>
                    <a:pt x="2182" y="352"/>
                  </a:lnTo>
                  <a:lnTo>
                    <a:pt x="2123" y="293"/>
                  </a:lnTo>
                  <a:lnTo>
                    <a:pt x="2073" y="239"/>
                  </a:lnTo>
                  <a:lnTo>
                    <a:pt x="2027" y="183"/>
                  </a:lnTo>
                  <a:lnTo>
                    <a:pt x="1986" y="132"/>
                  </a:lnTo>
                  <a:lnTo>
                    <a:pt x="1954" y="87"/>
                  </a:lnTo>
                  <a:lnTo>
                    <a:pt x="1926" y="51"/>
                  </a:lnTo>
                  <a:lnTo>
                    <a:pt x="1908" y="23"/>
                  </a:lnTo>
                  <a:lnTo>
                    <a:pt x="1894" y="0"/>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0" name="Freeform 20"/>
            <p:cNvSpPr/>
            <p:nvPr/>
          </p:nvSpPr>
          <p:spPr>
            <a:xfrm>
              <a:off x="4863" y="3294"/>
              <a:ext cx="329" cy="341"/>
            </a:xfrm>
            <a:custGeom>
              <a:avLst/>
              <a:gdLst>
                <a:gd name="txL" fmla="*/ 0 w 1971"/>
                <a:gd name="txT" fmla="*/ 0 h 2043"/>
                <a:gd name="txR" fmla="*/ 1971 w 1971"/>
                <a:gd name="txB" fmla="*/ 2043 h 204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971" h="2043">
                  <a:moveTo>
                    <a:pt x="1971" y="127"/>
                  </a:moveTo>
                  <a:lnTo>
                    <a:pt x="1925" y="188"/>
                  </a:lnTo>
                  <a:lnTo>
                    <a:pt x="1866" y="251"/>
                  </a:lnTo>
                  <a:lnTo>
                    <a:pt x="1797" y="325"/>
                  </a:lnTo>
                  <a:lnTo>
                    <a:pt x="1724" y="398"/>
                  </a:lnTo>
                  <a:lnTo>
                    <a:pt x="1642" y="475"/>
                  </a:lnTo>
                  <a:lnTo>
                    <a:pt x="1555" y="554"/>
                  </a:lnTo>
                  <a:lnTo>
                    <a:pt x="1468" y="632"/>
                  </a:lnTo>
                  <a:lnTo>
                    <a:pt x="1376" y="705"/>
                  </a:lnTo>
                  <a:lnTo>
                    <a:pt x="1289" y="782"/>
                  </a:lnTo>
                  <a:lnTo>
                    <a:pt x="1202" y="851"/>
                  </a:lnTo>
                  <a:lnTo>
                    <a:pt x="1120" y="916"/>
                  </a:lnTo>
                  <a:lnTo>
                    <a:pt x="1047" y="976"/>
                  </a:lnTo>
                  <a:lnTo>
                    <a:pt x="978" y="1030"/>
                  </a:lnTo>
                  <a:lnTo>
                    <a:pt x="918" y="1071"/>
                  </a:lnTo>
                  <a:lnTo>
                    <a:pt x="873" y="1108"/>
                  </a:lnTo>
                  <a:lnTo>
                    <a:pt x="837" y="1131"/>
                  </a:lnTo>
                  <a:lnTo>
                    <a:pt x="777" y="1182"/>
                  </a:lnTo>
                  <a:lnTo>
                    <a:pt x="700" y="1259"/>
                  </a:lnTo>
                  <a:lnTo>
                    <a:pt x="617" y="1351"/>
                  </a:lnTo>
                  <a:lnTo>
                    <a:pt x="535" y="1461"/>
                  </a:lnTo>
                  <a:lnTo>
                    <a:pt x="456" y="1580"/>
                  </a:lnTo>
                  <a:lnTo>
                    <a:pt x="388" y="1704"/>
                  </a:lnTo>
                  <a:lnTo>
                    <a:pt x="337" y="1827"/>
                  </a:lnTo>
                  <a:lnTo>
                    <a:pt x="306" y="1952"/>
                  </a:lnTo>
                  <a:lnTo>
                    <a:pt x="182" y="2011"/>
                  </a:lnTo>
                  <a:lnTo>
                    <a:pt x="87" y="2043"/>
                  </a:lnTo>
                  <a:lnTo>
                    <a:pt x="27" y="2043"/>
                  </a:lnTo>
                  <a:lnTo>
                    <a:pt x="0" y="2006"/>
                  </a:lnTo>
                  <a:lnTo>
                    <a:pt x="8" y="1928"/>
                  </a:lnTo>
                  <a:lnTo>
                    <a:pt x="55" y="1809"/>
                  </a:lnTo>
                  <a:lnTo>
                    <a:pt x="146" y="1645"/>
                  </a:lnTo>
                  <a:lnTo>
                    <a:pt x="279" y="1433"/>
                  </a:lnTo>
                  <a:lnTo>
                    <a:pt x="361" y="1324"/>
                  </a:lnTo>
                  <a:lnTo>
                    <a:pt x="448" y="1223"/>
                  </a:lnTo>
                  <a:lnTo>
                    <a:pt x="543" y="1136"/>
                  </a:lnTo>
                  <a:lnTo>
                    <a:pt x="635" y="1063"/>
                  </a:lnTo>
                  <a:lnTo>
                    <a:pt x="731" y="994"/>
                  </a:lnTo>
                  <a:lnTo>
                    <a:pt x="823" y="929"/>
                  </a:lnTo>
                  <a:lnTo>
                    <a:pt x="905" y="869"/>
                  </a:lnTo>
                  <a:lnTo>
                    <a:pt x="978" y="820"/>
                  </a:lnTo>
                  <a:lnTo>
                    <a:pt x="1043" y="764"/>
                  </a:lnTo>
                  <a:lnTo>
                    <a:pt x="1088" y="714"/>
                  </a:lnTo>
                  <a:lnTo>
                    <a:pt x="1120" y="659"/>
                  </a:lnTo>
                  <a:lnTo>
                    <a:pt x="1134" y="600"/>
                  </a:lnTo>
                  <a:lnTo>
                    <a:pt x="1124" y="535"/>
                  </a:lnTo>
                  <a:lnTo>
                    <a:pt x="1088" y="467"/>
                  </a:lnTo>
                  <a:lnTo>
                    <a:pt x="1029" y="388"/>
                  </a:lnTo>
                  <a:lnTo>
                    <a:pt x="938" y="301"/>
                  </a:lnTo>
                  <a:lnTo>
                    <a:pt x="1083" y="361"/>
                  </a:lnTo>
                  <a:lnTo>
                    <a:pt x="1198" y="407"/>
                  </a:lnTo>
                  <a:lnTo>
                    <a:pt x="1285" y="439"/>
                  </a:lnTo>
                  <a:lnTo>
                    <a:pt x="1349" y="457"/>
                  </a:lnTo>
                  <a:lnTo>
                    <a:pt x="1390" y="467"/>
                  </a:lnTo>
                  <a:lnTo>
                    <a:pt x="1412" y="462"/>
                  </a:lnTo>
                  <a:lnTo>
                    <a:pt x="1418" y="453"/>
                  </a:lnTo>
                  <a:lnTo>
                    <a:pt x="1408" y="430"/>
                  </a:lnTo>
                  <a:lnTo>
                    <a:pt x="1386" y="407"/>
                  </a:lnTo>
                  <a:lnTo>
                    <a:pt x="1353" y="380"/>
                  </a:lnTo>
                  <a:lnTo>
                    <a:pt x="1317" y="348"/>
                  </a:lnTo>
                  <a:lnTo>
                    <a:pt x="1275" y="311"/>
                  </a:lnTo>
                  <a:lnTo>
                    <a:pt x="1234" y="279"/>
                  </a:lnTo>
                  <a:lnTo>
                    <a:pt x="1194" y="242"/>
                  </a:lnTo>
                  <a:lnTo>
                    <a:pt x="1156" y="214"/>
                  </a:lnTo>
                  <a:lnTo>
                    <a:pt x="1124" y="188"/>
                  </a:lnTo>
                  <a:lnTo>
                    <a:pt x="1248" y="233"/>
                  </a:lnTo>
                  <a:lnTo>
                    <a:pt x="1349" y="269"/>
                  </a:lnTo>
                  <a:lnTo>
                    <a:pt x="1426" y="287"/>
                  </a:lnTo>
                  <a:lnTo>
                    <a:pt x="1481" y="297"/>
                  </a:lnTo>
                  <a:lnTo>
                    <a:pt x="1523" y="297"/>
                  </a:lnTo>
                  <a:lnTo>
                    <a:pt x="1545" y="283"/>
                  </a:lnTo>
                  <a:lnTo>
                    <a:pt x="1555" y="265"/>
                  </a:lnTo>
                  <a:lnTo>
                    <a:pt x="1549" y="242"/>
                  </a:lnTo>
                  <a:lnTo>
                    <a:pt x="1537" y="214"/>
                  </a:lnTo>
                  <a:lnTo>
                    <a:pt x="1513" y="182"/>
                  </a:lnTo>
                  <a:lnTo>
                    <a:pt x="1486" y="146"/>
                  </a:lnTo>
                  <a:lnTo>
                    <a:pt x="1458" y="113"/>
                  </a:lnTo>
                  <a:lnTo>
                    <a:pt x="1426" y="81"/>
                  </a:lnTo>
                  <a:lnTo>
                    <a:pt x="1394" y="50"/>
                  </a:lnTo>
                  <a:lnTo>
                    <a:pt x="1362" y="22"/>
                  </a:lnTo>
                  <a:lnTo>
                    <a:pt x="1339" y="0"/>
                  </a:lnTo>
                  <a:lnTo>
                    <a:pt x="1418" y="26"/>
                  </a:lnTo>
                  <a:lnTo>
                    <a:pt x="1491" y="40"/>
                  </a:lnTo>
                  <a:lnTo>
                    <a:pt x="1555" y="45"/>
                  </a:lnTo>
                  <a:lnTo>
                    <a:pt x="1623" y="40"/>
                  </a:lnTo>
                  <a:lnTo>
                    <a:pt x="1692" y="45"/>
                  </a:lnTo>
                  <a:lnTo>
                    <a:pt x="1769" y="54"/>
                  </a:lnTo>
                  <a:lnTo>
                    <a:pt x="1861" y="81"/>
                  </a:lnTo>
                  <a:lnTo>
                    <a:pt x="1971" y="127"/>
                  </a:lnTo>
                  <a:close/>
                </a:path>
              </a:pathLst>
            </a:custGeom>
            <a:solidFill>
              <a:srgbClr val="B6B6B6">
                <a:alpha val="100000"/>
              </a:srgbClr>
            </a:solidFill>
            <a:ln w="9525">
              <a:noFill/>
            </a:ln>
          </p:spPr>
          <p:txBody>
            <a:bodyPr/>
            <a:p>
              <a:endParaRPr lang="en-US"/>
            </a:p>
          </p:txBody>
        </p:sp>
        <p:sp>
          <p:nvSpPr>
            <p:cNvPr id="40981" name="Freeform 21"/>
            <p:cNvSpPr/>
            <p:nvPr/>
          </p:nvSpPr>
          <p:spPr>
            <a:xfrm>
              <a:off x="4915" y="3316"/>
              <a:ext cx="277" cy="304"/>
            </a:xfrm>
            <a:custGeom>
              <a:avLst/>
              <a:gdLst>
                <a:gd name="txL" fmla="*/ 0 w 1665"/>
                <a:gd name="txT" fmla="*/ 0 h 1825"/>
                <a:gd name="txR" fmla="*/ 1665 w 1665"/>
                <a:gd name="txB" fmla="*/ 1825 h 182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665" h="1825">
                  <a:moveTo>
                    <a:pt x="0" y="1825"/>
                  </a:moveTo>
                  <a:lnTo>
                    <a:pt x="31" y="1700"/>
                  </a:lnTo>
                  <a:lnTo>
                    <a:pt x="82" y="1577"/>
                  </a:lnTo>
                  <a:lnTo>
                    <a:pt x="150" y="1453"/>
                  </a:lnTo>
                  <a:lnTo>
                    <a:pt x="229" y="1334"/>
                  </a:lnTo>
                  <a:lnTo>
                    <a:pt x="311" y="1224"/>
                  </a:lnTo>
                  <a:lnTo>
                    <a:pt x="394" y="1132"/>
                  </a:lnTo>
                  <a:lnTo>
                    <a:pt x="471" y="1055"/>
                  </a:lnTo>
                  <a:lnTo>
                    <a:pt x="531" y="1004"/>
                  </a:lnTo>
                  <a:lnTo>
                    <a:pt x="567" y="981"/>
                  </a:lnTo>
                  <a:lnTo>
                    <a:pt x="612" y="944"/>
                  </a:lnTo>
                  <a:lnTo>
                    <a:pt x="672" y="903"/>
                  </a:lnTo>
                  <a:lnTo>
                    <a:pt x="741" y="849"/>
                  </a:lnTo>
                  <a:lnTo>
                    <a:pt x="814" y="789"/>
                  </a:lnTo>
                  <a:lnTo>
                    <a:pt x="896" y="724"/>
                  </a:lnTo>
                  <a:lnTo>
                    <a:pt x="983" y="655"/>
                  </a:lnTo>
                  <a:lnTo>
                    <a:pt x="1070" y="578"/>
                  </a:lnTo>
                  <a:lnTo>
                    <a:pt x="1162" y="505"/>
                  </a:lnTo>
                  <a:lnTo>
                    <a:pt x="1249" y="427"/>
                  </a:lnTo>
                  <a:lnTo>
                    <a:pt x="1336" y="348"/>
                  </a:lnTo>
                  <a:lnTo>
                    <a:pt x="1418" y="271"/>
                  </a:lnTo>
                  <a:lnTo>
                    <a:pt x="1491" y="198"/>
                  </a:lnTo>
                  <a:lnTo>
                    <a:pt x="1560" y="124"/>
                  </a:lnTo>
                  <a:lnTo>
                    <a:pt x="1619" y="61"/>
                  </a:lnTo>
                  <a:lnTo>
                    <a:pt x="1665"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82" name="Freeform 22"/>
            <p:cNvSpPr/>
            <p:nvPr/>
          </p:nvSpPr>
          <p:spPr>
            <a:xfrm>
              <a:off x="3908" y="3459"/>
              <a:ext cx="423" cy="502"/>
            </a:xfrm>
            <a:custGeom>
              <a:avLst/>
              <a:gdLst>
                <a:gd name="txL" fmla="*/ 0 w 2533"/>
                <a:gd name="txT" fmla="*/ 0 h 3011"/>
                <a:gd name="txR" fmla="*/ 2533 w 2533"/>
                <a:gd name="txB" fmla="*/ 3011 h 301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533" h="3011">
                  <a:moveTo>
                    <a:pt x="2533" y="834"/>
                  </a:moveTo>
                  <a:lnTo>
                    <a:pt x="2442" y="903"/>
                  </a:lnTo>
                  <a:lnTo>
                    <a:pt x="2346" y="971"/>
                  </a:lnTo>
                  <a:lnTo>
                    <a:pt x="2241" y="1040"/>
                  </a:lnTo>
                  <a:lnTo>
                    <a:pt x="2131" y="1114"/>
                  </a:lnTo>
                  <a:lnTo>
                    <a:pt x="2021" y="1187"/>
                  </a:lnTo>
                  <a:lnTo>
                    <a:pt x="1902" y="1260"/>
                  </a:lnTo>
                  <a:lnTo>
                    <a:pt x="1788" y="1333"/>
                  </a:lnTo>
                  <a:lnTo>
                    <a:pt x="1674" y="1407"/>
                  </a:lnTo>
                  <a:lnTo>
                    <a:pt x="1559" y="1485"/>
                  </a:lnTo>
                  <a:lnTo>
                    <a:pt x="1450" y="1563"/>
                  </a:lnTo>
                  <a:lnTo>
                    <a:pt x="1345" y="1640"/>
                  </a:lnTo>
                  <a:lnTo>
                    <a:pt x="1244" y="1719"/>
                  </a:lnTo>
                  <a:lnTo>
                    <a:pt x="1148" y="1801"/>
                  </a:lnTo>
                  <a:lnTo>
                    <a:pt x="1065" y="1879"/>
                  </a:lnTo>
                  <a:lnTo>
                    <a:pt x="992" y="1957"/>
                  </a:lnTo>
                  <a:lnTo>
                    <a:pt x="928" y="2040"/>
                  </a:lnTo>
                  <a:lnTo>
                    <a:pt x="823" y="2200"/>
                  </a:lnTo>
                  <a:lnTo>
                    <a:pt x="736" y="2351"/>
                  </a:lnTo>
                  <a:lnTo>
                    <a:pt x="663" y="2493"/>
                  </a:lnTo>
                  <a:lnTo>
                    <a:pt x="603" y="2626"/>
                  </a:lnTo>
                  <a:lnTo>
                    <a:pt x="549" y="2749"/>
                  </a:lnTo>
                  <a:lnTo>
                    <a:pt x="498" y="2855"/>
                  </a:lnTo>
                  <a:lnTo>
                    <a:pt x="448" y="2942"/>
                  </a:lnTo>
                  <a:lnTo>
                    <a:pt x="397" y="3011"/>
                  </a:lnTo>
                  <a:lnTo>
                    <a:pt x="333" y="2992"/>
                  </a:lnTo>
                  <a:lnTo>
                    <a:pt x="256" y="2846"/>
                  </a:lnTo>
                  <a:lnTo>
                    <a:pt x="178" y="2612"/>
                  </a:lnTo>
                  <a:lnTo>
                    <a:pt x="101" y="2333"/>
                  </a:lnTo>
                  <a:lnTo>
                    <a:pt x="41" y="2040"/>
                  </a:lnTo>
                  <a:lnTo>
                    <a:pt x="4" y="1778"/>
                  </a:lnTo>
                  <a:lnTo>
                    <a:pt x="0" y="1581"/>
                  </a:lnTo>
                  <a:lnTo>
                    <a:pt x="41" y="1494"/>
                  </a:lnTo>
                  <a:lnTo>
                    <a:pt x="101" y="1476"/>
                  </a:lnTo>
                  <a:lnTo>
                    <a:pt x="151" y="1466"/>
                  </a:lnTo>
                  <a:lnTo>
                    <a:pt x="196" y="1462"/>
                  </a:lnTo>
                  <a:lnTo>
                    <a:pt x="242" y="1452"/>
                  </a:lnTo>
                  <a:lnTo>
                    <a:pt x="297" y="1444"/>
                  </a:lnTo>
                  <a:lnTo>
                    <a:pt x="351" y="1416"/>
                  </a:lnTo>
                  <a:lnTo>
                    <a:pt x="425" y="1379"/>
                  </a:lnTo>
                  <a:lnTo>
                    <a:pt x="512" y="1320"/>
                  </a:lnTo>
                  <a:lnTo>
                    <a:pt x="567" y="1278"/>
                  </a:lnTo>
                  <a:lnTo>
                    <a:pt x="635" y="1214"/>
                  </a:lnTo>
                  <a:lnTo>
                    <a:pt x="718" y="1141"/>
                  </a:lnTo>
                  <a:lnTo>
                    <a:pt x="809" y="1054"/>
                  </a:lnTo>
                  <a:lnTo>
                    <a:pt x="910" y="963"/>
                  </a:lnTo>
                  <a:lnTo>
                    <a:pt x="1015" y="857"/>
                  </a:lnTo>
                  <a:lnTo>
                    <a:pt x="1120" y="751"/>
                  </a:lnTo>
                  <a:lnTo>
                    <a:pt x="1230" y="646"/>
                  </a:lnTo>
                  <a:lnTo>
                    <a:pt x="1335" y="536"/>
                  </a:lnTo>
                  <a:lnTo>
                    <a:pt x="1436" y="431"/>
                  </a:lnTo>
                  <a:lnTo>
                    <a:pt x="1537" y="330"/>
                  </a:lnTo>
                  <a:lnTo>
                    <a:pt x="1623" y="238"/>
                  </a:lnTo>
                  <a:lnTo>
                    <a:pt x="1706" y="161"/>
                  </a:lnTo>
                  <a:lnTo>
                    <a:pt x="1769" y="92"/>
                  </a:lnTo>
                  <a:lnTo>
                    <a:pt x="1825" y="37"/>
                  </a:lnTo>
                  <a:lnTo>
                    <a:pt x="1861" y="0"/>
                  </a:lnTo>
                  <a:lnTo>
                    <a:pt x="1907" y="169"/>
                  </a:lnTo>
                  <a:lnTo>
                    <a:pt x="1989" y="330"/>
                  </a:lnTo>
                  <a:lnTo>
                    <a:pt x="2099" y="472"/>
                  </a:lnTo>
                  <a:lnTo>
                    <a:pt x="2218" y="595"/>
                  </a:lnTo>
                  <a:lnTo>
                    <a:pt x="2337" y="696"/>
                  </a:lnTo>
                  <a:lnTo>
                    <a:pt x="2438" y="769"/>
                  </a:lnTo>
                  <a:lnTo>
                    <a:pt x="2506" y="816"/>
                  </a:lnTo>
                  <a:lnTo>
                    <a:pt x="2533" y="834"/>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3" name="Freeform 23"/>
            <p:cNvSpPr/>
            <p:nvPr/>
          </p:nvSpPr>
          <p:spPr>
            <a:xfrm>
              <a:off x="3972" y="3569"/>
              <a:ext cx="359" cy="392"/>
            </a:xfrm>
            <a:custGeom>
              <a:avLst/>
              <a:gdLst>
                <a:gd name="txL" fmla="*/ 0 w 2154"/>
                <a:gd name="txT" fmla="*/ 0 h 2351"/>
                <a:gd name="txR" fmla="*/ 2154 w 2154"/>
                <a:gd name="txB" fmla="*/ 2351 h 235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54" h="2351">
                  <a:moveTo>
                    <a:pt x="2154" y="174"/>
                  </a:moveTo>
                  <a:lnTo>
                    <a:pt x="2063" y="243"/>
                  </a:lnTo>
                  <a:lnTo>
                    <a:pt x="1967" y="311"/>
                  </a:lnTo>
                  <a:lnTo>
                    <a:pt x="1862" y="380"/>
                  </a:lnTo>
                  <a:lnTo>
                    <a:pt x="1752" y="454"/>
                  </a:lnTo>
                  <a:lnTo>
                    <a:pt x="1642" y="527"/>
                  </a:lnTo>
                  <a:lnTo>
                    <a:pt x="1523" y="600"/>
                  </a:lnTo>
                  <a:lnTo>
                    <a:pt x="1409" y="673"/>
                  </a:lnTo>
                  <a:lnTo>
                    <a:pt x="1295" y="747"/>
                  </a:lnTo>
                  <a:lnTo>
                    <a:pt x="1180" y="825"/>
                  </a:lnTo>
                  <a:lnTo>
                    <a:pt x="1071" y="903"/>
                  </a:lnTo>
                  <a:lnTo>
                    <a:pt x="966" y="980"/>
                  </a:lnTo>
                  <a:lnTo>
                    <a:pt x="865" y="1059"/>
                  </a:lnTo>
                  <a:lnTo>
                    <a:pt x="769" y="1141"/>
                  </a:lnTo>
                  <a:lnTo>
                    <a:pt x="686" y="1219"/>
                  </a:lnTo>
                  <a:lnTo>
                    <a:pt x="613" y="1297"/>
                  </a:lnTo>
                  <a:lnTo>
                    <a:pt x="549" y="1380"/>
                  </a:lnTo>
                  <a:lnTo>
                    <a:pt x="444" y="1540"/>
                  </a:lnTo>
                  <a:lnTo>
                    <a:pt x="357" y="1691"/>
                  </a:lnTo>
                  <a:lnTo>
                    <a:pt x="284" y="1833"/>
                  </a:lnTo>
                  <a:lnTo>
                    <a:pt x="224" y="1966"/>
                  </a:lnTo>
                  <a:lnTo>
                    <a:pt x="170" y="2089"/>
                  </a:lnTo>
                  <a:lnTo>
                    <a:pt x="119" y="2195"/>
                  </a:lnTo>
                  <a:lnTo>
                    <a:pt x="69" y="2282"/>
                  </a:lnTo>
                  <a:lnTo>
                    <a:pt x="18" y="2351"/>
                  </a:lnTo>
                  <a:lnTo>
                    <a:pt x="0" y="2108"/>
                  </a:lnTo>
                  <a:lnTo>
                    <a:pt x="18" y="1901"/>
                  </a:lnTo>
                  <a:lnTo>
                    <a:pt x="60" y="1728"/>
                  </a:lnTo>
                  <a:lnTo>
                    <a:pt x="119" y="1586"/>
                  </a:lnTo>
                  <a:lnTo>
                    <a:pt x="197" y="1471"/>
                  </a:lnTo>
                  <a:lnTo>
                    <a:pt x="284" y="1370"/>
                  </a:lnTo>
                  <a:lnTo>
                    <a:pt x="375" y="1283"/>
                  </a:lnTo>
                  <a:lnTo>
                    <a:pt x="462" y="1206"/>
                  </a:lnTo>
                  <a:lnTo>
                    <a:pt x="508" y="1168"/>
                  </a:lnTo>
                  <a:lnTo>
                    <a:pt x="559" y="1127"/>
                  </a:lnTo>
                  <a:lnTo>
                    <a:pt x="613" y="1091"/>
                  </a:lnTo>
                  <a:lnTo>
                    <a:pt x="672" y="1049"/>
                  </a:lnTo>
                  <a:lnTo>
                    <a:pt x="728" y="1008"/>
                  </a:lnTo>
                  <a:lnTo>
                    <a:pt x="787" y="967"/>
                  </a:lnTo>
                  <a:lnTo>
                    <a:pt x="841" y="921"/>
                  </a:lnTo>
                  <a:lnTo>
                    <a:pt x="892" y="875"/>
                  </a:lnTo>
                  <a:lnTo>
                    <a:pt x="938" y="830"/>
                  </a:lnTo>
                  <a:lnTo>
                    <a:pt x="974" y="784"/>
                  </a:lnTo>
                  <a:lnTo>
                    <a:pt x="1006" y="733"/>
                  </a:lnTo>
                  <a:lnTo>
                    <a:pt x="1025" y="683"/>
                  </a:lnTo>
                  <a:lnTo>
                    <a:pt x="1034" y="628"/>
                  </a:lnTo>
                  <a:lnTo>
                    <a:pt x="1034" y="573"/>
                  </a:lnTo>
                  <a:lnTo>
                    <a:pt x="1016" y="517"/>
                  </a:lnTo>
                  <a:lnTo>
                    <a:pt x="979" y="458"/>
                  </a:lnTo>
                  <a:lnTo>
                    <a:pt x="1111" y="541"/>
                  </a:lnTo>
                  <a:lnTo>
                    <a:pt x="1204" y="573"/>
                  </a:lnTo>
                  <a:lnTo>
                    <a:pt x="1258" y="564"/>
                  </a:lnTo>
                  <a:lnTo>
                    <a:pt x="1277" y="523"/>
                  </a:lnTo>
                  <a:lnTo>
                    <a:pt x="1272" y="463"/>
                  </a:lnTo>
                  <a:lnTo>
                    <a:pt x="1244" y="390"/>
                  </a:lnTo>
                  <a:lnTo>
                    <a:pt x="1194" y="317"/>
                  </a:lnTo>
                  <a:lnTo>
                    <a:pt x="1134" y="243"/>
                  </a:lnTo>
                  <a:lnTo>
                    <a:pt x="1244" y="311"/>
                  </a:lnTo>
                  <a:lnTo>
                    <a:pt x="1335" y="343"/>
                  </a:lnTo>
                  <a:lnTo>
                    <a:pt x="1418" y="343"/>
                  </a:lnTo>
                  <a:lnTo>
                    <a:pt x="1482" y="317"/>
                  </a:lnTo>
                  <a:lnTo>
                    <a:pt x="1533" y="270"/>
                  </a:lnTo>
                  <a:lnTo>
                    <a:pt x="1573" y="210"/>
                  </a:lnTo>
                  <a:lnTo>
                    <a:pt x="1601" y="147"/>
                  </a:lnTo>
                  <a:lnTo>
                    <a:pt x="1624" y="87"/>
                  </a:lnTo>
                  <a:lnTo>
                    <a:pt x="1646" y="36"/>
                  </a:lnTo>
                  <a:lnTo>
                    <a:pt x="1684" y="10"/>
                  </a:lnTo>
                  <a:lnTo>
                    <a:pt x="1738" y="0"/>
                  </a:lnTo>
                  <a:lnTo>
                    <a:pt x="1803" y="4"/>
                  </a:lnTo>
                  <a:lnTo>
                    <a:pt x="1876" y="28"/>
                  </a:lnTo>
                  <a:lnTo>
                    <a:pt x="1962" y="64"/>
                  </a:lnTo>
                  <a:lnTo>
                    <a:pt x="2053" y="115"/>
                  </a:lnTo>
                  <a:lnTo>
                    <a:pt x="2154" y="174"/>
                  </a:lnTo>
                  <a:close/>
                </a:path>
              </a:pathLst>
            </a:custGeom>
            <a:solidFill>
              <a:srgbClr val="B6B6B6">
                <a:alpha val="100000"/>
              </a:srgbClr>
            </a:solidFill>
            <a:ln w="9525">
              <a:noFill/>
            </a:ln>
          </p:spPr>
          <p:txBody>
            <a:bodyPr/>
            <a:p>
              <a:endParaRPr lang="en-US"/>
            </a:p>
          </p:txBody>
        </p:sp>
        <p:sp>
          <p:nvSpPr>
            <p:cNvPr id="40984" name="Freeform 24"/>
            <p:cNvSpPr/>
            <p:nvPr/>
          </p:nvSpPr>
          <p:spPr>
            <a:xfrm>
              <a:off x="3975" y="3598"/>
              <a:ext cx="356" cy="363"/>
            </a:xfrm>
            <a:custGeom>
              <a:avLst/>
              <a:gdLst>
                <a:gd name="txL" fmla="*/ 0 w 2136"/>
                <a:gd name="txT" fmla="*/ 0 h 2177"/>
                <a:gd name="txR" fmla="*/ 2136 w 2136"/>
                <a:gd name="txB" fmla="*/ 2177 h 217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36" h="2177">
                  <a:moveTo>
                    <a:pt x="2136" y="0"/>
                  </a:moveTo>
                  <a:lnTo>
                    <a:pt x="2045" y="69"/>
                  </a:lnTo>
                  <a:lnTo>
                    <a:pt x="1949" y="137"/>
                  </a:lnTo>
                  <a:lnTo>
                    <a:pt x="1844" y="206"/>
                  </a:lnTo>
                  <a:lnTo>
                    <a:pt x="1734" y="280"/>
                  </a:lnTo>
                  <a:lnTo>
                    <a:pt x="1624" y="353"/>
                  </a:lnTo>
                  <a:lnTo>
                    <a:pt x="1505" y="426"/>
                  </a:lnTo>
                  <a:lnTo>
                    <a:pt x="1391" y="499"/>
                  </a:lnTo>
                  <a:lnTo>
                    <a:pt x="1277" y="573"/>
                  </a:lnTo>
                  <a:lnTo>
                    <a:pt x="1162" y="651"/>
                  </a:lnTo>
                  <a:lnTo>
                    <a:pt x="1053" y="729"/>
                  </a:lnTo>
                  <a:lnTo>
                    <a:pt x="948" y="806"/>
                  </a:lnTo>
                  <a:lnTo>
                    <a:pt x="847" y="885"/>
                  </a:lnTo>
                  <a:lnTo>
                    <a:pt x="751" y="967"/>
                  </a:lnTo>
                  <a:lnTo>
                    <a:pt x="668" y="1045"/>
                  </a:lnTo>
                  <a:lnTo>
                    <a:pt x="595" y="1123"/>
                  </a:lnTo>
                  <a:lnTo>
                    <a:pt x="531" y="1206"/>
                  </a:lnTo>
                  <a:lnTo>
                    <a:pt x="426" y="1366"/>
                  </a:lnTo>
                  <a:lnTo>
                    <a:pt x="339" y="1517"/>
                  </a:lnTo>
                  <a:lnTo>
                    <a:pt x="266" y="1659"/>
                  </a:lnTo>
                  <a:lnTo>
                    <a:pt x="206" y="1792"/>
                  </a:lnTo>
                  <a:lnTo>
                    <a:pt x="152" y="1915"/>
                  </a:lnTo>
                  <a:lnTo>
                    <a:pt x="101" y="2021"/>
                  </a:lnTo>
                  <a:lnTo>
                    <a:pt x="51" y="2108"/>
                  </a:lnTo>
                  <a:lnTo>
                    <a:pt x="0" y="2177"/>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85" name="Freeform 25"/>
            <p:cNvSpPr/>
            <p:nvPr/>
          </p:nvSpPr>
          <p:spPr>
            <a:xfrm>
              <a:off x="4697" y="3538"/>
              <a:ext cx="287" cy="315"/>
            </a:xfrm>
            <a:custGeom>
              <a:avLst/>
              <a:gdLst>
                <a:gd name="txL" fmla="*/ 0 w 1720"/>
                <a:gd name="txT" fmla="*/ 0 h 1893"/>
                <a:gd name="txR" fmla="*/ 1720 w 1720"/>
                <a:gd name="txB" fmla="*/ 1893 h 189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720" h="1893">
                  <a:moveTo>
                    <a:pt x="458" y="18"/>
                  </a:moveTo>
                  <a:lnTo>
                    <a:pt x="435" y="0"/>
                  </a:lnTo>
                  <a:lnTo>
                    <a:pt x="412" y="0"/>
                  </a:lnTo>
                  <a:lnTo>
                    <a:pt x="385" y="18"/>
                  </a:lnTo>
                  <a:lnTo>
                    <a:pt x="357" y="41"/>
                  </a:lnTo>
                  <a:lnTo>
                    <a:pt x="329" y="73"/>
                  </a:lnTo>
                  <a:lnTo>
                    <a:pt x="298" y="110"/>
                  </a:lnTo>
                  <a:lnTo>
                    <a:pt x="270" y="142"/>
                  </a:lnTo>
                  <a:lnTo>
                    <a:pt x="242" y="174"/>
                  </a:lnTo>
                  <a:lnTo>
                    <a:pt x="216" y="198"/>
                  </a:lnTo>
                  <a:lnTo>
                    <a:pt x="183" y="220"/>
                  </a:lnTo>
                  <a:lnTo>
                    <a:pt x="147" y="243"/>
                  </a:lnTo>
                  <a:lnTo>
                    <a:pt x="115" y="266"/>
                  </a:lnTo>
                  <a:lnTo>
                    <a:pt x="78" y="293"/>
                  </a:lnTo>
                  <a:lnTo>
                    <a:pt x="46" y="330"/>
                  </a:lnTo>
                  <a:lnTo>
                    <a:pt x="23" y="376"/>
                  </a:lnTo>
                  <a:lnTo>
                    <a:pt x="0" y="431"/>
                  </a:lnTo>
                  <a:lnTo>
                    <a:pt x="73" y="578"/>
                  </a:lnTo>
                  <a:lnTo>
                    <a:pt x="156" y="697"/>
                  </a:lnTo>
                  <a:lnTo>
                    <a:pt x="242" y="798"/>
                  </a:lnTo>
                  <a:lnTo>
                    <a:pt x="329" y="879"/>
                  </a:lnTo>
                  <a:lnTo>
                    <a:pt x="407" y="953"/>
                  </a:lnTo>
                  <a:lnTo>
                    <a:pt x="480" y="1018"/>
                  </a:lnTo>
                  <a:lnTo>
                    <a:pt x="545" y="1087"/>
                  </a:lnTo>
                  <a:lnTo>
                    <a:pt x="591" y="1164"/>
                  </a:lnTo>
                  <a:lnTo>
                    <a:pt x="613" y="1206"/>
                  </a:lnTo>
                  <a:lnTo>
                    <a:pt x="650" y="1251"/>
                  </a:lnTo>
                  <a:lnTo>
                    <a:pt x="691" y="1301"/>
                  </a:lnTo>
                  <a:lnTo>
                    <a:pt x="742" y="1356"/>
                  </a:lnTo>
                  <a:lnTo>
                    <a:pt x="796" y="1407"/>
                  </a:lnTo>
                  <a:lnTo>
                    <a:pt x="861" y="1462"/>
                  </a:lnTo>
                  <a:lnTo>
                    <a:pt x="924" y="1517"/>
                  </a:lnTo>
                  <a:lnTo>
                    <a:pt x="998" y="1572"/>
                  </a:lnTo>
                  <a:lnTo>
                    <a:pt x="1066" y="1622"/>
                  </a:lnTo>
                  <a:lnTo>
                    <a:pt x="1139" y="1673"/>
                  </a:lnTo>
                  <a:lnTo>
                    <a:pt x="1212" y="1723"/>
                  </a:lnTo>
                  <a:lnTo>
                    <a:pt x="1285" y="1764"/>
                  </a:lnTo>
                  <a:lnTo>
                    <a:pt x="1359" y="1801"/>
                  </a:lnTo>
                  <a:lnTo>
                    <a:pt x="1428" y="1838"/>
                  </a:lnTo>
                  <a:lnTo>
                    <a:pt x="1492" y="1865"/>
                  </a:lnTo>
                  <a:lnTo>
                    <a:pt x="1551" y="1883"/>
                  </a:lnTo>
                  <a:lnTo>
                    <a:pt x="1642" y="1893"/>
                  </a:lnTo>
                  <a:lnTo>
                    <a:pt x="1698" y="1869"/>
                  </a:lnTo>
                  <a:lnTo>
                    <a:pt x="1720" y="1819"/>
                  </a:lnTo>
                  <a:lnTo>
                    <a:pt x="1716" y="1746"/>
                  </a:lnTo>
                  <a:lnTo>
                    <a:pt x="1688" y="1669"/>
                  </a:lnTo>
                  <a:lnTo>
                    <a:pt x="1647" y="1590"/>
                  </a:lnTo>
                  <a:lnTo>
                    <a:pt x="1592" y="1526"/>
                  </a:lnTo>
                  <a:lnTo>
                    <a:pt x="1533" y="1481"/>
                  </a:lnTo>
                  <a:lnTo>
                    <a:pt x="1464" y="1348"/>
                  </a:lnTo>
                  <a:lnTo>
                    <a:pt x="1436" y="1233"/>
                  </a:lnTo>
                  <a:lnTo>
                    <a:pt x="1428" y="1123"/>
                  </a:lnTo>
                  <a:lnTo>
                    <a:pt x="1404" y="1008"/>
                  </a:lnTo>
                  <a:lnTo>
                    <a:pt x="1373" y="871"/>
                  </a:lnTo>
                  <a:lnTo>
                    <a:pt x="1349" y="719"/>
                  </a:lnTo>
                  <a:lnTo>
                    <a:pt x="1345" y="573"/>
                  </a:lnTo>
                  <a:lnTo>
                    <a:pt x="1363" y="463"/>
                  </a:lnTo>
                  <a:lnTo>
                    <a:pt x="1373" y="426"/>
                  </a:lnTo>
                  <a:lnTo>
                    <a:pt x="1368" y="404"/>
                  </a:lnTo>
                  <a:lnTo>
                    <a:pt x="1349" y="390"/>
                  </a:lnTo>
                  <a:lnTo>
                    <a:pt x="1327" y="385"/>
                  </a:lnTo>
                  <a:lnTo>
                    <a:pt x="1295" y="385"/>
                  </a:lnTo>
                  <a:lnTo>
                    <a:pt x="1263" y="398"/>
                  </a:lnTo>
                  <a:lnTo>
                    <a:pt x="1230" y="412"/>
                  </a:lnTo>
                  <a:lnTo>
                    <a:pt x="1204" y="431"/>
                  </a:lnTo>
                  <a:lnTo>
                    <a:pt x="1185" y="445"/>
                  </a:lnTo>
                  <a:lnTo>
                    <a:pt x="1158" y="454"/>
                  </a:lnTo>
                  <a:lnTo>
                    <a:pt x="1125" y="467"/>
                  </a:lnTo>
                  <a:lnTo>
                    <a:pt x="1085" y="477"/>
                  </a:lnTo>
                  <a:lnTo>
                    <a:pt x="1039" y="485"/>
                  </a:lnTo>
                  <a:lnTo>
                    <a:pt x="988" y="495"/>
                  </a:lnTo>
                  <a:lnTo>
                    <a:pt x="938" y="499"/>
                  </a:lnTo>
                  <a:lnTo>
                    <a:pt x="879" y="505"/>
                  </a:lnTo>
                  <a:lnTo>
                    <a:pt x="823" y="505"/>
                  </a:lnTo>
                  <a:lnTo>
                    <a:pt x="764" y="499"/>
                  </a:lnTo>
                  <a:lnTo>
                    <a:pt x="704" y="491"/>
                  </a:lnTo>
                  <a:lnTo>
                    <a:pt x="650" y="477"/>
                  </a:lnTo>
                  <a:lnTo>
                    <a:pt x="595" y="458"/>
                  </a:lnTo>
                  <a:lnTo>
                    <a:pt x="545" y="436"/>
                  </a:lnTo>
                  <a:lnTo>
                    <a:pt x="499" y="404"/>
                  </a:lnTo>
                  <a:lnTo>
                    <a:pt x="458" y="362"/>
                  </a:lnTo>
                  <a:lnTo>
                    <a:pt x="403" y="279"/>
                  </a:lnTo>
                  <a:lnTo>
                    <a:pt x="375" y="210"/>
                  </a:lnTo>
                  <a:lnTo>
                    <a:pt x="371" y="151"/>
                  </a:lnTo>
                  <a:lnTo>
                    <a:pt x="385" y="105"/>
                  </a:lnTo>
                  <a:lnTo>
                    <a:pt x="407" y="69"/>
                  </a:lnTo>
                  <a:lnTo>
                    <a:pt x="430" y="41"/>
                  </a:lnTo>
                  <a:lnTo>
                    <a:pt x="448" y="23"/>
                  </a:lnTo>
                  <a:lnTo>
                    <a:pt x="458" y="18"/>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6" name="Freeform 26"/>
            <p:cNvSpPr/>
            <p:nvPr/>
          </p:nvSpPr>
          <p:spPr>
            <a:xfrm>
              <a:off x="3856" y="3694"/>
              <a:ext cx="210" cy="319"/>
            </a:xfrm>
            <a:custGeom>
              <a:avLst/>
              <a:gdLst>
                <a:gd name="txL" fmla="*/ 0 w 1262"/>
                <a:gd name="txT" fmla="*/ 0 h 1916"/>
                <a:gd name="txR" fmla="*/ 1262 w 1262"/>
                <a:gd name="txB" fmla="*/ 1916 h 191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262" h="1916">
                  <a:moveTo>
                    <a:pt x="572" y="0"/>
                  </a:moveTo>
                  <a:lnTo>
                    <a:pt x="517" y="9"/>
                  </a:lnTo>
                  <a:lnTo>
                    <a:pt x="453" y="9"/>
                  </a:lnTo>
                  <a:lnTo>
                    <a:pt x="380" y="9"/>
                  </a:lnTo>
                  <a:lnTo>
                    <a:pt x="306" y="9"/>
                  </a:lnTo>
                  <a:lnTo>
                    <a:pt x="229" y="9"/>
                  </a:lnTo>
                  <a:lnTo>
                    <a:pt x="151" y="18"/>
                  </a:lnTo>
                  <a:lnTo>
                    <a:pt x="78" y="32"/>
                  </a:lnTo>
                  <a:lnTo>
                    <a:pt x="9" y="59"/>
                  </a:lnTo>
                  <a:lnTo>
                    <a:pt x="0" y="197"/>
                  </a:lnTo>
                  <a:lnTo>
                    <a:pt x="5" y="340"/>
                  </a:lnTo>
                  <a:lnTo>
                    <a:pt x="23" y="477"/>
                  </a:lnTo>
                  <a:lnTo>
                    <a:pt x="50" y="614"/>
                  </a:lnTo>
                  <a:lnTo>
                    <a:pt x="78" y="738"/>
                  </a:lnTo>
                  <a:lnTo>
                    <a:pt x="110" y="843"/>
                  </a:lnTo>
                  <a:lnTo>
                    <a:pt x="137" y="934"/>
                  </a:lnTo>
                  <a:lnTo>
                    <a:pt x="155" y="1003"/>
                  </a:lnTo>
                  <a:lnTo>
                    <a:pt x="187" y="1109"/>
                  </a:lnTo>
                  <a:lnTo>
                    <a:pt x="211" y="1219"/>
                  </a:lnTo>
                  <a:lnTo>
                    <a:pt x="215" y="1348"/>
                  </a:lnTo>
                  <a:lnTo>
                    <a:pt x="183" y="1512"/>
                  </a:lnTo>
                  <a:lnTo>
                    <a:pt x="169" y="1576"/>
                  </a:lnTo>
                  <a:lnTo>
                    <a:pt x="165" y="1631"/>
                  </a:lnTo>
                  <a:lnTo>
                    <a:pt x="173" y="1677"/>
                  </a:lnTo>
                  <a:lnTo>
                    <a:pt x="187" y="1723"/>
                  </a:lnTo>
                  <a:lnTo>
                    <a:pt x="211" y="1760"/>
                  </a:lnTo>
                  <a:lnTo>
                    <a:pt x="247" y="1791"/>
                  </a:lnTo>
                  <a:lnTo>
                    <a:pt x="284" y="1819"/>
                  </a:lnTo>
                  <a:lnTo>
                    <a:pt x="334" y="1842"/>
                  </a:lnTo>
                  <a:lnTo>
                    <a:pt x="384" y="1865"/>
                  </a:lnTo>
                  <a:lnTo>
                    <a:pt x="443" y="1879"/>
                  </a:lnTo>
                  <a:lnTo>
                    <a:pt x="508" y="1892"/>
                  </a:lnTo>
                  <a:lnTo>
                    <a:pt x="576" y="1902"/>
                  </a:lnTo>
                  <a:lnTo>
                    <a:pt x="649" y="1906"/>
                  </a:lnTo>
                  <a:lnTo>
                    <a:pt x="727" y="1910"/>
                  </a:lnTo>
                  <a:lnTo>
                    <a:pt x="810" y="1916"/>
                  </a:lnTo>
                  <a:lnTo>
                    <a:pt x="892" y="1916"/>
                  </a:lnTo>
                  <a:lnTo>
                    <a:pt x="1038" y="1906"/>
                  </a:lnTo>
                  <a:lnTo>
                    <a:pt x="1149" y="1879"/>
                  </a:lnTo>
                  <a:lnTo>
                    <a:pt x="1217" y="1842"/>
                  </a:lnTo>
                  <a:lnTo>
                    <a:pt x="1254" y="1801"/>
                  </a:lnTo>
                  <a:lnTo>
                    <a:pt x="1254" y="1755"/>
                  </a:lnTo>
                  <a:lnTo>
                    <a:pt x="1226" y="1714"/>
                  </a:lnTo>
                  <a:lnTo>
                    <a:pt x="1167" y="1677"/>
                  </a:lnTo>
                  <a:lnTo>
                    <a:pt x="1089" y="1654"/>
                  </a:lnTo>
                  <a:lnTo>
                    <a:pt x="1006" y="1631"/>
                  </a:lnTo>
                  <a:lnTo>
                    <a:pt x="947" y="1599"/>
                  </a:lnTo>
                  <a:lnTo>
                    <a:pt x="905" y="1558"/>
                  </a:lnTo>
                  <a:lnTo>
                    <a:pt x="887" y="1508"/>
                  </a:lnTo>
                  <a:lnTo>
                    <a:pt x="883" y="1457"/>
                  </a:lnTo>
                  <a:lnTo>
                    <a:pt x="887" y="1407"/>
                  </a:lnTo>
                  <a:lnTo>
                    <a:pt x="901" y="1352"/>
                  </a:lnTo>
                  <a:lnTo>
                    <a:pt x="919" y="1306"/>
                  </a:lnTo>
                  <a:lnTo>
                    <a:pt x="961" y="1219"/>
                  </a:lnTo>
                  <a:lnTo>
                    <a:pt x="997" y="1150"/>
                  </a:lnTo>
                  <a:lnTo>
                    <a:pt x="1030" y="1090"/>
                  </a:lnTo>
                  <a:lnTo>
                    <a:pt x="1061" y="1045"/>
                  </a:lnTo>
                  <a:lnTo>
                    <a:pt x="1089" y="1003"/>
                  </a:lnTo>
                  <a:lnTo>
                    <a:pt x="1116" y="976"/>
                  </a:lnTo>
                  <a:lnTo>
                    <a:pt x="1143" y="953"/>
                  </a:lnTo>
                  <a:lnTo>
                    <a:pt x="1171" y="934"/>
                  </a:lnTo>
                  <a:lnTo>
                    <a:pt x="1199" y="912"/>
                  </a:lnTo>
                  <a:lnTo>
                    <a:pt x="1226" y="884"/>
                  </a:lnTo>
                  <a:lnTo>
                    <a:pt x="1248" y="857"/>
                  </a:lnTo>
                  <a:lnTo>
                    <a:pt x="1262" y="825"/>
                  </a:lnTo>
                  <a:lnTo>
                    <a:pt x="1262" y="793"/>
                  </a:lnTo>
                  <a:lnTo>
                    <a:pt x="1248" y="770"/>
                  </a:lnTo>
                  <a:lnTo>
                    <a:pt x="1217" y="752"/>
                  </a:lnTo>
                  <a:lnTo>
                    <a:pt x="1157" y="746"/>
                  </a:lnTo>
                  <a:lnTo>
                    <a:pt x="1093" y="752"/>
                  </a:lnTo>
                  <a:lnTo>
                    <a:pt x="1034" y="760"/>
                  </a:lnTo>
                  <a:lnTo>
                    <a:pt x="983" y="774"/>
                  </a:lnTo>
                  <a:lnTo>
                    <a:pt x="942" y="788"/>
                  </a:lnTo>
                  <a:lnTo>
                    <a:pt x="905" y="802"/>
                  </a:lnTo>
                  <a:lnTo>
                    <a:pt x="873" y="815"/>
                  </a:lnTo>
                  <a:lnTo>
                    <a:pt x="842" y="821"/>
                  </a:lnTo>
                  <a:lnTo>
                    <a:pt x="814" y="821"/>
                  </a:lnTo>
                  <a:lnTo>
                    <a:pt x="773" y="793"/>
                  </a:lnTo>
                  <a:lnTo>
                    <a:pt x="718" y="728"/>
                  </a:lnTo>
                  <a:lnTo>
                    <a:pt x="655" y="633"/>
                  </a:lnTo>
                  <a:lnTo>
                    <a:pt x="590" y="513"/>
                  </a:lnTo>
                  <a:lnTo>
                    <a:pt x="540" y="385"/>
                  </a:lnTo>
                  <a:lnTo>
                    <a:pt x="512" y="247"/>
                  </a:lnTo>
                  <a:lnTo>
                    <a:pt x="522" y="119"/>
                  </a:lnTo>
                  <a:lnTo>
                    <a:pt x="572" y="0"/>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7" name="Freeform 27"/>
            <p:cNvSpPr/>
            <p:nvPr/>
          </p:nvSpPr>
          <p:spPr>
            <a:xfrm>
              <a:off x="4685" y="3610"/>
              <a:ext cx="279" cy="253"/>
            </a:xfrm>
            <a:custGeom>
              <a:avLst/>
              <a:gdLst>
                <a:gd name="txL" fmla="*/ 0 w 1674"/>
                <a:gd name="txT" fmla="*/ 0 h 1521"/>
                <a:gd name="txR" fmla="*/ 1674 w 1674"/>
                <a:gd name="txB" fmla="*/ 1521 h 152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674" h="1521">
                  <a:moveTo>
                    <a:pt x="1665" y="1466"/>
                  </a:moveTo>
                  <a:lnTo>
                    <a:pt x="1596" y="1448"/>
                  </a:lnTo>
                  <a:lnTo>
                    <a:pt x="1527" y="1420"/>
                  </a:lnTo>
                  <a:lnTo>
                    <a:pt x="1455" y="1388"/>
                  </a:lnTo>
                  <a:lnTo>
                    <a:pt x="1377" y="1347"/>
                  </a:lnTo>
                  <a:lnTo>
                    <a:pt x="1299" y="1306"/>
                  </a:lnTo>
                  <a:lnTo>
                    <a:pt x="1226" y="1256"/>
                  </a:lnTo>
                  <a:lnTo>
                    <a:pt x="1148" y="1205"/>
                  </a:lnTo>
                  <a:lnTo>
                    <a:pt x="1075" y="1150"/>
                  </a:lnTo>
                  <a:lnTo>
                    <a:pt x="1002" y="1095"/>
                  </a:lnTo>
                  <a:lnTo>
                    <a:pt x="934" y="1040"/>
                  </a:lnTo>
                  <a:lnTo>
                    <a:pt x="869" y="985"/>
                  </a:lnTo>
                  <a:lnTo>
                    <a:pt x="815" y="925"/>
                  </a:lnTo>
                  <a:lnTo>
                    <a:pt x="764" y="875"/>
                  </a:lnTo>
                  <a:lnTo>
                    <a:pt x="723" y="824"/>
                  </a:lnTo>
                  <a:lnTo>
                    <a:pt x="686" y="775"/>
                  </a:lnTo>
                  <a:lnTo>
                    <a:pt x="664" y="733"/>
                  </a:lnTo>
                  <a:lnTo>
                    <a:pt x="618" y="656"/>
                  </a:lnTo>
                  <a:lnTo>
                    <a:pt x="553" y="587"/>
                  </a:lnTo>
                  <a:lnTo>
                    <a:pt x="480" y="522"/>
                  </a:lnTo>
                  <a:lnTo>
                    <a:pt x="402" y="448"/>
                  </a:lnTo>
                  <a:lnTo>
                    <a:pt x="315" y="367"/>
                  </a:lnTo>
                  <a:lnTo>
                    <a:pt x="229" y="266"/>
                  </a:lnTo>
                  <a:lnTo>
                    <a:pt x="146" y="147"/>
                  </a:lnTo>
                  <a:lnTo>
                    <a:pt x="73" y="0"/>
                  </a:lnTo>
                  <a:lnTo>
                    <a:pt x="37" y="41"/>
                  </a:lnTo>
                  <a:lnTo>
                    <a:pt x="14" y="78"/>
                  </a:lnTo>
                  <a:lnTo>
                    <a:pt x="0" y="114"/>
                  </a:lnTo>
                  <a:lnTo>
                    <a:pt x="5" y="147"/>
                  </a:lnTo>
                  <a:lnTo>
                    <a:pt x="14" y="169"/>
                  </a:lnTo>
                  <a:lnTo>
                    <a:pt x="33" y="211"/>
                  </a:lnTo>
                  <a:lnTo>
                    <a:pt x="65" y="270"/>
                  </a:lnTo>
                  <a:lnTo>
                    <a:pt x="110" y="339"/>
                  </a:lnTo>
                  <a:lnTo>
                    <a:pt x="174" y="422"/>
                  </a:lnTo>
                  <a:lnTo>
                    <a:pt x="256" y="513"/>
                  </a:lnTo>
                  <a:lnTo>
                    <a:pt x="366" y="614"/>
                  </a:lnTo>
                  <a:lnTo>
                    <a:pt x="503" y="719"/>
                  </a:lnTo>
                  <a:lnTo>
                    <a:pt x="627" y="816"/>
                  </a:lnTo>
                  <a:lnTo>
                    <a:pt x="704" y="898"/>
                  </a:lnTo>
                  <a:lnTo>
                    <a:pt x="755" y="967"/>
                  </a:lnTo>
                  <a:lnTo>
                    <a:pt x="791" y="1031"/>
                  </a:lnTo>
                  <a:lnTo>
                    <a:pt x="828" y="1090"/>
                  </a:lnTo>
                  <a:lnTo>
                    <a:pt x="883" y="1155"/>
                  </a:lnTo>
                  <a:lnTo>
                    <a:pt x="970" y="1228"/>
                  </a:lnTo>
                  <a:lnTo>
                    <a:pt x="1107" y="1311"/>
                  </a:lnTo>
                  <a:lnTo>
                    <a:pt x="1263" y="1388"/>
                  </a:lnTo>
                  <a:lnTo>
                    <a:pt x="1390" y="1448"/>
                  </a:lnTo>
                  <a:lnTo>
                    <a:pt x="1491" y="1489"/>
                  </a:lnTo>
                  <a:lnTo>
                    <a:pt x="1573" y="1512"/>
                  </a:lnTo>
                  <a:lnTo>
                    <a:pt x="1628" y="1521"/>
                  </a:lnTo>
                  <a:lnTo>
                    <a:pt x="1665" y="1517"/>
                  </a:lnTo>
                  <a:lnTo>
                    <a:pt x="1674" y="1494"/>
                  </a:lnTo>
                  <a:lnTo>
                    <a:pt x="1665" y="1466"/>
                  </a:lnTo>
                  <a:close/>
                </a:path>
              </a:pathLst>
            </a:custGeom>
            <a:solidFill>
              <a:srgbClr val="000000">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8" name="Freeform 28"/>
            <p:cNvSpPr/>
            <p:nvPr/>
          </p:nvSpPr>
          <p:spPr>
            <a:xfrm>
              <a:off x="3833" y="3704"/>
              <a:ext cx="230" cy="318"/>
            </a:xfrm>
            <a:custGeom>
              <a:avLst/>
              <a:gdLst>
                <a:gd name="txL" fmla="*/ 0 w 1381"/>
                <a:gd name="txT" fmla="*/ 0 h 1912"/>
                <a:gd name="txR" fmla="*/ 1381 w 1381"/>
                <a:gd name="txB" fmla="*/ 1912 h 191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381" h="1912">
                  <a:moveTo>
                    <a:pt x="146" y="0"/>
                  </a:moveTo>
                  <a:lnTo>
                    <a:pt x="137" y="138"/>
                  </a:lnTo>
                  <a:lnTo>
                    <a:pt x="146" y="281"/>
                  </a:lnTo>
                  <a:lnTo>
                    <a:pt x="165" y="418"/>
                  </a:lnTo>
                  <a:lnTo>
                    <a:pt x="192" y="550"/>
                  </a:lnTo>
                  <a:lnTo>
                    <a:pt x="224" y="675"/>
                  </a:lnTo>
                  <a:lnTo>
                    <a:pt x="256" y="784"/>
                  </a:lnTo>
                  <a:lnTo>
                    <a:pt x="279" y="875"/>
                  </a:lnTo>
                  <a:lnTo>
                    <a:pt x="292" y="944"/>
                  </a:lnTo>
                  <a:lnTo>
                    <a:pt x="316" y="1041"/>
                  </a:lnTo>
                  <a:lnTo>
                    <a:pt x="342" y="1150"/>
                  </a:lnTo>
                  <a:lnTo>
                    <a:pt x="352" y="1283"/>
                  </a:lnTo>
                  <a:lnTo>
                    <a:pt x="320" y="1453"/>
                  </a:lnTo>
                  <a:lnTo>
                    <a:pt x="306" y="1517"/>
                  </a:lnTo>
                  <a:lnTo>
                    <a:pt x="302" y="1572"/>
                  </a:lnTo>
                  <a:lnTo>
                    <a:pt x="310" y="1618"/>
                  </a:lnTo>
                  <a:lnTo>
                    <a:pt x="324" y="1664"/>
                  </a:lnTo>
                  <a:lnTo>
                    <a:pt x="348" y="1701"/>
                  </a:lnTo>
                  <a:lnTo>
                    <a:pt x="384" y="1732"/>
                  </a:lnTo>
                  <a:lnTo>
                    <a:pt x="421" y="1760"/>
                  </a:lnTo>
                  <a:lnTo>
                    <a:pt x="471" y="1783"/>
                  </a:lnTo>
                  <a:lnTo>
                    <a:pt x="521" y="1806"/>
                  </a:lnTo>
                  <a:lnTo>
                    <a:pt x="580" y="1820"/>
                  </a:lnTo>
                  <a:lnTo>
                    <a:pt x="645" y="1833"/>
                  </a:lnTo>
                  <a:lnTo>
                    <a:pt x="713" y="1843"/>
                  </a:lnTo>
                  <a:lnTo>
                    <a:pt x="786" y="1847"/>
                  </a:lnTo>
                  <a:lnTo>
                    <a:pt x="864" y="1851"/>
                  </a:lnTo>
                  <a:lnTo>
                    <a:pt x="947" y="1857"/>
                  </a:lnTo>
                  <a:lnTo>
                    <a:pt x="1029" y="1857"/>
                  </a:lnTo>
                  <a:lnTo>
                    <a:pt x="1093" y="1857"/>
                  </a:lnTo>
                  <a:lnTo>
                    <a:pt x="1153" y="1851"/>
                  </a:lnTo>
                  <a:lnTo>
                    <a:pt x="1203" y="1843"/>
                  </a:lnTo>
                  <a:lnTo>
                    <a:pt x="1248" y="1833"/>
                  </a:lnTo>
                  <a:lnTo>
                    <a:pt x="1280" y="1829"/>
                  </a:lnTo>
                  <a:lnTo>
                    <a:pt x="1304" y="1820"/>
                  </a:lnTo>
                  <a:lnTo>
                    <a:pt x="1322" y="1815"/>
                  </a:lnTo>
                  <a:lnTo>
                    <a:pt x="1326" y="1815"/>
                  </a:lnTo>
                  <a:lnTo>
                    <a:pt x="1363" y="1811"/>
                  </a:lnTo>
                  <a:lnTo>
                    <a:pt x="1377" y="1815"/>
                  </a:lnTo>
                  <a:lnTo>
                    <a:pt x="1381" y="1825"/>
                  </a:lnTo>
                  <a:lnTo>
                    <a:pt x="1372" y="1839"/>
                  </a:lnTo>
                  <a:lnTo>
                    <a:pt x="1354" y="1857"/>
                  </a:lnTo>
                  <a:lnTo>
                    <a:pt x="1336" y="1871"/>
                  </a:lnTo>
                  <a:lnTo>
                    <a:pt x="1312" y="1884"/>
                  </a:lnTo>
                  <a:lnTo>
                    <a:pt x="1290" y="1893"/>
                  </a:lnTo>
                  <a:lnTo>
                    <a:pt x="1272" y="1898"/>
                  </a:lnTo>
                  <a:lnTo>
                    <a:pt x="1239" y="1898"/>
                  </a:lnTo>
                  <a:lnTo>
                    <a:pt x="1198" y="1902"/>
                  </a:lnTo>
                  <a:lnTo>
                    <a:pt x="1143" y="1907"/>
                  </a:lnTo>
                  <a:lnTo>
                    <a:pt x="1079" y="1907"/>
                  </a:lnTo>
                  <a:lnTo>
                    <a:pt x="1010" y="1912"/>
                  </a:lnTo>
                  <a:lnTo>
                    <a:pt x="933" y="1912"/>
                  </a:lnTo>
                  <a:lnTo>
                    <a:pt x="855" y="1907"/>
                  </a:lnTo>
                  <a:lnTo>
                    <a:pt x="778" y="1907"/>
                  </a:lnTo>
                  <a:lnTo>
                    <a:pt x="699" y="1902"/>
                  </a:lnTo>
                  <a:lnTo>
                    <a:pt x="622" y="1893"/>
                  </a:lnTo>
                  <a:lnTo>
                    <a:pt x="548" y="1884"/>
                  </a:lnTo>
                  <a:lnTo>
                    <a:pt x="485" y="1871"/>
                  </a:lnTo>
                  <a:lnTo>
                    <a:pt x="425" y="1857"/>
                  </a:lnTo>
                  <a:lnTo>
                    <a:pt x="379" y="1833"/>
                  </a:lnTo>
                  <a:lnTo>
                    <a:pt x="342" y="1811"/>
                  </a:lnTo>
                  <a:lnTo>
                    <a:pt x="284" y="1752"/>
                  </a:lnTo>
                  <a:lnTo>
                    <a:pt x="242" y="1701"/>
                  </a:lnTo>
                  <a:lnTo>
                    <a:pt x="219" y="1645"/>
                  </a:lnTo>
                  <a:lnTo>
                    <a:pt x="211" y="1590"/>
                  </a:lnTo>
                  <a:lnTo>
                    <a:pt x="215" y="1526"/>
                  </a:lnTo>
                  <a:lnTo>
                    <a:pt x="224" y="1453"/>
                  </a:lnTo>
                  <a:lnTo>
                    <a:pt x="242" y="1357"/>
                  </a:lnTo>
                  <a:lnTo>
                    <a:pt x="265" y="1247"/>
                  </a:lnTo>
                  <a:lnTo>
                    <a:pt x="270" y="1182"/>
                  </a:lnTo>
                  <a:lnTo>
                    <a:pt x="256" y="1119"/>
                  </a:lnTo>
                  <a:lnTo>
                    <a:pt x="233" y="1059"/>
                  </a:lnTo>
                  <a:lnTo>
                    <a:pt x="201" y="1004"/>
                  </a:lnTo>
                  <a:lnTo>
                    <a:pt x="165" y="949"/>
                  </a:lnTo>
                  <a:lnTo>
                    <a:pt x="132" y="894"/>
                  </a:lnTo>
                  <a:lnTo>
                    <a:pt x="100" y="844"/>
                  </a:lnTo>
                  <a:lnTo>
                    <a:pt x="82" y="788"/>
                  </a:lnTo>
                  <a:lnTo>
                    <a:pt x="54" y="661"/>
                  </a:lnTo>
                  <a:lnTo>
                    <a:pt x="23" y="491"/>
                  </a:lnTo>
                  <a:lnTo>
                    <a:pt x="0" y="275"/>
                  </a:lnTo>
                  <a:lnTo>
                    <a:pt x="5" y="28"/>
                  </a:lnTo>
                  <a:lnTo>
                    <a:pt x="146" y="0"/>
                  </a:lnTo>
                  <a:close/>
                </a:path>
              </a:pathLst>
            </a:custGeom>
            <a:solidFill>
              <a:srgbClr val="000000">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0989" name="Freeform 29"/>
            <p:cNvSpPr/>
            <p:nvPr/>
          </p:nvSpPr>
          <p:spPr>
            <a:xfrm>
              <a:off x="3928" y="3849"/>
              <a:ext cx="123" cy="142"/>
            </a:xfrm>
            <a:custGeom>
              <a:avLst/>
              <a:gdLst>
                <a:gd name="txL" fmla="*/ 0 w 736"/>
                <a:gd name="txT" fmla="*/ 0 h 857"/>
                <a:gd name="txR" fmla="*/ 736 w 736"/>
                <a:gd name="txB" fmla="*/ 857 h 85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36" h="857">
                  <a:moveTo>
                    <a:pt x="654" y="724"/>
                  </a:moveTo>
                  <a:lnTo>
                    <a:pt x="571" y="701"/>
                  </a:lnTo>
                  <a:lnTo>
                    <a:pt x="512" y="669"/>
                  </a:lnTo>
                  <a:lnTo>
                    <a:pt x="470" y="628"/>
                  </a:lnTo>
                  <a:lnTo>
                    <a:pt x="452" y="578"/>
                  </a:lnTo>
                  <a:lnTo>
                    <a:pt x="448" y="527"/>
                  </a:lnTo>
                  <a:lnTo>
                    <a:pt x="452" y="477"/>
                  </a:lnTo>
                  <a:lnTo>
                    <a:pt x="466" y="422"/>
                  </a:lnTo>
                  <a:lnTo>
                    <a:pt x="484" y="376"/>
                  </a:lnTo>
                  <a:lnTo>
                    <a:pt x="526" y="289"/>
                  </a:lnTo>
                  <a:lnTo>
                    <a:pt x="562" y="220"/>
                  </a:lnTo>
                  <a:lnTo>
                    <a:pt x="595" y="160"/>
                  </a:lnTo>
                  <a:lnTo>
                    <a:pt x="626" y="115"/>
                  </a:lnTo>
                  <a:lnTo>
                    <a:pt x="654" y="73"/>
                  </a:lnTo>
                  <a:lnTo>
                    <a:pt x="681" y="46"/>
                  </a:lnTo>
                  <a:lnTo>
                    <a:pt x="708" y="23"/>
                  </a:lnTo>
                  <a:lnTo>
                    <a:pt x="736" y="4"/>
                  </a:lnTo>
                  <a:lnTo>
                    <a:pt x="613" y="0"/>
                  </a:lnTo>
                  <a:lnTo>
                    <a:pt x="512" y="23"/>
                  </a:lnTo>
                  <a:lnTo>
                    <a:pt x="438" y="65"/>
                  </a:lnTo>
                  <a:lnTo>
                    <a:pt x="379" y="119"/>
                  </a:lnTo>
                  <a:lnTo>
                    <a:pt x="329" y="184"/>
                  </a:lnTo>
                  <a:lnTo>
                    <a:pt x="288" y="252"/>
                  </a:lnTo>
                  <a:lnTo>
                    <a:pt x="246" y="317"/>
                  </a:lnTo>
                  <a:lnTo>
                    <a:pt x="201" y="376"/>
                  </a:lnTo>
                  <a:lnTo>
                    <a:pt x="151" y="436"/>
                  </a:lnTo>
                  <a:lnTo>
                    <a:pt x="95" y="505"/>
                  </a:lnTo>
                  <a:lnTo>
                    <a:pt x="50" y="578"/>
                  </a:lnTo>
                  <a:lnTo>
                    <a:pt x="14" y="651"/>
                  </a:lnTo>
                  <a:lnTo>
                    <a:pt x="0" y="719"/>
                  </a:lnTo>
                  <a:lnTo>
                    <a:pt x="8" y="774"/>
                  </a:lnTo>
                  <a:lnTo>
                    <a:pt x="54" y="820"/>
                  </a:lnTo>
                  <a:lnTo>
                    <a:pt x="137" y="843"/>
                  </a:lnTo>
                  <a:lnTo>
                    <a:pt x="274" y="853"/>
                  </a:lnTo>
                  <a:lnTo>
                    <a:pt x="397" y="857"/>
                  </a:lnTo>
                  <a:lnTo>
                    <a:pt x="507" y="853"/>
                  </a:lnTo>
                  <a:lnTo>
                    <a:pt x="599" y="843"/>
                  </a:lnTo>
                  <a:lnTo>
                    <a:pt x="663" y="825"/>
                  </a:lnTo>
                  <a:lnTo>
                    <a:pt x="694" y="798"/>
                  </a:lnTo>
                  <a:lnTo>
                    <a:pt x="694" y="766"/>
                  </a:lnTo>
                  <a:lnTo>
                    <a:pt x="654" y="724"/>
                  </a:lnTo>
                  <a:close/>
                </a:path>
              </a:pathLst>
            </a:custGeom>
            <a:solidFill>
              <a:srgbClr val="B6B6B6">
                <a:alpha val="100000"/>
              </a:srgbClr>
            </a:solidFill>
            <a:ln w="9525">
              <a:noFill/>
            </a:ln>
          </p:spPr>
          <p:txBody>
            <a:bodyPr/>
            <a:p>
              <a:endParaRPr lang="en-US"/>
            </a:p>
          </p:txBody>
        </p:sp>
        <p:sp>
          <p:nvSpPr>
            <p:cNvPr id="40990" name="Freeform 30"/>
            <p:cNvSpPr/>
            <p:nvPr/>
          </p:nvSpPr>
          <p:spPr>
            <a:xfrm>
              <a:off x="4003" y="3849"/>
              <a:ext cx="48" cy="120"/>
            </a:xfrm>
            <a:custGeom>
              <a:avLst/>
              <a:gdLst>
                <a:gd name="txL" fmla="*/ 0 w 288"/>
                <a:gd name="txT" fmla="*/ 0 h 720"/>
                <a:gd name="txR" fmla="*/ 288 w 288"/>
                <a:gd name="txB" fmla="*/ 720 h 72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88" h="720">
                  <a:moveTo>
                    <a:pt x="206" y="720"/>
                  </a:moveTo>
                  <a:lnTo>
                    <a:pt x="123" y="697"/>
                  </a:lnTo>
                  <a:lnTo>
                    <a:pt x="64" y="665"/>
                  </a:lnTo>
                  <a:lnTo>
                    <a:pt x="22" y="624"/>
                  </a:lnTo>
                  <a:lnTo>
                    <a:pt x="4" y="574"/>
                  </a:lnTo>
                  <a:lnTo>
                    <a:pt x="0" y="523"/>
                  </a:lnTo>
                  <a:lnTo>
                    <a:pt x="4" y="473"/>
                  </a:lnTo>
                  <a:lnTo>
                    <a:pt x="18" y="418"/>
                  </a:lnTo>
                  <a:lnTo>
                    <a:pt x="36" y="372"/>
                  </a:lnTo>
                  <a:lnTo>
                    <a:pt x="78" y="285"/>
                  </a:lnTo>
                  <a:lnTo>
                    <a:pt x="114" y="216"/>
                  </a:lnTo>
                  <a:lnTo>
                    <a:pt x="147" y="156"/>
                  </a:lnTo>
                  <a:lnTo>
                    <a:pt x="178" y="111"/>
                  </a:lnTo>
                  <a:lnTo>
                    <a:pt x="206" y="69"/>
                  </a:lnTo>
                  <a:lnTo>
                    <a:pt x="233" y="42"/>
                  </a:lnTo>
                  <a:lnTo>
                    <a:pt x="260" y="19"/>
                  </a:lnTo>
                  <a:lnTo>
                    <a:pt x="288"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91" name="Freeform 31"/>
            <p:cNvSpPr/>
            <p:nvPr/>
          </p:nvSpPr>
          <p:spPr>
            <a:xfrm>
              <a:off x="4836" y="3615"/>
              <a:ext cx="117" cy="170"/>
            </a:xfrm>
            <a:custGeom>
              <a:avLst/>
              <a:gdLst>
                <a:gd name="txL" fmla="*/ 0 w 700"/>
                <a:gd name="txT" fmla="*/ 0 h 1018"/>
                <a:gd name="txR" fmla="*/ 700 w 700"/>
                <a:gd name="txB" fmla="*/ 1018 h 101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00" h="1018">
                  <a:moveTo>
                    <a:pt x="700" y="1018"/>
                  </a:moveTo>
                  <a:lnTo>
                    <a:pt x="631" y="885"/>
                  </a:lnTo>
                  <a:lnTo>
                    <a:pt x="603" y="770"/>
                  </a:lnTo>
                  <a:lnTo>
                    <a:pt x="595" y="660"/>
                  </a:lnTo>
                  <a:lnTo>
                    <a:pt x="571" y="545"/>
                  </a:lnTo>
                  <a:lnTo>
                    <a:pt x="540" y="408"/>
                  </a:lnTo>
                  <a:lnTo>
                    <a:pt x="516" y="256"/>
                  </a:lnTo>
                  <a:lnTo>
                    <a:pt x="512" y="110"/>
                  </a:lnTo>
                  <a:lnTo>
                    <a:pt x="530" y="0"/>
                  </a:lnTo>
                  <a:lnTo>
                    <a:pt x="430" y="78"/>
                  </a:lnTo>
                  <a:lnTo>
                    <a:pt x="343" y="147"/>
                  </a:lnTo>
                  <a:lnTo>
                    <a:pt x="260" y="206"/>
                  </a:lnTo>
                  <a:lnTo>
                    <a:pt x="192" y="252"/>
                  </a:lnTo>
                  <a:lnTo>
                    <a:pt x="127" y="293"/>
                  </a:lnTo>
                  <a:lnTo>
                    <a:pt x="73" y="325"/>
                  </a:lnTo>
                  <a:lnTo>
                    <a:pt x="32" y="348"/>
                  </a:lnTo>
                  <a:lnTo>
                    <a:pt x="0" y="357"/>
                  </a:lnTo>
                  <a:lnTo>
                    <a:pt x="87" y="348"/>
                  </a:lnTo>
                  <a:lnTo>
                    <a:pt x="165" y="348"/>
                  </a:lnTo>
                  <a:lnTo>
                    <a:pt x="228" y="348"/>
                  </a:lnTo>
                  <a:lnTo>
                    <a:pt x="288" y="357"/>
                  </a:lnTo>
                  <a:lnTo>
                    <a:pt x="333" y="371"/>
                  </a:lnTo>
                  <a:lnTo>
                    <a:pt x="371" y="390"/>
                  </a:lnTo>
                  <a:lnTo>
                    <a:pt x="397" y="412"/>
                  </a:lnTo>
                  <a:lnTo>
                    <a:pt x="416" y="444"/>
                  </a:lnTo>
                  <a:lnTo>
                    <a:pt x="421" y="486"/>
                  </a:lnTo>
                  <a:lnTo>
                    <a:pt x="411" y="545"/>
                  </a:lnTo>
                  <a:lnTo>
                    <a:pt x="403" y="614"/>
                  </a:lnTo>
                  <a:lnTo>
                    <a:pt x="407" y="692"/>
                  </a:lnTo>
                  <a:lnTo>
                    <a:pt x="430" y="774"/>
                  </a:lnTo>
                  <a:lnTo>
                    <a:pt x="480" y="861"/>
                  </a:lnTo>
                  <a:lnTo>
                    <a:pt x="567" y="944"/>
                  </a:lnTo>
                  <a:lnTo>
                    <a:pt x="700" y="1018"/>
                  </a:lnTo>
                  <a:close/>
                </a:path>
              </a:pathLst>
            </a:custGeom>
            <a:solidFill>
              <a:srgbClr val="B6B6B6">
                <a:alpha val="100000"/>
              </a:srgbClr>
            </a:solidFill>
            <a:ln w="9525">
              <a:noFill/>
            </a:ln>
          </p:spPr>
          <p:txBody>
            <a:bodyPr/>
            <a:p>
              <a:endParaRPr lang="en-US"/>
            </a:p>
          </p:txBody>
        </p:sp>
        <p:sp>
          <p:nvSpPr>
            <p:cNvPr id="40992" name="Freeform 32"/>
            <p:cNvSpPr/>
            <p:nvPr/>
          </p:nvSpPr>
          <p:spPr>
            <a:xfrm>
              <a:off x="4921" y="3615"/>
              <a:ext cx="32" cy="170"/>
            </a:xfrm>
            <a:custGeom>
              <a:avLst/>
              <a:gdLst>
                <a:gd name="txL" fmla="*/ 0 w 188"/>
                <a:gd name="txT" fmla="*/ 0 h 1018"/>
                <a:gd name="txR" fmla="*/ 188 w 188"/>
                <a:gd name="txB" fmla="*/ 1018 h 1018"/>
              </a:gdLst>
              <a:ahLst/>
              <a:cxnLst>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88" h="1018">
                  <a:moveTo>
                    <a:pt x="188" y="1018"/>
                  </a:moveTo>
                  <a:lnTo>
                    <a:pt x="119" y="885"/>
                  </a:lnTo>
                  <a:lnTo>
                    <a:pt x="91" y="770"/>
                  </a:lnTo>
                  <a:lnTo>
                    <a:pt x="83" y="660"/>
                  </a:lnTo>
                  <a:lnTo>
                    <a:pt x="59" y="545"/>
                  </a:lnTo>
                  <a:lnTo>
                    <a:pt x="28" y="408"/>
                  </a:lnTo>
                  <a:lnTo>
                    <a:pt x="4" y="256"/>
                  </a:lnTo>
                  <a:lnTo>
                    <a:pt x="0" y="110"/>
                  </a:lnTo>
                  <a:lnTo>
                    <a:pt x="18"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0993" name="Freeform 33"/>
            <p:cNvSpPr/>
            <p:nvPr/>
          </p:nvSpPr>
          <p:spPr>
            <a:xfrm>
              <a:off x="4607" y="2834"/>
              <a:ext cx="602" cy="378"/>
            </a:xfrm>
            <a:custGeom>
              <a:avLst/>
              <a:gdLst>
                <a:gd name="txL" fmla="*/ 0 w 3613"/>
                <a:gd name="txT" fmla="*/ 0 h 2269"/>
                <a:gd name="txR" fmla="*/ 3613 w 3613"/>
                <a:gd name="txB" fmla="*/ 2269 h 226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613" h="2269">
                  <a:moveTo>
                    <a:pt x="188" y="24"/>
                  </a:moveTo>
                  <a:lnTo>
                    <a:pt x="182" y="74"/>
                  </a:lnTo>
                  <a:lnTo>
                    <a:pt x="188" y="119"/>
                  </a:lnTo>
                  <a:lnTo>
                    <a:pt x="206" y="165"/>
                  </a:lnTo>
                  <a:lnTo>
                    <a:pt x="228" y="206"/>
                  </a:lnTo>
                  <a:lnTo>
                    <a:pt x="261" y="243"/>
                  </a:lnTo>
                  <a:lnTo>
                    <a:pt x="301" y="280"/>
                  </a:lnTo>
                  <a:lnTo>
                    <a:pt x="347" y="317"/>
                  </a:lnTo>
                  <a:lnTo>
                    <a:pt x="398" y="349"/>
                  </a:lnTo>
                  <a:lnTo>
                    <a:pt x="457" y="380"/>
                  </a:lnTo>
                  <a:lnTo>
                    <a:pt x="517" y="412"/>
                  </a:lnTo>
                  <a:lnTo>
                    <a:pt x="576" y="445"/>
                  </a:lnTo>
                  <a:lnTo>
                    <a:pt x="644" y="473"/>
                  </a:lnTo>
                  <a:lnTo>
                    <a:pt x="709" y="505"/>
                  </a:lnTo>
                  <a:lnTo>
                    <a:pt x="777" y="532"/>
                  </a:lnTo>
                  <a:lnTo>
                    <a:pt x="841" y="560"/>
                  </a:lnTo>
                  <a:lnTo>
                    <a:pt x="906" y="592"/>
                  </a:lnTo>
                  <a:lnTo>
                    <a:pt x="979" y="619"/>
                  </a:lnTo>
                  <a:lnTo>
                    <a:pt x="1084" y="660"/>
                  </a:lnTo>
                  <a:lnTo>
                    <a:pt x="1216" y="706"/>
                  </a:lnTo>
                  <a:lnTo>
                    <a:pt x="1368" y="766"/>
                  </a:lnTo>
                  <a:lnTo>
                    <a:pt x="1537" y="830"/>
                  </a:lnTo>
                  <a:lnTo>
                    <a:pt x="1719" y="893"/>
                  </a:lnTo>
                  <a:lnTo>
                    <a:pt x="1907" y="968"/>
                  </a:lnTo>
                  <a:lnTo>
                    <a:pt x="2094" y="1036"/>
                  </a:lnTo>
                  <a:lnTo>
                    <a:pt x="2282" y="1109"/>
                  </a:lnTo>
                  <a:lnTo>
                    <a:pt x="2461" y="1178"/>
                  </a:lnTo>
                  <a:lnTo>
                    <a:pt x="2630" y="1238"/>
                  </a:lnTo>
                  <a:lnTo>
                    <a:pt x="2780" y="1297"/>
                  </a:lnTo>
                  <a:lnTo>
                    <a:pt x="2913" y="1348"/>
                  </a:lnTo>
                  <a:lnTo>
                    <a:pt x="3014" y="1388"/>
                  </a:lnTo>
                  <a:lnTo>
                    <a:pt x="3086" y="1416"/>
                  </a:lnTo>
                  <a:lnTo>
                    <a:pt x="3124" y="1435"/>
                  </a:lnTo>
                  <a:lnTo>
                    <a:pt x="3160" y="1457"/>
                  </a:lnTo>
                  <a:lnTo>
                    <a:pt x="3193" y="1477"/>
                  </a:lnTo>
                  <a:lnTo>
                    <a:pt x="3224" y="1499"/>
                  </a:lnTo>
                  <a:lnTo>
                    <a:pt x="3251" y="1517"/>
                  </a:lnTo>
                  <a:lnTo>
                    <a:pt x="3279" y="1540"/>
                  </a:lnTo>
                  <a:lnTo>
                    <a:pt x="3312" y="1563"/>
                  </a:lnTo>
                  <a:lnTo>
                    <a:pt x="3348" y="1586"/>
                  </a:lnTo>
                  <a:lnTo>
                    <a:pt x="3384" y="1614"/>
                  </a:lnTo>
                  <a:lnTo>
                    <a:pt x="3411" y="1641"/>
                  </a:lnTo>
                  <a:lnTo>
                    <a:pt x="3449" y="1677"/>
                  </a:lnTo>
                  <a:lnTo>
                    <a:pt x="3485" y="1728"/>
                  </a:lnTo>
                  <a:lnTo>
                    <a:pt x="3522" y="1796"/>
                  </a:lnTo>
                  <a:lnTo>
                    <a:pt x="3558" y="1875"/>
                  </a:lnTo>
                  <a:lnTo>
                    <a:pt x="3586" y="1966"/>
                  </a:lnTo>
                  <a:lnTo>
                    <a:pt x="3604" y="2077"/>
                  </a:lnTo>
                  <a:lnTo>
                    <a:pt x="3613" y="2200"/>
                  </a:lnTo>
                  <a:lnTo>
                    <a:pt x="3407" y="2269"/>
                  </a:lnTo>
                  <a:lnTo>
                    <a:pt x="3393" y="2158"/>
                  </a:lnTo>
                  <a:lnTo>
                    <a:pt x="3380" y="2063"/>
                  </a:lnTo>
                  <a:lnTo>
                    <a:pt x="3366" y="1976"/>
                  </a:lnTo>
                  <a:lnTo>
                    <a:pt x="3348" y="1902"/>
                  </a:lnTo>
                  <a:lnTo>
                    <a:pt x="3330" y="1838"/>
                  </a:lnTo>
                  <a:lnTo>
                    <a:pt x="3298" y="1788"/>
                  </a:lnTo>
                  <a:lnTo>
                    <a:pt x="3261" y="1742"/>
                  </a:lnTo>
                  <a:lnTo>
                    <a:pt x="3215" y="1705"/>
                  </a:lnTo>
                  <a:lnTo>
                    <a:pt x="3187" y="1687"/>
                  </a:lnTo>
                  <a:lnTo>
                    <a:pt x="3160" y="1669"/>
                  </a:lnTo>
                  <a:lnTo>
                    <a:pt x="3133" y="1645"/>
                  </a:lnTo>
                  <a:lnTo>
                    <a:pt x="3096" y="1627"/>
                  </a:lnTo>
                  <a:lnTo>
                    <a:pt x="3060" y="1604"/>
                  </a:lnTo>
                  <a:lnTo>
                    <a:pt x="3018" y="1582"/>
                  </a:lnTo>
                  <a:lnTo>
                    <a:pt x="2973" y="1563"/>
                  </a:lnTo>
                  <a:lnTo>
                    <a:pt x="2923" y="1540"/>
                  </a:lnTo>
                  <a:lnTo>
                    <a:pt x="2886" y="1526"/>
                  </a:lnTo>
                  <a:lnTo>
                    <a:pt x="2812" y="1499"/>
                  </a:lnTo>
                  <a:lnTo>
                    <a:pt x="2707" y="1457"/>
                  </a:lnTo>
                  <a:lnTo>
                    <a:pt x="2574" y="1407"/>
                  </a:lnTo>
                  <a:lnTo>
                    <a:pt x="2424" y="1348"/>
                  </a:lnTo>
                  <a:lnTo>
                    <a:pt x="2255" y="1283"/>
                  </a:lnTo>
                  <a:lnTo>
                    <a:pt x="2076" y="1210"/>
                  </a:lnTo>
                  <a:lnTo>
                    <a:pt x="1888" y="1137"/>
                  </a:lnTo>
                  <a:lnTo>
                    <a:pt x="1697" y="1063"/>
                  </a:lnTo>
                  <a:lnTo>
                    <a:pt x="1509" y="990"/>
                  </a:lnTo>
                  <a:lnTo>
                    <a:pt x="1326" y="921"/>
                  </a:lnTo>
                  <a:lnTo>
                    <a:pt x="1156" y="857"/>
                  </a:lnTo>
                  <a:lnTo>
                    <a:pt x="1005" y="798"/>
                  </a:lnTo>
                  <a:lnTo>
                    <a:pt x="878" y="747"/>
                  </a:lnTo>
                  <a:lnTo>
                    <a:pt x="773" y="706"/>
                  </a:lnTo>
                  <a:lnTo>
                    <a:pt x="700" y="679"/>
                  </a:lnTo>
                  <a:lnTo>
                    <a:pt x="654" y="656"/>
                  </a:lnTo>
                  <a:lnTo>
                    <a:pt x="599" y="637"/>
                  </a:lnTo>
                  <a:lnTo>
                    <a:pt x="539" y="610"/>
                  </a:lnTo>
                  <a:lnTo>
                    <a:pt x="480" y="582"/>
                  </a:lnTo>
                  <a:lnTo>
                    <a:pt x="416" y="555"/>
                  </a:lnTo>
                  <a:lnTo>
                    <a:pt x="347" y="523"/>
                  </a:lnTo>
                  <a:lnTo>
                    <a:pt x="283" y="487"/>
                  </a:lnTo>
                  <a:lnTo>
                    <a:pt x="224" y="449"/>
                  </a:lnTo>
                  <a:lnTo>
                    <a:pt x="164" y="404"/>
                  </a:lnTo>
                  <a:lnTo>
                    <a:pt x="114" y="362"/>
                  </a:lnTo>
                  <a:lnTo>
                    <a:pt x="73" y="311"/>
                  </a:lnTo>
                  <a:lnTo>
                    <a:pt x="37" y="257"/>
                  </a:lnTo>
                  <a:lnTo>
                    <a:pt x="13" y="202"/>
                  </a:lnTo>
                  <a:lnTo>
                    <a:pt x="0" y="138"/>
                  </a:lnTo>
                  <a:lnTo>
                    <a:pt x="4" y="74"/>
                  </a:lnTo>
                  <a:lnTo>
                    <a:pt x="23" y="0"/>
                  </a:lnTo>
                  <a:lnTo>
                    <a:pt x="188" y="24"/>
                  </a:lnTo>
                  <a:close/>
                </a:path>
              </a:pathLst>
            </a:custGeom>
            <a:solidFill>
              <a:srgbClr val="01245C">
                <a:alpha val="100000"/>
              </a:srgbClr>
            </a:solidFill>
            <a:ln w="9525">
              <a:noFill/>
            </a:ln>
          </p:spPr>
          <p:txBody>
            <a:bodyPr/>
            <a:p>
              <a:endParaRPr lang="en-US"/>
            </a:p>
          </p:txBody>
        </p:sp>
        <p:sp>
          <p:nvSpPr>
            <p:cNvPr id="40994" name="Freeform 34"/>
            <p:cNvSpPr/>
            <p:nvPr/>
          </p:nvSpPr>
          <p:spPr>
            <a:xfrm>
              <a:off x="4630" y="2837"/>
              <a:ext cx="131" cy="103"/>
            </a:xfrm>
            <a:custGeom>
              <a:avLst/>
              <a:gdLst>
                <a:gd name="txL" fmla="*/ 0 w 787"/>
                <a:gd name="txT" fmla="*/ 0 h 619"/>
                <a:gd name="txR" fmla="*/ 787 w 787"/>
                <a:gd name="txB" fmla="*/ 619 h 61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87" h="619">
                  <a:moveTo>
                    <a:pt x="782" y="536"/>
                  </a:moveTo>
                  <a:lnTo>
                    <a:pt x="787" y="536"/>
                  </a:lnTo>
                  <a:lnTo>
                    <a:pt x="723" y="505"/>
                  </a:lnTo>
                  <a:lnTo>
                    <a:pt x="654" y="477"/>
                  </a:lnTo>
                  <a:lnTo>
                    <a:pt x="590" y="449"/>
                  </a:lnTo>
                  <a:lnTo>
                    <a:pt x="525" y="417"/>
                  </a:lnTo>
                  <a:lnTo>
                    <a:pt x="457" y="390"/>
                  </a:lnTo>
                  <a:lnTo>
                    <a:pt x="398" y="358"/>
                  </a:lnTo>
                  <a:lnTo>
                    <a:pt x="338" y="325"/>
                  </a:lnTo>
                  <a:lnTo>
                    <a:pt x="283" y="293"/>
                  </a:lnTo>
                  <a:lnTo>
                    <a:pt x="238" y="266"/>
                  </a:lnTo>
                  <a:lnTo>
                    <a:pt x="192" y="229"/>
                  </a:lnTo>
                  <a:lnTo>
                    <a:pt x="156" y="198"/>
                  </a:lnTo>
                  <a:lnTo>
                    <a:pt x="128" y="165"/>
                  </a:lnTo>
                  <a:lnTo>
                    <a:pt x="110" y="133"/>
                  </a:lnTo>
                  <a:lnTo>
                    <a:pt x="96" y="97"/>
                  </a:lnTo>
                  <a:lnTo>
                    <a:pt x="91" y="60"/>
                  </a:lnTo>
                  <a:lnTo>
                    <a:pt x="96" y="18"/>
                  </a:lnTo>
                  <a:lnTo>
                    <a:pt x="5" y="0"/>
                  </a:lnTo>
                  <a:lnTo>
                    <a:pt x="0" y="60"/>
                  </a:lnTo>
                  <a:lnTo>
                    <a:pt x="5" y="115"/>
                  </a:lnTo>
                  <a:lnTo>
                    <a:pt x="27" y="170"/>
                  </a:lnTo>
                  <a:lnTo>
                    <a:pt x="55" y="220"/>
                  </a:lnTo>
                  <a:lnTo>
                    <a:pt x="91" y="261"/>
                  </a:lnTo>
                  <a:lnTo>
                    <a:pt x="138" y="303"/>
                  </a:lnTo>
                  <a:lnTo>
                    <a:pt x="183" y="339"/>
                  </a:lnTo>
                  <a:lnTo>
                    <a:pt x="238" y="376"/>
                  </a:lnTo>
                  <a:lnTo>
                    <a:pt x="301" y="408"/>
                  </a:lnTo>
                  <a:lnTo>
                    <a:pt x="362" y="440"/>
                  </a:lnTo>
                  <a:lnTo>
                    <a:pt x="420" y="473"/>
                  </a:lnTo>
                  <a:lnTo>
                    <a:pt x="489" y="499"/>
                  </a:lnTo>
                  <a:lnTo>
                    <a:pt x="553" y="532"/>
                  </a:lnTo>
                  <a:lnTo>
                    <a:pt x="626" y="559"/>
                  </a:lnTo>
                  <a:lnTo>
                    <a:pt x="686" y="586"/>
                  </a:lnTo>
                  <a:lnTo>
                    <a:pt x="750" y="619"/>
                  </a:lnTo>
                  <a:lnTo>
                    <a:pt x="755" y="619"/>
                  </a:lnTo>
                  <a:lnTo>
                    <a:pt x="782" y="536"/>
                  </a:lnTo>
                  <a:close/>
                </a:path>
              </a:pathLst>
            </a:custGeom>
            <a:solidFill>
              <a:srgbClr val="FFEB00">
                <a:alpha val="100000"/>
              </a:srgbClr>
            </a:solidFill>
            <a:ln w="9525">
              <a:noFill/>
            </a:ln>
          </p:spPr>
          <p:txBody>
            <a:bodyPr/>
            <a:p>
              <a:endParaRPr lang="en-US"/>
            </a:p>
          </p:txBody>
        </p:sp>
        <p:sp>
          <p:nvSpPr>
            <p:cNvPr id="40995" name="Freeform 35"/>
            <p:cNvSpPr/>
            <p:nvPr/>
          </p:nvSpPr>
          <p:spPr>
            <a:xfrm>
              <a:off x="4756" y="2926"/>
              <a:ext cx="376" cy="154"/>
            </a:xfrm>
            <a:custGeom>
              <a:avLst/>
              <a:gdLst>
                <a:gd name="txL" fmla="*/ 0 w 2254"/>
                <a:gd name="txT" fmla="*/ 0 h 927"/>
                <a:gd name="txR" fmla="*/ 2254 w 2254"/>
                <a:gd name="txB" fmla="*/ 927 h 92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254" h="927">
                  <a:moveTo>
                    <a:pt x="2254" y="844"/>
                  </a:moveTo>
                  <a:lnTo>
                    <a:pt x="2213" y="826"/>
                  </a:lnTo>
                  <a:lnTo>
                    <a:pt x="2136" y="798"/>
                  </a:lnTo>
                  <a:lnTo>
                    <a:pt x="2035" y="757"/>
                  </a:lnTo>
                  <a:lnTo>
                    <a:pt x="1902" y="706"/>
                  </a:lnTo>
                  <a:lnTo>
                    <a:pt x="1751" y="646"/>
                  </a:lnTo>
                  <a:lnTo>
                    <a:pt x="1583" y="587"/>
                  </a:lnTo>
                  <a:lnTo>
                    <a:pt x="1404" y="518"/>
                  </a:lnTo>
                  <a:lnTo>
                    <a:pt x="1216" y="444"/>
                  </a:lnTo>
                  <a:lnTo>
                    <a:pt x="1029" y="376"/>
                  </a:lnTo>
                  <a:lnTo>
                    <a:pt x="841" y="303"/>
                  </a:lnTo>
                  <a:lnTo>
                    <a:pt x="658" y="238"/>
                  </a:lnTo>
                  <a:lnTo>
                    <a:pt x="488" y="175"/>
                  </a:lnTo>
                  <a:lnTo>
                    <a:pt x="338" y="115"/>
                  </a:lnTo>
                  <a:lnTo>
                    <a:pt x="206" y="69"/>
                  </a:lnTo>
                  <a:lnTo>
                    <a:pt x="101" y="28"/>
                  </a:lnTo>
                  <a:lnTo>
                    <a:pt x="27" y="0"/>
                  </a:lnTo>
                  <a:lnTo>
                    <a:pt x="0" y="83"/>
                  </a:lnTo>
                  <a:lnTo>
                    <a:pt x="73" y="110"/>
                  </a:lnTo>
                  <a:lnTo>
                    <a:pt x="178" y="151"/>
                  </a:lnTo>
                  <a:lnTo>
                    <a:pt x="311" y="197"/>
                  </a:lnTo>
                  <a:lnTo>
                    <a:pt x="462" y="256"/>
                  </a:lnTo>
                  <a:lnTo>
                    <a:pt x="631" y="321"/>
                  </a:lnTo>
                  <a:lnTo>
                    <a:pt x="813" y="385"/>
                  </a:lnTo>
                  <a:lnTo>
                    <a:pt x="1001" y="458"/>
                  </a:lnTo>
                  <a:lnTo>
                    <a:pt x="1188" y="527"/>
                  </a:lnTo>
                  <a:lnTo>
                    <a:pt x="1376" y="600"/>
                  </a:lnTo>
                  <a:lnTo>
                    <a:pt x="1555" y="670"/>
                  </a:lnTo>
                  <a:lnTo>
                    <a:pt x="1724" y="729"/>
                  </a:lnTo>
                  <a:lnTo>
                    <a:pt x="1875" y="788"/>
                  </a:lnTo>
                  <a:lnTo>
                    <a:pt x="2007" y="838"/>
                  </a:lnTo>
                  <a:lnTo>
                    <a:pt x="2108" y="880"/>
                  </a:lnTo>
                  <a:lnTo>
                    <a:pt x="2176" y="907"/>
                  </a:lnTo>
                  <a:lnTo>
                    <a:pt x="2208" y="927"/>
                  </a:lnTo>
                  <a:lnTo>
                    <a:pt x="2254" y="844"/>
                  </a:lnTo>
                  <a:close/>
                </a:path>
              </a:pathLst>
            </a:custGeom>
            <a:solidFill>
              <a:srgbClr val="FFEB00">
                <a:alpha val="100000"/>
              </a:srgbClr>
            </a:solidFill>
            <a:ln w="9525">
              <a:noFill/>
            </a:ln>
          </p:spPr>
          <p:txBody>
            <a:bodyPr/>
            <a:p>
              <a:endParaRPr lang="en-US"/>
            </a:p>
          </p:txBody>
        </p:sp>
        <p:sp>
          <p:nvSpPr>
            <p:cNvPr id="40996" name="Freeform 36"/>
            <p:cNvSpPr/>
            <p:nvPr/>
          </p:nvSpPr>
          <p:spPr>
            <a:xfrm>
              <a:off x="5124" y="3067"/>
              <a:ext cx="52" cy="42"/>
            </a:xfrm>
            <a:custGeom>
              <a:avLst/>
              <a:gdLst>
                <a:gd name="txL" fmla="*/ 0 w 311"/>
                <a:gd name="txT" fmla="*/ 0 h 256"/>
                <a:gd name="txR" fmla="*/ 311 w 311"/>
                <a:gd name="txB" fmla="*/ 256 h 25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11" h="256">
                  <a:moveTo>
                    <a:pt x="311" y="182"/>
                  </a:moveTo>
                  <a:lnTo>
                    <a:pt x="270" y="156"/>
                  </a:lnTo>
                  <a:lnTo>
                    <a:pt x="234" y="132"/>
                  </a:lnTo>
                  <a:lnTo>
                    <a:pt x="206" y="109"/>
                  </a:lnTo>
                  <a:lnTo>
                    <a:pt x="179" y="87"/>
                  </a:lnTo>
                  <a:lnTo>
                    <a:pt x="147" y="69"/>
                  </a:lnTo>
                  <a:lnTo>
                    <a:pt x="115" y="45"/>
                  </a:lnTo>
                  <a:lnTo>
                    <a:pt x="83" y="27"/>
                  </a:lnTo>
                  <a:lnTo>
                    <a:pt x="46" y="0"/>
                  </a:lnTo>
                  <a:lnTo>
                    <a:pt x="0" y="83"/>
                  </a:lnTo>
                  <a:lnTo>
                    <a:pt x="37" y="101"/>
                  </a:lnTo>
                  <a:lnTo>
                    <a:pt x="69" y="119"/>
                  </a:lnTo>
                  <a:lnTo>
                    <a:pt x="101" y="142"/>
                  </a:lnTo>
                  <a:lnTo>
                    <a:pt x="124" y="160"/>
                  </a:lnTo>
                  <a:lnTo>
                    <a:pt x="151" y="182"/>
                  </a:lnTo>
                  <a:lnTo>
                    <a:pt x="188" y="206"/>
                  </a:lnTo>
                  <a:lnTo>
                    <a:pt x="224" y="229"/>
                  </a:lnTo>
                  <a:lnTo>
                    <a:pt x="257" y="256"/>
                  </a:lnTo>
                  <a:lnTo>
                    <a:pt x="311" y="182"/>
                  </a:lnTo>
                  <a:close/>
                </a:path>
              </a:pathLst>
            </a:custGeom>
            <a:solidFill>
              <a:srgbClr val="FFEB00">
                <a:alpha val="100000"/>
              </a:srgbClr>
            </a:solidFill>
            <a:ln w="9525">
              <a:noFill/>
            </a:ln>
          </p:spPr>
          <p:txBody>
            <a:bodyPr/>
            <a:p>
              <a:endParaRPr lang="en-US"/>
            </a:p>
          </p:txBody>
        </p:sp>
        <p:sp>
          <p:nvSpPr>
            <p:cNvPr id="40997" name="Freeform 37"/>
            <p:cNvSpPr/>
            <p:nvPr/>
          </p:nvSpPr>
          <p:spPr>
            <a:xfrm>
              <a:off x="5167" y="3097"/>
              <a:ext cx="50" cy="111"/>
            </a:xfrm>
            <a:custGeom>
              <a:avLst/>
              <a:gdLst>
                <a:gd name="txL" fmla="*/ 0 w 302"/>
                <a:gd name="txT" fmla="*/ 0 h 665"/>
                <a:gd name="txR" fmla="*/ 302 w 302"/>
                <a:gd name="txB" fmla="*/ 665 h 66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02" h="665">
                  <a:moveTo>
                    <a:pt x="270" y="665"/>
                  </a:moveTo>
                  <a:lnTo>
                    <a:pt x="302" y="624"/>
                  </a:lnTo>
                  <a:lnTo>
                    <a:pt x="292" y="495"/>
                  </a:lnTo>
                  <a:lnTo>
                    <a:pt x="274" y="382"/>
                  </a:lnTo>
                  <a:lnTo>
                    <a:pt x="242" y="285"/>
                  </a:lnTo>
                  <a:lnTo>
                    <a:pt x="205" y="202"/>
                  </a:lnTo>
                  <a:lnTo>
                    <a:pt x="165" y="129"/>
                  </a:lnTo>
                  <a:lnTo>
                    <a:pt x="128" y="74"/>
                  </a:lnTo>
                  <a:lnTo>
                    <a:pt x="86" y="33"/>
                  </a:lnTo>
                  <a:lnTo>
                    <a:pt x="54" y="0"/>
                  </a:lnTo>
                  <a:lnTo>
                    <a:pt x="0" y="74"/>
                  </a:lnTo>
                  <a:lnTo>
                    <a:pt x="23" y="97"/>
                  </a:lnTo>
                  <a:lnTo>
                    <a:pt x="54" y="129"/>
                  </a:lnTo>
                  <a:lnTo>
                    <a:pt x="92" y="175"/>
                  </a:lnTo>
                  <a:lnTo>
                    <a:pt x="123" y="239"/>
                  </a:lnTo>
                  <a:lnTo>
                    <a:pt x="160" y="313"/>
                  </a:lnTo>
                  <a:lnTo>
                    <a:pt x="183" y="400"/>
                  </a:lnTo>
                  <a:lnTo>
                    <a:pt x="201" y="505"/>
                  </a:lnTo>
                  <a:lnTo>
                    <a:pt x="211" y="624"/>
                  </a:lnTo>
                  <a:lnTo>
                    <a:pt x="242" y="582"/>
                  </a:lnTo>
                  <a:lnTo>
                    <a:pt x="270" y="665"/>
                  </a:lnTo>
                  <a:lnTo>
                    <a:pt x="302" y="656"/>
                  </a:lnTo>
                  <a:lnTo>
                    <a:pt x="302" y="624"/>
                  </a:lnTo>
                  <a:lnTo>
                    <a:pt x="270" y="665"/>
                  </a:lnTo>
                  <a:close/>
                </a:path>
              </a:pathLst>
            </a:custGeom>
            <a:solidFill>
              <a:srgbClr val="FFEB00">
                <a:alpha val="100000"/>
              </a:srgbClr>
            </a:solidFill>
            <a:ln w="9525">
              <a:noFill/>
            </a:ln>
          </p:spPr>
          <p:txBody>
            <a:bodyPr/>
            <a:p>
              <a:endParaRPr lang="en-US"/>
            </a:p>
          </p:txBody>
        </p:sp>
        <p:sp>
          <p:nvSpPr>
            <p:cNvPr id="40998" name="Freeform 38"/>
            <p:cNvSpPr/>
            <p:nvPr/>
          </p:nvSpPr>
          <p:spPr>
            <a:xfrm>
              <a:off x="5167" y="3194"/>
              <a:ext cx="45" cy="28"/>
            </a:xfrm>
            <a:custGeom>
              <a:avLst/>
              <a:gdLst>
                <a:gd name="txL" fmla="*/ 0 w 266"/>
                <a:gd name="txT" fmla="*/ 0 h 170"/>
                <a:gd name="txR" fmla="*/ 266 w 266"/>
                <a:gd name="txB" fmla="*/ 170 h 17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66" h="170">
                  <a:moveTo>
                    <a:pt x="0" y="115"/>
                  </a:moveTo>
                  <a:lnTo>
                    <a:pt x="60" y="152"/>
                  </a:lnTo>
                  <a:lnTo>
                    <a:pt x="266" y="83"/>
                  </a:lnTo>
                  <a:lnTo>
                    <a:pt x="238" y="0"/>
                  </a:lnTo>
                  <a:lnTo>
                    <a:pt x="32" y="69"/>
                  </a:lnTo>
                  <a:lnTo>
                    <a:pt x="92" y="107"/>
                  </a:lnTo>
                  <a:lnTo>
                    <a:pt x="0" y="115"/>
                  </a:lnTo>
                  <a:lnTo>
                    <a:pt x="9" y="170"/>
                  </a:lnTo>
                  <a:lnTo>
                    <a:pt x="60" y="152"/>
                  </a:lnTo>
                  <a:lnTo>
                    <a:pt x="0" y="115"/>
                  </a:lnTo>
                  <a:close/>
                </a:path>
              </a:pathLst>
            </a:custGeom>
            <a:solidFill>
              <a:srgbClr val="FFEB00">
                <a:alpha val="100000"/>
              </a:srgbClr>
            </a:solidFill>
            <a:ln w="9525">
              <a:noFill/>
            </a:ln>
          </p:spPr>
          <p:txBody>
            <a:bodyPr/>
            <a:p>
              <a:endParaRPr lang="en-US"/>
            </a:p>
          </p:txBody>
        </p:sp>
        <p:sp>
          <p:nvSpPr>
            <p:cNvPr id="40999" name="Freeform 39"/>
            <p:cNvSpPr/>
            <p:nvPr/>
          </p:nvSpPr>
          <p:spPr>
            <a:xfrm>
              <a:off x="5139" y="3112"/>
              <a:ext cx="44" cy="101"/>
            </a:xfrm>
            <a:custGeom>
              <a:avLst/>
              <a:gdLst>
                <a:gd name="txL" fmla="*/ 0 w 260"/>
                <a:gd name="txT" fmla="*/ 0 h 604"/>
                <a:gd name="txR" fmla="*/ 260 w 260"/>
                <a:gd name="txB" fmla="*/ 604 h 60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60" h="604">
                  <a:moveTo>
                    <a:pt x="0" y="73"/>
                  </a:moveTo>
                  <a:lnTo>
                    <a:pt x="36" y="105"/>
                  </a:lnTo>
                  <a:lnTo>
                    <a:pt x="68" y="146"/>
                  </a:lnTo>
                  <a:lnTo>
                    <a:pt x="95" y="188"/>
                  </a:lnTo>
                  <a:lnTo>
                    <a:pt x="109" y="242"/>
                  </a:lnTo>
                  <a:lnTo>
                    <a:pt x="127" y="315"/>
                  </a:lnTo>
                  <a:lnTo>
                    <a:pt x="141" y="398"/>
                  </a:lnTo>
                  <a:lnTo>
                    <a:pt x="155" y="495"/>
                  </a:lnTo>
                  <a:lnTo>
                    <a:pt x="168" y="604"/>
                  </a:lnTo>
                  <a:lnTo>
                    <a:pt x="260" y="596"/>
                  </a:lnTo>
                  <a:lnTo>
                    <a:pt x="246" y="485"/>
                  </a:lnTo>
                  <a:lnTo>
                    <a:pt x="232" y="389"/>
                  </a:lnTo>
                  <a:lnTo>
                    <a:pt x="218" y="297"/>
                  </a:lnTo>
                  <a:lnTo>
                    <a:pt x="200" y="224"/>
                  </a:lnTo>
                  <a:lnTo>
                    <a:pt x="177" y="151"/>
                  </a:lnTo>
                  <a:lnTo>
                    <a:pt x="141" y="91"/>
                  </a:lnTo>
                  <a:lnTo>
                    <a:pt x="99" y="41"/>
                  </a:lnTo>
                  <a:lnTo>
                    <a:pt x="45" y="0"/>
                  </a:lnTo>
                  <a:lnTo>
                    <a:pt x="0" y="73"/>
                  </a:lnTo>
                  <a:close/>
                </a:path>
              </a:pathLst>
            </a:custGeom>
            <a:solidFill>
              <a:srgbClr val="FFEB00">
                <a:alpha val="100000"/>
              </a:srgbClr>
            </a:solidFill>
            <a:ln w="9525">
              <a:noFill/>
            </a:ln>
          </p:spPr>
          <p:txBody>
            <a:bodyPr/>
            <a:p>
              <a:endParaRPr lang="en-US"/>
            </a:p>
          </p:txBody>
        </p:sp>
        <p:sp>
          <p:nvSpPr>
            <p:cNvPr id="41000" name="Freeform 40"/>
            <p:cNvSpPr/>
            <p:nvPr/>
          </p:nvSpPr>
          <p:spPr>
            <a:xfrm>
              <a:off x="5092" y="3084"/>
              <a:ext cx="55" cy="41"/>
            </a:xfrm>
            <a:custGeom>
              <a:avLst/>
              <a:gdLst>
                <a:gd name="txL" fmla="*/ 0 w 329"/>
                <a:gd name="txT" fmla="*/ 0 h 243"/>
                <a:gd name="txR" fmla="*/ 329 w 329"/>
                <a:gd name="txB" fmla="*/ 243 h 24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29" h="243">
                  <a:moveTo>
                    <a:pt x="0" y="83"/>
                  </a:moveTo>
                  <a:lnTo>
                    <a:pt x="46" y="105"/>
                  </a:lnTo>
                  <a:lnTo>
                    <a:pt x="91" y="124"/>
                  </a:lnTo>
                  <a:lnTo>
                    <a:pt x="127" y="146"/>
                  </a:lnTo>
                  <a:lnTo>
                    <a:pt x="165" y="170"/>
                  </a:lnTo>
                  <a:lnTo>
                    <a:pt x="201" y="184"/>
                  </a:lnTo>
                  <a:lnTo>
                    <a:pt x="224" y="206"/>
                  </a:lnTo>
                  <a:lnTo>
                    <a:pt x="256" y="224"/>
                  </a:lnTo>
                  <a:lnTo>
                    <a:pt x="284" y="243"/>
                  </a:lnTo>
                  <a:lnTo>
                    <a:pt x="329" y="170"/>
                  </a:lnTo>
                  <a:lnTo>
                    <a:pt x="302" y="151"/>
                  </a:lnTo>
                  <a:lnTo>
                    <a:pt x="278" y="133"/>
                  </a:lnTo>
                  <a:lnTo>
                    <a:pt x="246" y="110"/>
                  </a:lnTo>
                  <a:lnTo>
                    <a:pt x="210" y="87"/>
                  </a:lnTo>
                  <a:lnTo>
                    <a:pt x="173" y="64"/>
                  </a:lnTo>
                  <a:lnTo>
                    <a:pt x="127" y="41"/>
                  </a:lnTo>
                  <a:lnTo>
                    <a:pt x="82" y="23"/>
                  </a:lnTo>
                  <a:lnTo>
                    <a:pt x="27" y="0"/>
                  </a:lnTo>
                  <a:lnTo>
                    <a:pt x="0" y="83"/>
                  </a:lnTo>
                  <a:close/>
                </a:path>
              </a:pathLst>
            </a:custGeom>
            <a:solidFill>
              <a:srgbClr val="FFEB00">
                <a:alpha val="100000"/>
              </a:srgbClr>
            </a:solidFill>
            <a:ln w="9525">
              <a:noFill/>
            </a:ln>
          </p:spPr>
          <p:txBody>
            <a:bodyPr/>
            <a:p>
              <a:endParaRPr lang="en-US"/>
            </a:p>
          </p:txBody>
        </p:sp>
        <p:sp>
          <p:nvSpPr>
            <p:cNvPr id="41001" name="Freeform 41"/>
            <p:cNvSpPr/>
            <p:nvPr/>
          </p:nvSpPr>
          <p:spPr>
            <a:xfrm>
              <a:off x="4721" y="2940"/>
              <a:ext cx="376" cy="158"/>
            </a:xfrm>
            <a:custGeom>
              <a:avLst/>
              <a:gdLst>
                <a:gd name="txL" fmla="*/ 0 w 2255"/>
                <a:gd name="txT" fmla="*/ 0 h 945"/>
                <a:gd name="txR" fmla="*/ 2255 w 2255"/>
                <a:gd name="txB" fmla="*/ 945 h 9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255" h="945">
                  <a:moveTo>
                    <a:pt x="0" y="83"/>
                  </a:moveTo>
                  <a:lnTo>
                    <a:pt x="5" y="83"/>
                  </a:lnTo>
                  <a:lnTo>
                    <a:pt x="78" y="110"/>
                  </a:lnTo>
                  <a:lnTo>
                    <a:pt x="183" y="151"/>
                  </a:lnTo>
                  <a:lnTo>
                    <a:pt x="312" y="202"/>
                  </a:lnTo>
                  <a:lnTo>
                    <a:pt x="463" y="262"/>
                  </a:lnTo>
                  <a:lnTo>
                    <a:pt x="631" y="326"/>
                  </a:lnTo>
                  <a:lnTo>
                    <a:pt x="814" y="395"/>
                  </a:lnTo>
                  <a:lnTo>
                    <a:pt x="1002" y="468"/>
                  </a:lnTo>
                  <a:lnTo>
                    <a:pt x="1193" y="541"/>
                  </a:lnTo>
                  <a:lnTo>
                    <a:pt x="1381" y="614"/>
                  </a:lnTo>
                  <a:lnTo>
                    <a:pt x="1560" y="688"/>
                  </a:lnTo>
                  <a:lnTo>
                    <a:pt x="1729" y="751"/>
                  </a:lnTo>
                  <a:lnTo>
                    <a:pt x="1880" y="812"/>
                  </a:lnTo>
                  <a:lnTo>
                    <a:pt x="2012" y="862"/>
                  </a:lnTo>
                  <a:lnTo>
                    <a:pt x="2118" y="903"/>
                  </a:lnTo>
                  <a:lnTo>
                    <a:pt x="2191" y="931"/>
                  </a:lnTo>
                  <a:lnTo>
                    <a:pt x="2228" y="945"/>
                  </a:lnTo>
                  <a:lnTo>
                    <a:pt x="2255" y="862"/>
                  </a:lnTo>
                  <a:lnTo>
                    <a:pt x="2218" y="848"/>
                  </a:lnTo>
                  <a:lnTo>
                    <a:pt x="2145" y="820"/>
                  </a:lnTo>
                  <a:lnTo>
                    <a:pt x="2040" y="779"/>
                  </a:lnTo>
                  <a:lnTo>
                    <a:pt x="1907" y="729"/>
                  </a:lnTo>
                  <a:lnTo>
                    <a:pt x="1756" y="670"/>
                  </a:lnTo>
                  <a:lnTo>
                    <a:pt x="1587" y="605"/>
                  </a:lnTo>
                  <a:lnTo>
                    <a:pt x="1409" y="532"/>
                  </a:lnTo>
                  <a:lnTo>
                    <a:pt x="1221" y="458"/>
                  </a:lnTo>
                  <a:lnTo>
                    <a:pt x="1030" y="385"/>
                  </a:lnTo>
                  <a:lnTo>
                    <a:pt x="842" y="312"/>
                  </a:lnTo>
                  <a:lnTo>
                    <a:pt x="659" y="244"/>
                  </a:lnTo>
                  <a:lnTo>
                    <a:pt x="489" y="179"/>
                  </a:lnTo>
                  <a:lnTo>
                    <a:pt x="338" y="119"/>
                  </a:lnTo>
                  <a:lnTo>
                    <a:pt x="211" y="69"/>
                  </a:lnTo>
                  <a:lnTo>
                    <a:pt x="106" y="28"/>
                  </a:lnTo>
                  <a:lnTo>
                    <a:pt x="32" y="0"/>
                  </a:lnTo>
                  <a:lnTo>
                    <a:pt x="37" y="0"/>
                  </a:lnTo>
                  <a:lnTo>
                    <a:pt x="0" y="83"/>
                  </a:lnTo>
                  <a:close/>
                </a:path>
              </a:pathLst>
            </a:custGeom>
            <a:solidFill>
              <a:srgbClr val="FFEB00">
                <a:alpha val="100000"/>
              </a:srgbClr>
            </a:solidFill>
            <a:ln w="9525">
              <a:noFill/>
            </a:ln>
          </p:spPr>
          <p:txBody>
            <a:bodyPr/>
            <a:p>
              <a:endParaRPr lang="en-US"/>
            </a:p>
          </p:txBody>
        </p:sp>
        <p:sp>
          <p:nvSpPr>
            <p:cNvPr id="41002" name="Freeform 42"/>
            <p:cNvSpPr/>
            <p:nvPr/>
          </p:nvSpPr>
          <p:spPr>
            <a:xfrm>
              <a:off x="4600" y="2826"/>
              <a:ext cx="127" cy="128"/>
            </a:xfrm>
            <a:custGeom>
              <a:avLst/>
              <a:gdLst>
                <a:gd name="txL" fmla="*/ 0 w 764"/>
                <a:gd name="txT" fmla="*/ 0 h 770"/>
                <a:gd name="txR" fmla="*/ 764 w 764"/>
                <a:gd name="txB" fmla="*/ 770 h 77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64" h="770">
                  <a:moveTo>
                    <a:pt x="73" y="5"/>
                  </a:moveTo>
                  <a:lnTo>
                    <a:pt x="27" y="36"/>
                  </a:lnTo>
                  <a:lnTo>
                    <a:pt x="4" y="119"/>
                  </a:lnTo>
                  <a:lnTo>
                    <a:pt x="0" y="188"/>
                  </a:lnTo>
                  <a:lnTo>
                    <a:pt x="14" y="266"/>
                  </a:lnTo>
                  <a:lnTo>
                    <a:pt x="41" y="325"/>
                  </a:lnTo>
                  <a:lnTo>
                    <a:pt x="83" y="389"/>
                  </a:lnTo>
                  <a:lnTo>
                    <a:pt x="128" y="444"/>
                  </a:lnTo>
                  <a:lnTo>
                    <a:pt x="183" y="490"/>
                  </a:lnTo>
                  <a:lnTo>
                    <a:pt x="247" y="537"/>
                  </a:lnTo>
                  <a:lnTo>
                    <a:pt x="307" y="577"/>
                  </a:lnTo>
                  <a:lnTo>
                    <a:pt x="375" y="614"/>
                  </a:lnTo>
                  <a:lnTo>
                    <a:pt x="444" y="646"/>
                  </a:lnTo>
                  <a:lnTo>
                    <a:pt x="508" y="674"/>
                  </a:lnTo>
                  <a:lnTo>
                    <a:pt x="567" y="701"/>
                  </a:lnTo>
                  <a:lnTo>
                    <a:pt x="631" y="729"/>
                  </a:lnTo>
                  <a:lnTo>
                    <a:pt x="686" y="747"/>
                  </a:lnTo>
                  <a:lnTo>
                    <a:pt x="727" y="770"/>
                  </a:lnTo>
                  <a:lnTo>
                    <a:pt x="764" y="687"/>
                  </a:lnTo>
                  <a:lnTo>
                    <a:pt x="714" y="664"/>
                  </a:lnTo>
                  <a:lnTo>
                    <a:pt x="658" y="646"/>
                  </a:lnTo>
                  <a:lnTo>
                    <a:pt x="603" y="618"/>
                  </a:lnTo>
                  <a:lnTo>
                    <a:pt x="545" y="591"/>
                  </a:lnTo>
                  <a:lnTo>
                    <a:pt x="480" y="563"/>
                  </a:lnTo>
                  <a:lnTo>
                    <a:pt x="412" y="531"/>
                  </a:lnTo>
                  <a:lnTo>
                    <a:pt x="352" y="495"/>
                  </a:lnTo>
                  <a:lnTo>
                    <a:pt x="293" y="462"/>
                  </a:lnTo>
                  <a:lnTo>
                    <a:pt x="238" y="417"/>
                  </a:lnTo>
                  <a:lnTo>
                    <a:pt x="192" y="381"/>
                  </a:lnTo>
                  <a:lnTo>
                    <a:pt x="156" y="335"/>
                  </a:lnTo>
                  <a:lnTo>
                    <a:pt x="123" y="288"/>
                  </a:lnTo>
                  <a:lnTo>
                    <a:pt x="105" y="238"/>
                  </a:lnTo>
                  <a:lnTo>
                    <a:pt x="91" y="188"/>
                  </a:lnTo>
                  <a:lnTo>
                    <a:pt x="95" y="128"/>
                  </a:lnTo>
                  <a:lnTo>
                    <a:pt x="109" y="64"/>
                  </a:lnTo>
                  <a:lnTo>
                    <a:pt x="64" y="96"/>
                  </a:lnTo>
                  <a:lnTo>
                    <a:pt x="73" y="5"/>
                  </a:lnTo>
                  <a:lnTo>
                    <a:pt x="41" y="0"/>
                  </a:lnTo>
                  <a:lnTo>
                    <a:pt x="27" y="36"/>
                  </a:lnTo>
                  <a:lnTo>
                    <a:pt x="73" y="5"/>
                  </a:lnTo>
                  <a:close/>
                </a:path>
              </a:pathLst>
            </a:custGeom>
            <a:solidFill>
              <a:srgbClr val="FFEB00">
                <a:alpha val="100000"/>
              </a:srgbClr>
            </a:solidFill>
            <a:ln w="9525">
              <a:noFill/>
            </a:ln>
          </p:spPr>
          <p:txBody>
            <a:bodyPr/>
            <a:p>
              <a:endParaRPr lang="en-US"/>
            </a:p>
          </p:txBody>
        </p:sp>
        <p:sp>
          <p:nvSpPr>
            <p:cNvPr id="41003" name="Freeform 43"/>
            <p:cNvSpPr/>
            <p:nvPr/>
          </p:nvSpPr>
          <p:spPr>
            <a:xfrm>
              <a:off x="4610" y="2827"/>
              <a:ext cx="38" cy="19"/>
            </a:xfrm>
            <a:custGeom>
              <a:avLst/>
              <a:gdLst>
                <a:gd name="txL" fmla="*/ 0 w 224"/>
                <a:gd name="txT" fmla="*/ 0 h 114"/>
                <a:gd name="txR" fmla="*/ 224 w 224"/>
                <a:gd name="txB" fmla="*/ 114 h 11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24" h="114">
                  <a:moveTo>
                    <a:pt x="215" y="77"/>
                  </a:moveTo>
                  <a:lnTo>
                    <a:pt x="174" y="23"/>
                  </a:lnTo>
                  <a:lnTo>
                    <a:pt x="9" y="0"/>
                  </a:lnTo>
                  <a:lnTo>
                    <a:pt x="0" y="91"/>
                  </a:lnTo>
                  <a:lnTo>
                    <a:pt x="164" y="114"/>
                  </a:lnTo>
                  <a:lnTo>
                    <a:pt x="124" y="59"/>
                  </a:lnTo>
                  <a:lnTo>
                    <a:pt x="215" y="77"/>
                  </a:lnTo>
                  <a:lnTo>
                    <a:pt x="224" y="31"/>
                  </a:lnTo>
                  <a:lnTo>
                    <a:pt x="174" y="23"/>
                  </a:lnTo>
                  <a:lnTo>
                    <a:pt x="215" y="77"/>
                  </a:lnTo>
                  <a:close/>
                </a:path>
              </a:pathLst>
            </a:custGeom>
            <a:solidFill>
              <a:srgbClr val="FFEB00">
                <a:alpha val="100000"/>
              </a:srgbClr>
            </a:solidFill>
            <a:ln w="9525">
              <a:noFill/>
            </a:ln>
          </p:spPr>
          <p:txBody>
            <a:bodyPr/>
            <a:p>
              <a:endParaRPr lang="en-US"/>
            </a:p>
          </p:txBody>
        </p:sp>
        <p:sp>
          <p:nvSpPr>
            <p:cNvPr id="41004" name="Freeform 44"/>
            <p:cNvSpPr/>
            <p:nvPr/>
          </p:nvSpPr>
          <p:spPr>
            <a:xfrm>
              <a:off x="4540" y="2954"/>
              <a:ext cx="752" cy="265"/>
            </a:xfrm>
            <a:custGeom>
              <a:avLst/>
              <a:gdLst>
                <a:gd name="txL" fmla="*/ 0 w 4510"/>
                <a:gd name="txT" fmla="*/ 0 h 1590"/>
                <a:gd name="txR" fmla="*/ 4510 w 4510"/>
                <a:gd name="txB" fmla="*/ 1590 h 1590"/>
              </a:gdLst>
              <a:ahLst/>
              <a:cxnLst>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510" h="1590">
                  <a:moveTo>
                    <a:pt x="4510" y="1480"/>
                  </a:moveTo>
                  <a:lnTo>
                    <a:pt x="4400" y="1458"/>
                  </a:lnTo>
                  <a:lnTo>
                    <a:pt x="4295" y="1452"/>
                  </a:lnTo>
                  <a:lnTo>
                    <a:pt x="4199" y="1458"/>
                  </a:lnTo>
                  <a:lnTo>
                    <a:pt x="4108" y="1476"/>
                  </a:lnTo>
                  <a:lnTo>
                    <a:pt x="4021" y="1498"/>
                  </a:lnTo>
                  <a:lnTo>
                    <a:pt x="3943" y="1526"/>
                  </a:lnTo>
                  <a:lnTo>
                    <a:pt x="3874" y="1558"/>
                  </a:lnTo>
                  <a:lnTo>
                    <a:pt x="3810" y="1581"/>
                  </a:lnTo>
                  <a:lnTo>
                    <a:pt x="3778" y="1590"/>
                  </a:lnTo>
                  <a:lnTo>
                    <a:pt x="3737" y="1590"/>
                  </a:lnTo>
                  <a:lnTo>
                    <a:pt x="3691" y="1585"/>
                  </a:lnTo>
                  <a:lnTo>
                    <a:pt x="3641" y="1576"/>
                  </a:lnTo>
                  <a:lnTo>
                    <a:pt x="3590" y="1563"/>
                  </a:lnTo>
                  <a:lnTo>
                    <a:pt x="3531" y="1545"/>
                  </a:lnTo>
                  <a:lnTo>
                    <a:pt x="3477" y="1526"/>
                  </a:lnTo>
                  <a:lnTo>
                    <a:pt x="3417" y="1503"/>
                  </a:lnTo>
                  <a:lnTo>
                    <a:pt x="3352" y="1480"/>
                  </a:lnTo>
                  <a:lnTo>
                    <a:pt x="3293" y="1458"/>
                  </a:lnTo>
                  <a:lnTo>
                    <a:pt x="3233" y="1434"/>
                  </a:lnTo>
                  <a:lnTo>
                    <a:pt x="3174" y="1411"/>
                  </a:lnTo>
                  <a:lnTo>
                    <a:pt x="3120" y="1393"/>
                  </a:lnTo>
                  <a:lnTo>
                    <a:pt x="3069" y="1375"/>
                  </a:lnTo>
                  <a:lnTo>
                    <a:pt x="3019" y="1361"/>
                  </a:lnTo>
                  <a:lnTo>
                    <a:pt x="2977" y="1351"/>
                  </a:lnTo>
                  <a:lnTo>
                    <a:pt x="2937" y="1343"/>
                  </a:lnTo>
                  <a:lnTo>
                    <a:pt x="2890" y="1338"/>
                  </a:lnTo>
                  <a:lnTo>
                    <a:pt x="2836" y="1338"/>
                  </a:lnTo>
                  <a:lnTo>
                    <a:pt x="2781" y="1338"/>
                  </a:lnTo>
                  <a:lnTo>
                    <a:pt x="2721" y="1333"/>
                  </a:lnTo>
                  <a:lnTo>
                    <a:pt x="2658" y="1333"/>
                  </a:lnTo>
                  <a:lnTo>
                    <a:pt x="2589" y="1333"/>
                  </a:lnTo>
                  <a:lnTo>
                    <a:pt x="2515" y="1333"/>
                  </a:lnTo>
                  <a:lnTo>
                    <a:pt x="2438" y="1329"/>
                  </a:lnTo>
                  <a:lnTo>
                    <a:pt x="2351" y="1325"/>
                  </a:lnTo>
                  <a:lnTo>
                    <a:pt x="2265" y="1315"/>
                  </a:lnTo>
                  <a:lnTo>
                    <a:pt x="2168" y="1301"/>
                  </a:lnTo>
                  <a:lnTo>
                    <a:pt x="2067" y="1283"/>
                  </a:lnTo>
                  <a:lnTo>
                    <a:pt x="1962" y="1264"/>
                  </a:lnTo>
                  <a:lnTo>
                    <a:pt x="1852" y="1238"/>
                  </a:lnTo>
                  <a:lnTo>
                    <a:pt x="1734" y="1205"/>
                  </a:lnTo>
                  <a:lnTo>
                    <a:pt x="1610" y="1169"/>
                  </a:lnTo>
                  <a:lnTo>
                    <a:pt x="1478" y="1127"/>
                  </a:lnTo>
                  <a:lnTo>
                    <a:pt x="1340" y="1082"/>
                  </a:lnTo>
                  <a:lnTo>
                    <a:pt x="1198" y="1031"/>
                  </a:lnTo>
                  <a:lnTo>
                    <a:pt x="1057" y="971"/>
                  </a:lnTo>
                  <a:lnTo>
                    <a:pt x="920" y="912"/>
                  </a:lnTo>
                  <a:lnTo>
                    <a:pt x="783" y="843"/>
                  </a:lnTo>
                  <a:lnTo>
                    <a:pt x="650" y="775"/>
                  </a:lnTo>
                  <a:lnTo>
                    <a:pt x="521" y="696"/>
                  </a:lnTo>
                  <a:lnTo>
                    <a:pt x="407" y="614"/>
                  </a:lnTo>
                  <a:lnTo>
                    <a:pt x="302" y="527"/>
                  </a:lnTo>
                  <a:lnTo>
                    <a:pt x="206" y="430"/>
                  </a:lnTo>
                  <a:lnTo>
                    <a:pt x="128" y="330"/>
                  </a:lnTo>
                  <a:lnTo>
                    <a:pt x="69" y="229"/>
                  </a:lnTo>
                  <a:lnTo>
                    <a:pt x="23" y="114"/>
                  </a:lnTo>
                  <a:lnTo>
                    <a:pt x="0"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05" name="Freeform 45"/>
            <p:cNvSpPr/>
            <p:nvPr/>
          </p:nvSpPr>
          <p:spPr>
            <a:xfrm>
              <a:off x="4750" y="2835"/>
              <a:ext cx="514" cy="222"/>
            </a:xfrm>
            <a:custGeom>
              <a:avLst/>
              <a:gdLst>
                <a:gd name="txL" fmla="*/ 0 w 3082"/>
                <a:gd name="txT" fmla="*/ 0 h 1334"/>
                <a:gd name="txR" fmla="*/ 3082 w 3082"/>
                <a:gd name="txB" fmla="*/ 1334 h 133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082" h="1334">
                  <a:moveTo>
                    <a:pt x="0" y="0"/>
                  </a:moveTo>
                  <a:lnTo>
                    <a:pt x="45" y="38"/>
                  </a:lnTo>
                  <a:lnTo>
                    <a:pt x="96" y="65"/>
                  </a:lnTo>
                  <a:lnTo>
                    <a:pt x="160" y="93"/>
                  </a:lnTo>
                  <a:lnTo>
                    <a:pt x="229" y="115"/>
                  </a:lnTo>
                  <a:lnTo>
                    <a:pt x="301" y="139"/>
                  </a:lnTo>
                  <a:lnTo>
                    <a:pt x="384" y="161"/>
                  </a:lnTo>
                  <a:lnTo>
                    <a:pt x="476" y="180"/>
                  </a:lnTo>
                  <a:lnTo>
                    <a:pt x="572" y="198"/>
                  </a:lnTo>
                  <a:lnTo>
                    <a:pt x="672" y="221"/>
                  </a:lnTo>
                  <a:lnTo>
                    <a:pt x="777" y="244"/>
                  </a:lnTo>
                  <a:lnTo>
                    <a:pt x="888" y="271"/>
                  </a:lnTo>
                  <a:lnTo>
                    <a:pt x="1007" y="299"/>
                  </a:lnTo>
                  <a:lnTo>
                    <a:pt x="1126" y="331"/>
                  </a:lnTo>
                  <a:lnTo>
                    <a:pt x="1249" y="368"/>
                  </a:lnTo>
                  <a:lnTo>
                    <a:pt x="1376" y="414"/>
                  </a:lnTo>
                  <a:lnTo>
                    <a:pt x="1505" y="464"/>
                  </a:lnTo>
                  <a:lnTo>
                    <a:pt x="1638" y="519"/>
                  </a:lnTo>
                  <a:lnTo>
                    <a:pt x="1765" y="569"/>
                  </a:lnTo>
                  <a:lnTo>
                    <a:pt x="1894" y="624"/>
                  </a:lnTo>
                  <a:lnTo>
                    <a:pt x="2021" y="679"/>
                  </a:lnTo>
                  <a:lnTo>
                    <a:pt x="2140" y="734"/>
                  </a:lnTo>
                  <a:lnTo>
                    <a:pt x="2259" y="790"/>
                  </a:lnTo>
                  <a:lnTo>
                    <a:pt x="2374" y="844"/>
                  </a:lnTo>
                  <a:lnTo>
                    <a:pt x="2483" y="899"/>
                  </a:lnTo>
                  <a:lnTo>
                    <a:pt x="2584" y="959"/>
                  </a:lnTo>
                  <a:lnTo>
                    <a:pt x="2680" y="1014"/>
                  </a:lnTo>
                  <a:lnTo>
                    <a:pt x="2772" y="1069"/>
                  </a:lnTo>
                  <a:lnTo>
                    <a:pt x="2850" y="1124"/>
                  </a:lnTo>
                  <a:lnTo>
                    <a:pt x="2923" y="1174"/>
                  </a:lnTo>
                  <a:lnTo>
                    <a:pt x="2987" y="1229"/>
                  </a:lnTo>
                  <a:lnTo>
                    <a:pt x="3042" y="1285"/>
                  </a:lnTo>
                  <a:lnTo>
                    <a:pt x="3082" y="1334"/>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06" name="Freeform 46"/>
            <p:cNvSpPr/>
            <p:nvPr/>
          </p:nvSpPr>
          <p:spPr>
            <a:xfrm>
              <a:off x="4424" y="3151"/>
              <a:ext cx="389" cy="337"/>
            </a:xfrm>
            <a:custGeom>
              <a:avLst/>
              <a:gdLst>
                <a:gd name="txL" fmla="*/ 0 w 2333"/>
                <a:gd name="txT" fmla="*/ 0 h 2027"/>
                <a:gd name="txR" fmla="*/ 2333 w 2333"/>
                <a:gd name="txB" fmla="*/ 2027 h 202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333" h="2027">
                  <a:moveTo>
                    <a:pt x="2333" y="0"/>
                  </a:moveTo>
                  <a:lnTo>
                    <a:pt x="2310" y="42"/>
                  </a:lnTo>
                  <a:lnTo>
                    <a:pt x="2287" y="79"/>
                  </a:lnTo>
                  <a:lnTo>
                    <a:pt x="2264" y="111"/>
                  </a:lnTo>
                  <a:lnTo>
                    <a:pt x="2242" y="142"/>
                  </a:lnTo>
                  <a:lnTo>
                    <a:pt x="2141" y="303"/>
                  </a:lnTo>
                  <a:lnTo>
                    <a:pt x="2049" y="445"/>
                  </a:lnTo>
                  <a:lnTo>
                    <a:pt x="1966" y="574"/>
                  </a:lnTo>
                  <a:lnTo>
                    <a:pt x="1893" y="683"/>
                  </a:lnTo>
                  <a:lnTo>
                    <a:pt x="1829" y="780"/>
                  </a:lnTo>
                  <a:lnTo>
                    <a:pt x="1766" y="863"/>
                  </a:lnTo>
                  <a:lnTo>
                    <a:pt x="1710" y="936"/>
                  </a:lnTo>
                  <a:lnTo>
                    <a:pt x="1660" y="995"/>
                  </a:lnTo>
                  <a:lnTo>
                    <a:pt x="1615" y="1051"/>
                  </a:lnTo>
                  <a:lnTo>
                    <a:pt x="1573" y="1096"/>
                  </a:lnTo>
                  <a:lnTo>
                    <a:pt x="1532" y="1132"/>
                  </a:lnTo>
                  <a:lnTo>
                    <a:pt x="1496" y="1170"/>
                  </a:lnTo>
                  <a:lnTo>
                    <a:pt x="1459" y="1197"/>
                  </a:lnTo>
                  <a:lnTo>
                    <a:pt x="1427" y="1224"/>
                  </a:lnTo>
                  <a:lnTo>
                    <a:pt x="1391" y="1251"/>
                  </a:lnTo>
                  <a:lnTo>
                    <a:pt x="1354" y="1279"/>
                  </a:lnTo>
                  <a:lnTo>
                    <a:pt x="1286" y="1338"/>
                  </a:lnTo>
                  <a:lnTo>
                    <a:pt x="1230" y="1403"/>
                  </a:lnTo>
                  <a:lnTo>
                    <a:pt x="1185" y="1476"/>
                  </a:lnTo>
                  <a:lnTo>
                    <a:pt x="1135" y="1550"/>
                  </a:lnTo>
                  <a:lnTo>
                    <a:pt x="1079" y="1627"/>
                  </a:lnTo>
                  <a:lnTo>
                    <a:pt x="1010" y="1710"/>
                  </a:lnTo>
                  <a:lnTo>
                    <a:pt x="924" y="1788"/>
                  </a:lnTo>
                  <a:lnTo>
                    <a:pt x="810" y="1866"/>
                  </a:lnTo>
                  <a:lnTo>
                    <a:pt x="695" y="1930"/>
                  </a:lnTo>
                  <a:lnTo>
                    <a:pt x="608" y="1976"/>
                  </a:lnTo>
                  <a:lnTo>
                    <a:pt x="540" y="2003"/>
                  </a:lnTo>
                  <a:lnTo>
                    <a:pt x="490" y="2021"/>
                  </a:lnTo>
                  <a:lnTo>
                    <a:pt x="457" y="2027"/>
                  </a:lnTo>
                  <a:lnTo>
                    <a:pt x="430" y="2021"/>
                  </a:lnTo>
                  <a:lnTo>
                    <a:pt x="411" y="2017"/>
                  </a:lnTo>
                  <a:lnTo>
                    <a:pt x="398" y="2013"/>
                  </a:lnTo>
                  <a:lnTo>
                    <a:pt x="384" y="2003"/>
                  </a:lnTo>
                  <a:lnTo>
                    <a:pt x="352" y="1985"/>
                  </a:lnTo>
                  <a:lnTo>
                    <a:pt x="302" y="1958"/>
                  </a:lnTo>
                  <a:lnTo>
                    <a:pt x="242" y="1920"/>
                  </a:lnTo>
                  <a:lnTo>
                    <a:pt x="173" y="1879"/>
                  </a:lnTo>
                  <a:lnTo>
                    <a:pt x="110" y="1839"/>
                  </a:lnTo>
                  <a:lnTo>
                    <a:pt x="50" y="1797"/>
                  </a:lnTo>
                  <a:lnTo>
                    <a:pt x="0" y="1765"/>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07" name="Freeform 47"/>
            <p:cNvSpPr/>
            <p:nvPr/>
          </p:nvSpPr>
          <p:spPr>
            <a:xfrm>
              <a:off x="4579" y="2817"/>
              <a:ext cx="291" cy="42"/>
            </a:xfrm>
            <a:custGeom>
              <a:avLst/>
              <a:gdLst>
                <a:gd name="txL" fmla="*/ 0 w 1747"/>
                <a:gd name="txT" fmla="*/ 0 h 252"/>
                <a:gd name="txR" fmla="*/ 1747 w 1747"/>
                <a:gd name="txB" fmla="*/ 252 h 25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747" h="252">
                  <a:moveTo>
                    <a:pt x="0" y="60"/>
                  </a:moveTo>
                  <a:lnTo>
                    <a:pt x="18" y="73"/>
                  </a:lnTo>
                  <a:lnTo>
                    <a:pt x="45" y="87"/>
                  </a:lnTo>
                  <a:lnTo>
                    <a:pt x="81" y="101"/>
                  </a:lnTo>
                  <a:lnTo>
                    <a:pt x="127" y="115"/>
                  </a:lnTo>
                  <a:lnTo>
                    <a:pt x="178" y="129"/>
                  </a:lnTo>
                  <a:lnTo>
                    <a:pt x="238" y="137"/>
                  </a:lnTo>
                  <a:lnTo>
                    <a:pt x="297" y="147"/>
                  </a:lnTo>
                  <a:lnTo>
                    <a:pt x="365" y="156"/>
                  </a:lnTo>
                  <a:lnTo>
                    <a:pt x="430" y="160"/>
                  </a:lnTo>
                  <a:lnTo>
                    <a:pt x="494" y="170"/>
                  </a:lnTo>
                  <a:lnTo>
                    <a:pt x="557" y="174"/>
                  </a:lnTo>
                  <a:lnTo>
                    <a:pt x="621" y="179"/>
                  </a:lnTo>
                  <a:lnTo>
                    <a:pt x="676" y="179"/>
                  </a:lnTo>
                  <a:lnTo>
                    <a:pt x="726" y="179"/>
                  </a:lnTo>
                  <a:lnTo>
                    <a:pt x="773" y="179"/>
                  </a:lnTo>
                  <a:lnTo>
                    <a:pt x="809" y="179"/>
                  </a:lnTo>
                  <a:lnTo>
                    <a:pt x="869" y="170"/>
                  </a:lnTo>
                  <a:lnTo>
                    <a:pt x="924" y="156"/>
                  </a:lnTo>
                  <a:lnTo>
                    <a:pt x="974" y="142"/>
                  </a:lnTo>
                  <a:lnTo>
                    <a:pt x="1015" y="129"/>
                  </a:lnTo>
                  <a:lnTo>
                    <a:pt x="1051" y="115"/>
                  </a:lnTo>
                  <a:lnTo>
                    <a:pt x="1083" y="105"/>
                  </a:lnTo>
                  <a:lnTo>
                    <a:pt x="1111" y="97"/>
                  </a:lnTo>
                  <a:lnTo>
                    <a:pt x="1134" y="97"/>
                  </a:lnTo>
                  <a:lnTo>
                    <a:pt x="1166" y="109"/>
                  </a:lnTo>
                  <a:lnTo>
                    <a:pt x="1220" y="147"/>
                  </a:lnTo>
                  <a:lnTo>
                    <a:pt x="1293" y="188"/>
                  </a:lnTo>
                  <a:lnTo>
                    <a:pt x="1376" y="224"/>
                  </a:lnTo>
                  <a:lnTo>
                    <a:pt x="1468" y="252"/>
                  </a:lnTo>
                  <a:lnTo>
                    <a:pt x="1559" y="252"/>
                  </a:lnTo>
                  <a:lnTo>
                    <a:pt x="1650" y="220"/>
                  </a:lnTo>
                  <a:lnTo>
                    <a:pt x="1733" y="147"/>
                  </a:lnTo>
                  <a:lnTo>
                    <a:pt x="1747" y="101"/>
                  </a:lnTo>
                  <a:lnTo>
                    <a:pt x="1719" y="69"/>
                  </a:lnTo>
                  <a:lnTo>
                    <a:pt x="1650" y="41"/>
                  </a:lnTo>
                  <a:lnTo>
                    <a:pt x="1549" y="22"/>
                  </a:lnTo>
                  <a:lnTo>
                    <a:pt x="1422" y="10"/>
                  </a:lnTo>
                  <a:lnTo>
                    <a:pt x="1275" y="0"/>
                  </a:lnTo>
                  <a:lnTo>
                    <a:pt x="1115" y="0"/>
                  </a:lnTo>
                  <a:lnTo>
                    <a:pt x="946" y="4"/>
                  </a:lnTo>
                  <a:lnTo>
                    <a:pt x="773" y="10"/>
                  </a:lnTo>
                  <a:lnTo>
                    <a:pt x="603" y="18"/>
                  </a:lnTo>
                  <a:lnTo>
                    <a:pt x="444" y="28"/>
                  </a:lnTo>
                  <a:lnTo>
                    <a:pt x="301" y="36"/>
                  </a:lnTo>
                  <a:lnTo>
                    <a:pt x="178" y="46"/>
                  </a:lnTo>
                  <a:lnTo>
                    <a:pt x="81" y="50"/>
                  </a:lnTo>
                  <a:lnTo>
                    <a:pt x="22" y="60"/>
                  </a:lnTo>
                  <a:lnTo>
                    <a:pt x="0" y="60"/>
                  </a:lnTo>
                  <a:close/>
                </a:path>
              </a:pathLst>
            </a:custGeom>
            <a:solidFill>
              <a:srgbClr val="525252">
                <a:alpha val="100000"/>
              </a:srgbClr>
            </a:solidFill>
            <a:ln w="9525">
              <a:noFill/>
            </a:ln>
          </p:spPr>
          <p:txBody>
            <a:bodyPr/>
            <a:p>
              <a:endParaRPr lang="en-US"/>
            </a:p>
          </p:txBody>
        </p:sp>
        <p:sp>
          <p:nvSpPr>
            <p:cNvPr id="41008" name="Freeform 48"/>
            <p:cNvSpPr/>
            <p:nvPr/>
          </p:nvSpPr>
          <p:spPr>
            <a:xfrm>
              <a:off x="4392" y="2469"/>
              <a:ext cx="847" cy="391"/>
            </a:xfrm>
            <a:custGeom>
              <a:avLst/>
              <a:gdLst>
                <a:gd name="txL" fmla="*/ 0 w 5082"/>
                <a:gd name="txT" fmla="*/ 0 h 2346"/>
                <a:gd name="txR" fmla="*/ 5082 w 5082"/>
                <a:gd name="txB" fmla="*/ 2346 h 23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Lst>
              <a:rect l="txL" t="txT" r="txR" b="txB"/>
              <a:pathLst>
                <a:path w="5082" h="2346">
                  <a:moveTo>
                    <a:pt x="0" y="0"/>
                  </a:moveTo>
                  <a:lnTo>
                    <a:pt x="69" y="73"/>
                  </a:lnTo>
                  <a:lnTo>
                    <a:pt x="147" y="141"/>
                  </a:lnTo>
                  <a:lnTo>
                    <a:pt x="228" y="206"/>
                  </a:lnTo>
                  <a:lnTo>
                    <a:pt x="315" y="266"/>
                  </a:lnTo>
                  <a:lnTo>
                    <a:pt x="407" y="316"/>
                  </a:lnTo>
                  <a:lnTo>
                    <a:pt x="498" y="367"/>
                  </a:lnTo>
                  <a:lnTo>
                    <a:pt x="590" y="408"/>
                  </a:lnTo>
                  <a:lnTo>
                    <a:pt x="682" y="449"/>
                  </a:lnTo>
                  <a:lnTo>
                    <a:pt x="768" y="486"/>
                  </a:lnTo>
                  <a:lnTo>
                    <a:pt x="851" y="517"/>
                  </a:lnTo>
                  <a:lnTo>
                    <a:pt x="928" y="545"/>
                  </a:lnTo>
                  <a:lnTo>
                    <a:pt x="997" y="573"/>
                  </a:lnTo>
                  <a:lnTo>
                    <a:pt x="1057" y="596"/>
                  </a:lnTo>
                  <a:lnTo>
                    <a:pt x="1107" y="618"/>
                  </a:lnTo>
                  <a:lnTo>
                    <a:pt x="1139" y="642"/>
                  </a:lnTo>
                  <a:lnTo>
                    <a:pt x="1162" y="660"/>
                  </a:lnTo>
                  <a:lnTo>
                    <a:pt x="1194" y="701"/>
                  </a:lnTo>
                  <a:lnTo>
                    <a:pt x="1226" y="756"/>
                  </a:lnTo>
                  <a:lnTo>
                    <a:pt x="1267" y="811"/>
                  </a:lnTo>
                  <a:lnTo>
                    <a:pt x="1303" y="875"/>
                  </a:lnTo>
                  <a:lnTo>
                    <a:pt x="1339" y="935"/>
                  </a:lnTo>
                  <a:lnTo>
                    <a:pt x="1367" y="990"/>
                  </a:lnTo>
                  <a:lnTo>
                    <a:pt x="1381" y="1040"/>
                  </a:lnTo>
                  <a:lnTo>
                    <a:pt x="1386" y="1077"/>
                  </a:lnTo>
                  <a:lnTo>
                    <a:pt x="1377" y="1141"/>
                  </a:lnTo>
                  <a:lnTo>
                    <a:pt x="1377" y="1205"/>
                  </a:lnTo>
                  <a:lnTo>
                    <a:pt x="1390" y="1269"/>
                  </a:lnTo>
                  <a:lnTo>
                    <a:pt x="1427" y="1333"/>
                  </a:lnTo>
                  <a:lnTo>
                    <a:pt x="1458" y="1388"/>
                  </a:lnTo>
                  <a:lnTo>
                    <a:pt x="1450" y="1434"/>
                  </a:lnTo>
                  <a:lnTo>
                    <a:pt x="1418" y="1493"/>
                  </a:lnTo>
                  <a:lnTo>
                    <a:pt x="1386" y="1581"/>
                  </a:lnTo>
                  <a:lnTo>
                    <a:pt x="1367" y="1636"/>
                  </a:lnTo>
                  <a:lnTo>
                    <a:pt x="1339" y="1691"/>
                  </a:lnTo>
                  <a:lnTo>
                    <a:pt x="1303" y="1741"/>
                  </a:lnTo>
                  <a:lnTo>
                    <a:pt x="1267" y="1796"/>
                  </a:lnTo>
                  <a:lnTo>
                    <a:pt x="1230" y="1851"/>
                  </a:lnTo>
                  <a:lnTo>
                    <a:pt x="1194" y="1901"/>
                  </a:lnTo>
                  <a:lnTo>
                    <a:pt x="1162" y="1952"/>
                  </a:lnTo>
                  <a:lnTo>
                    <a:pt x="1134" y="2002"/>
                  </a:lnTo>
                  <a:lnTo>
                    <a:pt x="1111" y="2048"/>
                  </a:lnTo>
                  <a:lnTo>
                    <a:pt x="1093" y="2085"/>
                  </a:lnTo>
                  <a:lnTo>
                    <a:pt x="1079" y="2117"/>
                  </a:lnTo>
                  <a:lnTo>
                    <a:pt x="1079" y="2135"/>
                  </a:lnTo>
                  <a:lnTo>
                    <a:pt x="1089" y="2154"/>
                  </a:lnTo>
                  <a:lnTo>
                    <a:pt x="1116" y="2168"/>
                  </a:lnTo>
                  <a:lnTo>
                    <a:pt x="1152" y="2182"/>
                  </a:lnTo>
                  <a:lnTo>
                    <a:pt x="1208" y="2190"/>
                  </a:lnTo>
                  <a:lnTo>
                    <a:pt x="1234" y="2194"/>
                  </a:lnTo>
                  <a:lnTo>
                    <a:pt x="1276" y="2200"/>
                  </a:lnTo>
                  <a:lnTo>
                    <a:pt x="1321" y="2204"/>
                  </a:lnTo>
                  <a:lnTo>
                    <a:pt x="1377" y="2208"/>
                  </a:lnTo>
                  <a:lnTo>
                    <a:pt x="1436" y="2214"/>
                  </a:lnTo>
                  <a:lnTo>
                    <a:pt x="1496" y="2218"/>
                  </a:lnTo>
                  <a:lnTo>
                    <a:pt x="1565" y="2218"/>
                  </a:lnTo>
                  <a:lnTo>
                    <a:pt x="1633" y="2222"/>
                  </a:lnTo>
                  <a:lnTo>
                    <a:pt x="1702" y="2222"/>
                  </a:lnTo>
                  <a:lnTo>
                    <a:pt x="1770" y="2222"/>
                  </a:lnTo>
                  <a:lnTo>
                    <a:pt x="1834" y="2222"/>
                  </a:lnTo>
                  <a:lnTo>
                    <a:pt x="1898" y="2218"/>
                  </a:lnTo>
                  <a:lnTo>
                    <a:pt x="1952" y="2214"/>
                  </a:lnTo>
                  <a:lnTo>
                    <a:pt x="2008" y="2204"/>
                  </a:lnTo>
                  <a:lnTo>
                    <a:pt x="2053" y="2194"/>
                  </a:lnTo>
                  <a:lnTo>
                    <a:pt x="2090" y="2182"/>
                  </a:lnTo>
                  <a:lnTo>
                    <a:pt x="2154" y="2154"/>
                  </a:lnTo>
                  <a:lnTo>
                    <a:pt x="2214" y="2131"/>
                  </a:lnTo>
                  <a:lnTo>
                    <a:pt x="2273" y="2113"/>
                  </a:lnTo>
                  <a:lnTo>
                    <a:pt x="2328" y="2099"/>
                  </a:lnTo>
                  <a:lnTo>
                    <a:pt x="2383" y="2099"/>
                  </a:lnTo>
                  <a:lnTo>
                    <a:pt x="2434" y="2107"/>
                  </a:lnTo>
                  <a:lnTo>
                    <a:pt x="2483" y="2126"/>
                  </a:lnTo>
                  <a:lnTo>
                    <a:pt x="2533" y="2168"/>
                  </a:lnTo>
                  <a:lnTo>
                    <a:pt x="2584" y="2214"/>
                  </a:lnTo>
                  <a:lnTo>
                    <a:pt x="2644" y="2245"/>
                  </a:lnTo>
                  <a:lnTo>
                    <a:pt x="2712" y="2277"/>
                  </a:lnTo>
                  <a:lnTo>
                    <a:pt x="2777" y="2295"/>
                  </a:lnTo>
                  <a:lnTo>
                    <a:pt x="2845" y="2314"/>
                  </a:lnTo>
                  <a:lnTo>
                    <a:pt x="2914" y="2328"/>
                  </a:lnTo>
                  <a:lnTo>
                    <a:pt x="2977" y="2337"/>
                  </a:lnTo>
                  <a:lnTo>
                    <a:pt x="3033" y="2342"/>
                  </a:lnTo>
                  <a:lnTo>
                    <a:pt x="3083" y="2346"/>
                  </a:lnTo>
                  <a:lnTo>
                    <a:pt x="3128" y="2342"/>
                  </a:lnTo>
                  <a:lnTo>
                    <a:pt x="3174" y="2333"/>
                  </a:lnTo>
                  <a:lnTo>
                    <a:pt x="3215" y="2314"/>
                  </a:lnTo>
                  <a:lnTo>
                    <a:pt x="3257" y="2287"/>
                  </a:lnTo>
                  <a:lnTo>
                    <a:pt x="3302" y="2245"/>
                  </a:lnTo>
                  <a:lnTo>
                    <a:pt x="3352" y="2194"/>
                  </a:lnTo>
                  <a:lnTo>
                    <a:pt x="3408" y="2126"/>
                  </a:lnTo>
                  <a:lnTo>
                    <a:pt x="3426" y="2020"/>
                  </a:lnTo>
                  <a:lnTo>
                    <a:pt x="3435" y="1907"/>
                  </a:lnTo>
                  <a:lnTo>
                    <a:pt x="3430" y="1792"/>
                  </a:lnTo>
                  <a:lnTo>
                    <a:pt x="3416" y="1681"/>
                  </a:lnTo>
                  <a:lnTo>
                    <a:pt x="3394" y="1576"/>
                  </a:lnTo>
                  <a:lnTo>
                    <a:pt x="3370" y="1480"/>
                  </a:lnTo>
                  <a:lnTo>
                    <a:pt x="3339" y="1398"/>
                  </a:lnTo>
                  <a:lnTo>
                    <a:pt x="3307" y="1333"/>
                  </a:lnTo>
                  <a:lnTo>
                    <a:pt x="3343" y="1306"/>
                  </a:lnTo>
                  <a:lnTo>
                    <a:pt x="3376" y="1269"/>
                  </a:lnTo>
                  <a:lnTo>
                    <a:pt x="3402" y="1224"/>
                  </a:lnTo>
                  <a:lnTo>
                    <a:pt x="3435" y="1173"/>
                  </a:lnTo>
                  <a:lnTo>
                    <a:pt x="3467" y="1119"/>
                  </a:lnTo>
                  <a:lnTo>
                    <a:pt x="3499" y="1058"/>
                  </a:lnTo>
                  <a:lnTo>
                    <a:pt x="3535" y="999"/>
                  </a:lnTo>
                  <a:lnTo>
                    <a:pt x="3577" y="931"/>
                  </a:lnTo>
                  <a:lnTo>
                    <a:pt x="3622" y="866"/>
                  </a:lnTo>
                  <a:lnTo>
                    <a:pt x="3677" y="797"/>
                  </a:lnTo>
                  <a:lnTo>
                    <a:pt x="3741" y="729"/>
                  </a:lnTo>
                  <a:lnTo>
                    <a:pt x="3814" y="664"/>
                  </a:lnTo>
                  <a:lnTo>
                    <a:pt x="3902" y="600"/>
                  </a:lnTo>
                  <a:lnTo>
                    <a:pt x="3997" y="541"/>
                  </a:lnTo>
                  <a:lnTo>
                    <a:pt x="4112" y="481"/>
                  </a:lnTo>
                  <a:lnTo>
                    <a:pt x="4239" y="430"/>
                  </a:lnTo>
                  <a:lnTo>
                    <a:pt x="4277" y="549"/>
                  </a:lnTo>
                  <a:lnTo>
                    <a:pt x="4336" y="632"/>
                  </a:lnTo>
                  <a:lnTo>
                    <a:pt x="4414" y="687"/>
                  </a:lnTo>
                  <a:lnTo>
                    <a:pt x="4505" y="715"/>
                  </a:lnTo>
                  <a:lnTo>
                    <a:pt x="4592" y="729"/>
                  </a:lnTo>
                  <a:lnTo>
                    <a:pt x="4670" y="729"/>
                  </a:lnTo>
                  <a:lnTo>
                    <a:pt x="4729" y="723"/>
                  </a:lnTo>
                  <a:lnTo>
                    <a:pt x="4765" y="719"/>
                  </a:lnTo>
                  <a:lnTo>
                    <a:pt x="4793" y="710"/>
                  </a:lnTo>
                  <a:lnTo>
                    <a:pt x="4834" y="687"/>
                  </a:lnTo>
                  <a:lnTo>
                    <a:pt x="4884" y="650"/>
                  </a:lnTo>
                  <a:lnTo>
                    <a:pt x="4935" y="596"/>
                  </a:lnTo>
                  <a:lnTo>
                    <a:pt x="4981" y="531"/>
                  </a:lnTo>
                  <a:lnTo>
                    <a:pt x="5022" y="454"/>
                  </a:lnTo>
                  <a:lnTo>
                    <a:pt x="5054" y="362"/>
                  </a:lnTo>
                  <a:lnTo>
                    <a:pt x="5068" y="261"/>
                  </a:lnTo>
                  <a:lnTo>
                    <a:pt x="5072" y="188"/>
                  </a:lnTo>
                  <a:lnTo>
                    <a:pt x="5076" y="119"/>
                  </a:lnTo>
                  <a:lnTo>
                    <a:pt x="5082" y="54"/>
                  </a:lnTo>
                  <a:lnTo>
                    <a:pt x="5082" y="0"/>
                  </a:lnTo>
                  <a:lnTo>
                    <a:pt x="0" y="0"/>
                  </a:lnTo>
                  <a:close/>
                </a:path>
              </a:pathLst>
            </a:custGeom>
            <a:noFill/>
            <a:ln w="0" cap="flat" cmpd="sng">
              <a:solidFill>
                <a:srgbClr val="000000">
                  <a:alpha val="100000"/>
                </a:srgbClr>
              </a:solidFill>
              <a:prstDash val="solid"/>
              <a:round/>
              <a:headEnd type="none" w="med" len="med"/>
              <a:tailEnd type="none" w="med" len="med"/>
            </a:ln>
          </p:spPr>
          <p:txBody>
            <a:bodyPr/>
            <a:p>
              <a:endParaRPr lang="en-US"/>
            </a:p>
          </p:txBody>
        </p:sp>
        <p:sp>
          <p:nvSpPr>
            <p:cNvPr id="41009" name="Freeform 49"/>
            <p:cNvSpPr/>
            <p:nvPr/>
          </p:nvSpPr>
          <p:spPr>
            <a:xfrm>
              <a:off x="4392" y="2033"/>
              <a:ext cx="847" cy="436"/>
            </a:xfrm>
            <a:custGeom>
              <a:avLst/>
              <a:gdLst>
                <a:gd name="txL" fmla="*/ 0 w 5082"/>
                <a:gd name="txT" fmla="*/ 0 h 2617"/>
                <a:gd name="txR" fmla="*/ 5082 w 5082"/>
                <a:gd name="txB" fmla="*/ 2617 h 2617"/>
              </a:gdLst>
              <a:ahLst/>
              <a:cxnLst>
                <a:cxn ang="0">
                  <a:pos x="1" y="0"/>
                </a:cxn>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Lst>
              <a:rect l="txL" t="txT" r="txR" b="txB"/>
              <a:pathLst>
                <a:path w="5082" h="2617">
                  <a:moveTo>
                    <a:pt x="5082" y="2617"/>
                  </a:moveTo>
                  <a:lnTo>
                    <a:pt x="5082" y="2571"/>
                  </a:lnTo>
                  <a:lnTo>
                    <a:pt x="5072" y="2525"/>
                  </a:lnTo>
                  <a:lnTo>
                    <a:pt x="5058" y="2484"/>
                  </a:lnTo>
                  <a:lnTo>
                    <a:pt x="5036" y="2447"/>
                  </a:lnTo>
                  <a:lnTo>
                    <a:pt x="5008" y="2415"/>
                  </a:lnTo>
                  <a:lnTo>
                    <a:pt x="4967" y="2383"/>
                  </a:lnTo>
                  <a:lnTo>
                    <a:pt x="4917" y="2356"/>
                  </a:lnTo>
                  <a:lnTo>
                    <a:pt x="4852" y="2328"/>
                  </a:lnTo>
                  <a:lnTo>
                    <a:pt x="4757" y="2296"/>
                  </a:lnTo>
                  <a:lnTo>
                    <a:pt x="4683" y="2263"/>
                  </a:lnTo>
                  <a:lnTo>
                    <a:pt x="4624" y="2232"/>
                  </a:lnTo>
                  <a:lnTo>
                    <a:pt x="4578" y="2195"/>
                  </a:lnTo>
                  <a:lnTo>
                    <a:pt x="4546" y="2154"/>
                  </a:lnTo>
                  <a:lnTo>
                    <a:pt x="4519" y="2103"/>
                  </a:lnTo>
                  <a:lnTo>
                    <a:pt x="4491" y="2039"/>
                  </a:lnTo>
                  <a:lnTo>
                    <a:pt x="4469" y="1957"/>
                  </a:lnTo>
                  <a:lnTo>
                    <a:pt x="4418" y="1801"/>
                  </a:lnTo>
                  <a:lnTo>
                    <a:pt x="4386" y="1681"/>
                  </a:lnTo>
                  <a:lnTo>
                    <a:pt x="4368" y="1590"/>
                  </a:lnTo>
                  <a:lnTo>
                    <a:pt x="4382" y="1499"/>
                  </a:lnTo>
                  <a:lnTo>
                    <a:pt x="4395" y="1416"/>
                  </a:lnTo>
                  <a:lnTo>
                    <a:pt x="4390" y="1348"/>
                  </a:lnTo>
                  <a:lnTo>
                    <a:pt x="4372" y="1287"/>
                  </a:lnTo>
                  <a:lnTo>
                    <a:pt x="4350" y="1233"/>
                  </a:lnTo>
                  <a:lnTo>
                    <a:pt x="4322" y="1178"/>
                  </a:lnTo>
                  <a:lnTo>
                    <a:pt x="4299" y="1123"/>
                  </a:lnTo>
                  <a:lnTo>
                    <a:pt x="4290" y="1063"/>
                  </a:lnTo>
                  <a:lnTo>
                    <a:pt x="4295" y="994"/>
                  </a:lnTo>
                  <a:lnTo>
                    <a:pt x="4308" y="917"/>
                  </a:lnTo>
                  <a:lnTo>
                    <a:pt x="4313" y="830"/>
                  </a:lnTo>
                  <a:lnTo>
                    <a:pt x="4308" y="738"/>
                  </a:lnTo>
                  <a:lnTo>
                    <a:pt x="4295" y="646"/>
                  </a:lnTo>
                  <a:lnTo>
                    <a:pt x="4267" y="555"/>
                  </a:lnTo>
                  <a:lnTo>
                    <a:pt x="4221" y="458"/>
                  </a:lnTo>
                  <a:lnTo>
                    <a:pt x="4162" y="367"/>
                  </a:lnTo>
                  <a:lnTo>
                    <a:pt x="4080" y="279"/>
                  </a:lnTo>
                  <a:lnTo>
                    <a:pt x="4025" y="243"/>
                  </a:lnTo>
                  <a:lnTo>
                    <a:pt x="3947" y="206"/>
                  </a:lnTo>
                  <a:lnTo>
                    <a:pt x="3851" y="160"/>
                  </a:lnTo>
                  <a:lnTo>
                    <a:pt x="3737" y="119"/>
                  </a:lnTo>
                  <a:lnTo>
                    <a:pt x="3608" y="83"/>
                  </a:lnTo>
                  <a:lnTo>
                    <a:pt x="3467" y="46"/>
                  </a:lnTo>
                  <a:lnTo>
                    <a:pt x="3321" y="18"/>
                  </a:lnTo>
                  <a:lnTo>
                    <a:pt x="3164" y="4"/>
                  </a:lnTo>
                  <a:lnTo>
                    <a:pt x="3005" y="0"/>
                  </a:lnTo>
                  <a:lnTo>
                    <a:pt x="2845" y="10"/>
                  </a:lnTo>
                  <a:lnTo>
                    <a:pt x="2690" y="32"/>
                  </a:lnTo>
                  <a:lnTo>
                    <a:pt x="2539" y="78"/>
                  </a:lnTo>
                  <a:lnTo>
                    <a:pt x="2392" y="142"/>
                  </a:lnTo>
                  <a:lnTo>
                    <a:pt x="2259" y="234"/>
                  </a:lnTo>
                  <a:lnTo>
                    <a:pt x="2136" y="348"/>
                  </a:lnTo>
                  <a:lnTo>
                    <a:pt x="2031" y="491"/>
                  </a:lnTo>
                  <a:lnTo>
                    <a:pt x="1990" y="486"/>
                  </a:lnTo>
                  <a:lnTo>
                    <a:pt x="1958" y="486"/>
                  </a:lnTo>
                  <a:lnTo>
                    <a:pt x="1930" y="491"/>
                  </a:lnTo>
                  <a:lnTo>
                    <a:pt x="1907" y="495"/>
                  </a:lnTo>
                  <a:lnTo>
                    <a:pt x="1884" y="509"/>
                  </a:lnTo>
                  <a:lnTo>
                    <a:pt x="1866" y="527"/>
                  </a:lnTo>
                  <a:lnTo>
                    <a:pt x="1843" y="550"/>
                  </a:lnTo>
                  <a:lnTo>
                    <a:pt x="1815" y="578"/>
                  </a:lnTo>
                  <a:lnTo>
                    <a:pt x="1728" y="578"/>
                  </a:lnTo>
                  <a:lnTo>
                    <a:pt x="1633" y="586"/>
                  </a:lnTo>
                  <a:lnTo>
                    <a:pt x="1532" y="614"/>
                  </a:lnTo>
                  <a:lnTo>
                    <a:pt x="1432" y="646"/>
                  </a:lnTo>
                  <a:lnTo>
                    <a:pt x="1331" y="683"/>
                  </a:lnTo>
                  <a:lnTo>
                    <a:pt x="1240" y="724"/>
                  </a:lnTo>
                  <a:lnTo>
                    <a:pt x="1157" y="770"/>
                  </a:lnTo>
                  <a:lnTo>
                    <a:pt x="1089" y="806"/>
                  </a:lnTo>
                  <a:lnTo>
                    <a:pt x="1024" y="839"/>
                  </a:lnTo>
                  <a:lnTo>
                    <a:pt x="946" y="866"/>
                  </a:lnTo>
                  <a:lnTo>
                    <a:pt x="869" y="899"/>
                  </a:lnTo>
                  <a:lnTo>
                    <a:pt x="791" y="939"/>
                  </a:lnTo>
                  <a:lnTo>
                    <a:pt x="728" y="994"/>
                  </a:lnTo>
                  <a:lnTo>
                    <a:pt x="677" y="1077"/>
                  </a:lnTo>
                  <a:lnTo>
                    <a:pt x="645" y="1188"/>
                  </a:lnTo>
                  <a:lnTo>
                    <a:pt x="645" y="1338"/>
                  </a:lnTo>
                  <a:lnTo>
                    <a:pt x="635" y="1444"/>
                  </a:lnTo>
                  <a:lnTo>
                    <a:pt x="599" y="1526"/>
                  </a:lnTo>
                  <a:lnTo>
                    <a:pt x="540" y="1590"/>
                  </a:lnTo>
                  <a:lnTo>
                    <a:pt x="466" y="1641"/>
                  </a:lnTo>
                  <a:lnTo>
                    <a:pt x="393" y="1695"/>
                  </a:lnTo>
                  <a:lnTo>
                    <a:pt x="325" y="1760"/>
                  </a:lnTo>
                  <a:lnTo>
                    <a:pt x="270" y="1847"/>
                  </a:lnTo>
                  <a:lnTo>
                    <a:pt x="242" y="1957"/>
                  </a:lnTo>
                  <a:lnTo>
                    <a:pt x="224" y="2081"/>
                  </a:lnTo>
                  <a:lnTo>
                    <a:pt x="187" y="2176"/>
                  </a:lnTo>
                  <a:lnTo>
                    <a:pt x="147" y="2263"/>
                  </a:lnTo>
                  <a:lnTo>
                    <a:pt x="101" y="2333"/>
                  </a:lnTo>
                  <a:lnTo>
                    <a:pt x="59" y="2402"/>
                  </a:lnTo>
                  <a:lnTo>
                    <a:pt x="22" y="2465"/>
                  </a:lnTo>
                  <a:lnTo>
                    <a:pt x="0" y="2539"/>
                  </a:lnTo>
                  <a:lnTo>
                    <a:pt x="0" y="2617"/>
                  </a:lnTo>
                  <a:lnTo>
                    <a:pt x="5082" y="2617"/>
                  </a:lnTo>
                  <a:close/>
                </a:path>
              </a:pathLst>
            </a:custGeom>
            <a:noFill/>
            <a:ln w="0" cap="flat" cmpd="sng">
              <a:solidFill>
                <a:srgbClr val="000000">
                  <a:alpha val="100000"/>
                </a:srgbClr>
              </a:solidFill>
              <a:prstDash val="solid"/>
              <a:round/>
              <a:headEnd type="none" w="med" len="med"/>
              <a:tailEnd type="none" w="med" len="med"/>
            </a:ln>
          </p:spPr>
          <p:txBody>
            <a:bodyPr/>
            <a:p>
              <a:endParaRPr lang="en-US"/>
            </a:p>
          </p:txBody>
        </p:sp>
        <p:sp>
          <p:nvSpPr>
            <p:cNvPr id="41010" name="Freeform 50"/>
            <p:cNvSpPr/>
            <p:nvPr/>
          </p:nvSpPr>
          <p:spPr>
            <a:xfrm>
              <a:off x="4392" y="2469"/>
              <a:ext cx="847" cy="391"/>
            </a:xfrm>
            <a:custGeom>
              <a:avLst/>
              <a:gdLst>
                <a:gd name="txL" fmla="*/ 0 w 5082"/>
                <a:gd name="txT" fmla="*/ 0 h 2346"/>
                <a:gd name="txR" fmla="*/ 5082 w 5082"/>
                <a:gd name="txB" fmla="*/ 2346 h 23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Lst>
              <a:rect l="txL" t="txT" r="txR" b="txB"/>
              <a:pathLst>
                <a:path w="5082" h="2346">
                  <a:moveTo>
                    <a:pt x="0" y="0"/>
                  </a:moveTo>
                  <a:lnTo>
                    <a:pt x="69" y="73"/>
                  </a:lnTo>
                  <a:lnTo>
                    <a:pt x="147" y="141"/>
                  </a:lnTo>
                  <a:lnTo>
                    <a:pt x="228" y="206"/>
                  </a:lnTo>
                  <a:lnTo>
                    <a:pt x="315" y="266"/>
                  </a:lnTo>
                  <a:lnTo>
                    <a:pt x="407" y="316"/>
                  </a:lnTo>
                  <a:lnTo>
                    <a:pt x="498" y="367"/>
                  </a:lnTo>
                  <a:lnTo>
                    <a:pt x="590" y="408"/>
                  </a:lnTo>
                  <a:lnTo>
                    <a:pt x="682" y="449"/>
                  </a:lnTo>
                  <a:lnTo>
                    <a:pt x="768" y="486"/>
                  </a:lnTo>
                  <a:lnTo>
                    <a:pt x="851" y="517"/>
                  </a:lnTo>
                  <a:lnTo>
                    <a:pt x="928" y="545"/>
                  </a:lnTo>
                  <a:lnTo>
                    <a:pt x="997" y="573"/>
                  </a:lnTo>
                  <a:lnTo>
                    <a:pt x="1057" y="596"/>
                  </a:lnTo>
                  <a:lnTo>
                    <a:pt x="1107" y="618"/>
                  </a:lnTo>
                  <a:lnTo>
                    <a:pt x="1139" y="642"/>
                  </a:lnTo>
                  <a:lnTo>
                    <a:pt x="1162" y="660"/>
                  </a:lnTo>
                  <a:lnTo>
                    <a:pt x="1194" y="701"/>
                  </a:lnTo>
                  <a:lnTo>
                    <a:pt x="1226" y="756"/>
                  </a:lnTo>
                  <a:lnTo>
                    <a:pt x="1267" y="811"/>
                  </a:lnTo>
                  <a:lnTo>
                    <a:pt x="1303" y="875"/>
                  </a:lnTo>
                  <a:lnTo>
                    <a:pt x="1339" y="935"/>
                  </a:lnTo>
                  <a:lnTo>
                    <a:pt x="1367" y="990"/>
                  </a:lnTo>
                  <a:lnTo>
                    <a:pt x="1381" y="1040"/>
                  </a:lnTo>
                  <a:lnTo>
                    <a:pt x="1386" y="1077"/>
                  </a:lnTo>
                  <a:lnTo>
                    <a:pt x="1377" y="1141"/>
                  </a:lnTo>
                  <a:lnTo>
                    <a:pt x="1377" y="1205"/>
                  </a:lnTo>
                  <a:lnTo>
                    <a:pt x="1390" y="1269"/>
                  </a:lnTo>
                  <a:lnTo>
                    <a:pt x="1427" y="1333"/>
                  </a:lnTo>
                  <a:lnTo>
                    <a:pt x="1458" y="1388"/>
                  </a:lnTo>
                  <a:lnTo>
                    <a:pt x="1450" y="1434"/>
                  </a:lnTo>
                  <a:lnTo>
                    <a:pt x="1418" y="1493"/>
                  </a:lnTo>
                  <a:lnTo>
                    <a:pt x="1386" y="1581"/>
                  </a:lnTo>
                  <a:lnTo>
                    <a:pt x="1367" y="1636"/>
                  </a:lnTo>
                  <a:lnTo>
                    <a:pt x="1339" y="1691"/>
                  </a:lnTo>
                  <a:lnTo>
                    <a:pt x="1303" y="1741"/>
                  </a:lnTo>
                  <a:lnTo>
                    <a:pt x="1267" y="1796"/>
                  </a:lnTo>
                  <a:lnTo>
                    <a:pt x="1230" y="1851"/>
                  </a:lnTo>
                  <a:lnTo>
                    <a:pt x="1194" y="1901"/>
                  </a:lnTo>
                  <a:lnTo>
                    <a:pt x="1162" y="1952"/>
                  </a:lnTo>
                  <a:lnTo>
                    <a:pt x="1134" y="2002"/>
                  </a:lnTo>
                  <a:lnTo>
                    <a:pt x="1116" y="2048"/>
                  </a:lnTo>
                  <a:lnTo>
                    <a:pt x="1107" y="2089"/>
                  </a:lnTo>
                  <a:lnTo>
                    <a:pt x="1116" y="2126"/>
                  </a:lnTo>
                  <a:lnTo>
                    <a:pt x="1134" y="2154"/>
                  </a:lnTo>
                  <a:lnTo>
                    <a:pt x="1162" y="2176"/>
                  </a:lnTo>
                  <a:lnTo>
                    <a:pt x="1202" y="2194"/>
                  </a:lnTo>
                  <a:lnTo>
                    <a:pt x="1253" y="2208"/>
                  </a:lnTo>
                  <a:lnTo>
                    <a:pt x="1313" y="2222"/>
                  </a:lnTo>
                  <a:lnTo>
                    <a:pt x="1339" y="2227"/>
                  </a:lnTo>
                  <a:lnTo>
                    <a:pt x="1377" y="2227"/>
                  </a:lnTo>
                  <a:lnTo>
                    <a:pt x="1418" y="2232"/>
                  </a:lnTo>
                  <a:lnTo>
                    <a:pt x="1464" y="2236"/>
                  </a:lnTo>
                  <a:lnTo>
                    <a:pt x="1518" y="2236"/>
                  </a:lnTo>
                  <a:lnTo>
                    <a:pt x="1573" y="2236"/>
                  </a:lnTo>
                  <a:lnTo>
                    <a:pt x="1628" y="2236"/>
                  </a:lnTo>
                  <a:lnTo>
                    <a:pt x="1688" y="2236"/>
                  </a:lnTo>
                  <a:lnTo>
                    <a:pt x="1742" y="2236"/>
                  </a:lnTo>
                  <a:lnTo>
                    <a:pt x="1802" y="2232"/>
                  </a:lnTo>
                  <a:lnTo>
                    <a:pt x="1861" y="2227"/>
                  </a:lnTo>
                  <a:lnTo>
                    <a:pt x="1912" y="2222"/>
                  </a:lnTo>
                  <a:lnTo>
                    <a:pt x="1966" y="2214"/>
                  </a:lnTo>
                  <a:lnTo>
                    <a:pt x="2012" y="2204"/>
                  </a:lnTo>
                  <a:lnTo>
                    <a:pt x="2053" y="2194"/>
                  </a:lnTo>
                  <a:lnTo>
                    <a:pt x="2090" y="2182"/>
                  </a:lnTo>
                  <a:lnTo>
                    <a:pt x="2154" y="2154"/>
                  </a:lnTo>
                  <a:lnTo>
                    <a:pt x="2214" y="2131"/>
                  </a:lnTo>
                  <a:lnTo>
                    <a:pt x="2273" y="2113"/>
                  </a:lnTo>
                  <a:lnTo>
                    <a:pt x="2328" y="2099"/>
                  </a:lnTo>
                  <a:lnTo>
                    <a:pt x="2383" y="2099"/>
                  </a:lnTo>
                  <a:lnTo>
                    <a:pt x="2434" y="2107"/>
                  </a:lnTo>
                  <a:lnTo>
                    <a:pt x="2483" y="2126"/>
                  </a:lnTo>
                  <a:lnTo>
                    <a:pt x="2533" y="2168"/>
                  </a:lnTo>
                  <a:lnTo>
                    <a:pt x="2584" y="2214"/>
                  </a:lnTo>
                  <a:lnTo>
                    <a:pt x="2644" y="2245"/>
                  </a:lnTo>
                  <a:lnTo>
                    <a:pt x="2712" y="2277"/>
                  </a:lnTo>
                  <a:lnTo>
                    <a:pt x="2777" y="2295"/>
                  </a:lnTo>
                  <a:lnTo>
                    <a:pt x="2845" y="2314"/>
                  </a:lnTo>
                  <a:lnTo>
                    <a:pt x="2914" y="2328"/>
                  </a:lnTo>
                  <a:lnTo>
                    <a:pt x="2977" y="2337"/>
                  </a:lnTo>
                  <a:lnTo>
                    <a:pt x="3033" y="2342"/>
                  </a:lnTo>
                  <a:lnTo>
                    <a:pt x="3083" y="2346"/>
                  </a:lnTo>
                  <a:lnTo>
                    <a:pt x="3128" y="2342"/>
                  </a:lnTo>
                  <a:lnTo>
                    <a:pt x="3174" y="2333"/>
                  </a:lnTo>
                  <a:lnTo>
                    <a:pt x="3215" y="2314"/>
                  </a:lnTo>
                  <a:lnTo>
                    <a:pt x="3257" y="2287"/>
                  </a:lnTo>
                  <a:lnTo>
                    <a:pt x="3302" y="2245"/>
                  </a:lnTo>
                  <a:lnTo>
                    <a:pt x="3352" y="2194"/>
                  </a:lnTo>
                  <a:lnTo>
                    <a:pt x="3408" y="2126"/>
                  </a:lnTo>
                  <a:lnTo>
                    <a:pt x="3426" y="2020"/>
                  </a:lnTo>
                  <a:lnTo>
                    <a:pt x="3435" y="1907"/>
                  </a:lnTo>
                  <a:lnTo>
                    <a:pt x="3430" y="1792"/>
                  </a:lnTo>
                  <a:lnTo>
                    <a:pt x="3416" y="1681"/>
                  </a:lnTo>
                  <a:lnTo>
                    <a:pt x="3394" y="1576"/>
                  </a:lnTo>
                  <a:lnTo>
                    <a:pt x="3370" y="1480"/>
                  </a:lnTo>
                  <a:lnTo>
                    <a:pt x="3339" y="1398"/>
                  </a:lnTo>
                  <a:lnTo>
                    <a:pt x="3307" y="1333"/>
                  </a:lnTo>
                  <a:lnTo>
                    <a:pt x="3343" y="1306"/>
                  </a:lnTo>
                  <a:lnTo>
                    <a:pt x="3376" y="1269"/>
                  </a:lnTo>
                  <a:lnTo>
                    <a:pt x="3402" y="1224"/>
                  </a:lnTo>
                  <a:lnTo>
                    <a:pt x="3435" y="1173"/>
                  </a:lnTo>
                  <a:lnTo>
                    <a:pt x="3467" y="1119"/>
                  </a:lnTo>
                  <a:lnTo>
                    <a:pt x="3499" y="1058"/>
                  </a:lnTo>
                  <a:lnTo>
                    <a:pt x="3535" y="999"/>
                  </a:lnTo>
                  <a:lnTo>
                    <a:pt x="3577" y="931"/>
                  </a:lnTo>
                  <a:lnTo>
                    <a:pt x="3622" y="866"/>
                  </a:lnTo>
                  <a:lnTo>
                    <a:pt x="3677" y="797"/>
                  </a:lnTo>
                  <a:lnTo>
                    <a:pt x="3741" y="729"/>
                  </a:lnTo>
                  <a:lnTo>
                    <a:pt x="3814" y="664"/>
                  </a:lnTo>
                  <a:lnTo>
                    <a:pt x="3902" y="600"/>
                  </a:lnTo>
                  <a:lnTo>
                    <a:pt x="3997" y="541"/>
                  </a:lnTo>
                  <a:lnTo>
                    <a:pt x="4112" y="481"/>
                  </a:lnTo>
                  <a:lnTo>
                    <a:pt x="4239" y="430"/>
                  </a:lnTo>
                  <a:lnTo>
                    <a:pt x="4277" y="549"/>
                  </a:lnTo>
                  <a:lnTo>
                    <a:pt x="4336" y="632"/>
                  </a:lnTo>
                  <a:lnTo>
                    <a:pt x="4414" y="687"/>
                  </a:lnTo>
                  <a:lnTo>
                    <a:pt x="4505" y="715"/>
                  </a:lnTo>
                  <a:lnTo>
                    <a:pt x="4592" y="729"/>
                  </a:lnTo>
                  <a:lnTo>
                    <a:pt x="4670" y="729"/>
                  </a:lnTo>
                  <a:lnTo>
                    <a:pt x="4729" y="723"/>
                  </a:lnTo>
                  <a:lnTo>
                    <a:pt x="4765" y="719"/>
                  </a:lnTo>
                  <a:lnTo>
                    <a:pt x="4793" y="710"/>
                  </a:lnTo>
                  <a:lnTo>
                    <a:pt x="4834" y="687"/>
                  </a:lnTo>
                  <a:lnTo>
                    <a:pt x="4884" y="650"/>
                  </a:lnTo>
                  <a:lnTo>
                    <a:pt x="4935" y="596"/>
                  </a:lnTo>
                  <a:lnTo>
                    <a:pt x="4981" y="531"/>
                  </a:lnTo>
                  <a:lnTo>
                    <a:pt x="5022" y="454"/>
                  </a:lnTo>
                  <a:lnTo>
                    <a:pt x="5054" y="362"/>
                  </a:lnTo>
                  <a:lnTo>
                    <a:pt x="5068" y="261"/>
                  </a:lnTo>
                  <a:lnTo>
                    <a:pt x="5072" y="188"/>
                  </a:lnTo>
                  <a:lnTo>
                    <a:pt x="5076" y="119"/>
                  </a:lnTo>
                  <a:lnTo>
                    <a:pt x="5082" y="54"/>
                  </a:lnTo>
                  <a:lnTo>
                    <a:pt x="5082" y="0"/>
                  </a:lnTo>
                  <a:lnTo>
                    <a:pt x="0" y="0"/>
                  </a:lnTo>
                  <a:close/>
                </a:path>
              </a:pathLst>
            </a:custGeom>
            <a:solidFill>
              <a:schemeClr val="accent2">
                <a:alpha val="100000"/>
              </a:schemeClr>
            </a:solidFill>
            <a:ln w="9525">
              <a:noFill/>
            </a:ln>
          </p:spPr>
          <p:txBody>
            <a:bodyPr/>
            <a:p>
              <a:endParaRPr lang="en-US"/>
            </a:p>
          </p:txBody>
        </p:sp>
        <p:sp>
          <p:nvSpPr>
            <p:cNvPr id="41011" name="Freeform 51"/>
            <p:cNvSpPr/>
            <p:nvPr/>
          </p:nvSpPr>
          <p:spPr>
            <a:xfrm>
              <a:off x="4392" y="2033"/>
              <a:ext cx="847" cy="436"/>
            </a:xfrm>
            <a:custGeom>
              <a:avLst/>
              <a:gdLst>
                <a:gd name="txL" fmla="*/ 0 w 5082"/>
                <a:gd name="txT" fmla="*/ 0 h 2617"/>
                <a:gd name="txR" fmla="*/ 5082 w 5082"/>
                <a:gd name="txB" fmla="*/ 2617 h 2617"/>
              </a:gdLst>
              <a:ahLst/>
              <a:cxnLst>
                <a:cxn ang="0">
                  <a:pos x="1" y="0"/>
                </a:cxn>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1" y="0"/>
                </a:cxn>
              </a:cxnLst>
              <a:rect l="txL" t="txT" r="txR" b="txB"/>
              <a:pathLst>
                <a:path w="5082" h="2617">
                  <a:moveTo>
                    <a:pt x="5082" y="2617"/>
                  </a:moveTo>
                  <a:lnTo>
                    <a:pt x="5082" y="2571"/>
                  </a:lnTo>
                  <a:lnTo>
                    <a:pt x="5072" y="2525"/>
                  </a:lnTo>
                  <a:lnTo>
                    <a:pt x="5058" y="2484"/>
                  </a:lnTo>
                  <a:lnTo>
                    <a:pt x="5036" y="2447"/>
                  </a:lnTo>
                  <a:lnTo>
                    <a:pt x="5008" y="2415"/>
                  </a:lnTo>
                  <a:lnTo>
                    <a:pt x="4967" y="2383"/>
                  </a:lnTo>
                  <a:lnTo>
                    <a:pt x="4917" y="2356"/>
                  </a:lnTo>
                  <a:lnTo>
                    <a:pt x="4852" y="2328"/>
                  </a:lnTo>
                  <a:lnTo>
                    <a:pt x="4757" y="2296"/>
                  </a:lnTo>
                  <a:lnTo>
                    <a:pt x="4683" y="2263"/>
                  </a:lnTo>
                  <a:lnTo>
                    <a:pt x="4624" y="2232"/>
                  </a:lnTo>
                  <a:lnTo>
                    <a:pt x="4578" y="2195"/>
                  </a:lnTo>
                  <a:lnTo>
                    <a:pt x="4546" y="2154"/>
                  </a:lnTo>
                  <a:lnTo>
                    <a:pt x="4519" y="2103"/>
                  </a:lnTo>
                  <a:lnTo>
                    <a:pt x="4491" y="2039"/>
                  </a:lnTo>
                  <a:lnTo>
                    <a:pt x="4469" y="1957"/>
                  </a:lnTo>
                  <a:lnTo>
                    <a:pt x="4418" y="1801"/>
                  </a:lnTo>
                  <a:lnTo>
                    <a:pt x="4386" y="1681"/>
                  </a:lnTo>
                  <a:lnTo>
                    <a:pt x="4368" y="1590"/>
                  </a:lnTo>
                  <a:lnTo>
                    <a:pt x="4382" y="1499"/>
                  </a:lnTo>
                  <a:lnTo>
                    <a:pt x="4395" y="1416"/>
                  </a:lnTo>
                  <a:lnTo>
                    <a:pt x="4390" y="1348"/>
                  </a:lnTo>
                  <a:lnTo>
                    <a:pt x="4372" y="1287"/>
                  </a:lnTo>
                  <a:lnTo>
                    <a:pt x="4350" y="1233"/>
                  </a:lnTo>
                  <a:lnTo>
                    <a:pt x="4322" y="1178"/>
                  </a:lnTo>
                  <a:lnTo>
                    <a:pt x="4299" y="1123"/>
                  </a:lnTo>
                  <a:lnTo>
                    <a:pt x="4290" y="1063"/>
                  </a:lnTo>
                  <a:lnTo>
                    <a:pt x="4295" y="994"/>
                  </a:lnTo>
                  <a:lnTo>
                    <a:pt x="4308" y="917"/>
                  </a:lnTo>
                  <a:lnTo>
                    <a:pt x="4313" y="830"/>
                  </a:lnTo>
                  <a:lnTo>
                    <a:pt x="4308" y="738"/>
                  </a:lnTo>
                  <a:lnTo>
                    <a:pt x="4295" y="646"/>
                  </a:lnTo>
                  <a:lnTo>
                    <a:pt x="4267" y="555"/>
                  </a:lnTo>
                  <a:lnTo>
                    <a:pt x="4221" y="458"/>
                  </a:lnTo>
                  <a:lnTo>
                    <a:pt x="4162" y="367"/>
                  </a:lnTo>
                  <a:lnTo>
                    <a:pt x="4080" y="279"/>
                  </a:lnTo>
                  <a:lnTo>
                    <a:pt x="4025" y="243"/>
                  </a:lnTo>
                  <a:lnTo>
                    <a:pt x="3947" y="206"/>
                  </a:lnTo>
                  <a:lnTo>
                    <a:pt x="3851" y="160"/>
                  </a:lnTo>
                  <a:lnTo>
                    <a:pt x="3737" y="119"/>
                  </a:lnTo>
                  <a:lnTo>
                    <a:pt x="3608" y="83"/>
                  </a:lnTo>
                  <a:lnTo>
                    <a:pt x="3467" y="46"/>
                  </a:lnTo>
                  <a:lnTo>
                    <a:pt x="3321" y="18"/>
                  </a:lnTo>
                  <a:lnTo>
                    <a:pt x="3164" y="4"/>
                  </a:lnTo>
                  <a:lnTo>
                    <a:pt x="3005" y="0"/>
                  </a:lnTo>
                  <a:lnTo>
                    <a:pt x="2845" y="10"/>
                  </a:lnTo>
                  <a:lnTo>
                    <a:pt x="2690" y="32"/>
                  </a:lnTo>
                  <a:lnTo>
                    <a:pt x="2539" y="78"/>
                  </a:lnTo>
                  <a:lnTo>
                    <a:pt x="2392" y="142"/>
                  </a:lnTo>
                  <a:lnTo>
                    <a:pt x="2259" y="234"/>
                  </a:lnTo>
                  <a:lnTo>
                    <a:pt x="2136" y="348"/>
                  </a:lnTo>
                  <a:lnTo>
                    <a:pt x="2031" y="491"/>
                  </a:lnTo>
                  <a:lnTo>
                    <a:pt x="1990" y="486"/>
                  </a:lnTo>
                  <a:lnTo>
                    <a:pt x="1958" y="486"/>
                  </a:lnTo>
                  <a:lnTo>
                    <a:pt x="1930" y="491"/>
                  </a:lnTo>
                  <a:lnTo>
                    <a:pt x="1907" y="495"/>
                  </a:lnTo>
                  <a:lnTo>
                    <a:pt x="1884" y="509"/>
                  </a:lnTo>
                  <a:lnTo>
                    <a:pt x="1866" y="527"/>
                  </a:lnTo>
                  <a:lnTo>
                    <a:pt x="1843" y="550"/>
                  </a:lnTo>
                  <a:lnTo>
                    <a:pt x="1815" y="578"/>
                  </a:lnTo>
                  <a:lnTo>
                    <a:pt x="1728" y="578"/>
                  </a:lnTo>
                  <a:lnTo>
                    <a:pt x="1633" y="586"/>
                  </a:lnTo>
                  <a:lnTo>
                    <a:pt x="1532" y="614"/>
                  </a:lnTo>
                  <a:lnTo>
                    <a:pt x="1432" y="646"/>
                  </a:lnTo>
                  <a:lnTo>
                    <a:pt x="1331" y="683"/>
                  </a:lnTo>
                  <a:lnTo>
                    <a:pt x="1240" y="724"/>
                  </a:lnTo>
                  <a:lnTo>
                    <a:pt x="1157" y="770"/>
                  </a:lnTo>
                  <a:lnTo>
                    <a:pt x="1089" y="806"/>
                  </a:lnTo>
                  <a:lnTo>
                    <a:pt x="1024" y="839"/>
                  </a:lnTo>
                  <a:lnTo>
                    <a:pt x="946" y="866"/>
                  </a:lnTo>
                  <a:lnTo>
                    <a:pt x="869" y="899"/>
                  </a:lnTo>
                  <a:lnTo>
                    <a:pt x="791" y="939"/>
                  </a:lnTo>
                  <a:lnTo>
                    <a:pt x="728" y="994"/>
                  </a:lnTo>
                  <a:lnTo>
                    <a:pt x="677" y="1077"/>
                  </a:lnTo>
                  <a:lnTo>
                    <a:pt x="645" y="1188"/>
                  </a:lnTo>
                  <a:lnTo>
                    <a:pt x="645" y="1338"/>
                  </a:lnTo>
                  <a:lnTo>
                    <a:pt x="635" y="1444"/>
                  </a:lnTo>
                  <a:lnTo>
                    <a:pt x="599" y="1526"/>
                  </a:lnTo>
                  <a:lnTo>
                    <a:pt x="540" y="1590"/>
                  </a:lnTo>
                  <a:lnTo>
                    <a:pt x="466" y="1641"/>
                  </a:lnTo>
                  <a:lnTo>
                    <a:pt x="393" y="1695"/>
                  </a:lnTo>
                  <a:lnTo>
                    <a:pt x="325" y="1760"/>
                  </a:lnTo>
                  <a:lnTo>
                    <a:pt x="270" y="1847"/>
                  </a:lnTo>
                  <a:lnTo>
                    <a:pt x="242" y="1957"/>
                  </a:lnTo>
                  <a:lnTo>
                    <a:pt x="224" y="2081"/>
                  </a:lnTo>
                  <a:lnTo>
                    <a:pt x="187" y="2176"/>
                  </a:lnTo>
                  <a:lnTo>
                    <a:pt x="147" y="2263"/>
                  </a:lnTo>
                  <a:lnTo>
                    <a:pt x="101" y="2333"/>
                  </a:lnTo>
                  <a:lnTo>
                    <a:pt x="59" y="2402"/>
                  </a:lnTo>
                  <a:lnTo>
                    <a:pt x="22" y="2465"/>
                  </a:lnTo>
                  <a:lnTo>
                    <a:pt x="0" y="2539"/>
                  </a:lnTo>
                  <a:lnTo>
                    <a:pt x="0" y="2617"/>
                  </a:lnTo>
                  <a:lnTo>
                    <a:pt x="5082" y="2617"/>
                  </a:lnTo>
                  <a:close/>
                </a:path>
              </a:pathLst>
            </a:custGeom>
            <a:solidFill>
              <a:schemeClr val="accent2">
                <a:alpha val="100000"/>
              </a:schemeClr>
            </a:solidFill>
            <a:ln w="9525">
              <a:noFill/>
            </a:ln>
          </p:spPr>
          <p:txBody>
            <a:bodyPr/>
            <a:p>
              <a:endParaRPr lang="en-US"/>
            </a:p>
          </p:txBody>
        </p:sp>
        <p:sp>
          <p:nvSpPr>
            <p:cNvPr id="41012" name="Freeform 52"/>
            <p:cNvSpPr/>
            <p:nvPr/>
          </p:nvSpPr>
          <p:spPr>
            <a:xfrm>
              <a:off x="4392" y="2033"/>
              <a:ext cx="847" cy="827"/>
            </a:xfrm>
            <a:custGeom>
              <a:avLst/>
              <a:gdLst>
                <a:gd name="txL" fmla="*/ 0 w 5082"/>
                <a:gd name="txT" fmla="*/ 0 h 4963"/>
                <a:gd name="txR" fmla="*/ 5082 w 5082"/>
                <a:gd name="txB" fmla="*/ 4963 h 496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1"/>
                </a:cxn>
                <a:cxn ang="0">
                  <a:pos x="0" y="0"/>
                </a:cxn>
                <a:cxn ang="0">
                  <a:pos x="0" y="0"/>
                </a:cxn>
                <a:cxn ang="0">
                  <a:pos x="0" y="0"/>
                </a:cxn>
                <a:cxn ang="0">
                  <a:pos x="0" y="0"/>
                </a:cxn>
                <a:cxn ang="0">
                  <a:pos x="0" y="0"/>
                </a:cxn>
                <a:cxn ang="0">
                  <a:pos x="0" y="0"/>
                </a:cxn>
                <a:cxn ang="0">
                  <a:pos x="0" y="0"/>
                </a:cxn>
                <a:cxn ang="0">
                  <a:pos x="1" y="0"/>
                </a:cxn>
                <a:cxn ang="0">
                  <a:pos x="1" y="0"/>
                </a:cxn>
                <a:cxn ang="0">
                  <a:pos x="1" y="0"/>
                </a:cxn>
                <a:cxn ang="0">
                  <a:pos x="1" y="0"/>
                </a:cxn>
                <a:cxn ang="0">
                  <a:pos x="1" y="0"/>
                </a:cxn>
                <a:cxn ang="0">
                  <a:pos x="1" y="0"/>
                </a:cxn>
                <a:cxn ang="0">
                  <a:pos x="0" y="0"/>
                </a:cxn>
                <a:cxn ang="0">
                  <a:pos x="0" y="0"/>
                </a:cxn>
                <a:cxn ang="0">
                  <a:pos x="0" y="0"/>
                </a:cxn>
                <a:cxn ang="0">
                  <a:pos x="0" y="0"/>
                </a:cxn>
                <a:cxn ang="0">
                  <a:pos x="0" y="0"/>
                </a:cxn>
                <a:cxn ang="0">
                  <a:pos x="0" y="0"/>
                </a:cxn>
              </a:cxnLst>
              <a:rect l="txL" t="txT" r="txR" b="txB"/>
              <a:pathLst>
                <a:path w="5082" h="4963">
                  <a:moveTo>
                    <a:pt x="4080" y="279"/>
                  </a:moveTo>
                  <a:lnTo>
                    <a:pt x="4025" y="243"/>
                  </a:lnTo>
                  <a:lnTo>
                    <a:pt x="3947" y="206"/>
                  </a:lnTo>
                  <a:lnTo>
                    <a:pt x="3851" y="160"/>
                  </a:lnTo>
                  <a:lnTo>
                    <a:pt x="3737" y="119"/>
                  </a:lnTo>
                  <a:lnTo>
                    <a:pt x="3608" y="83"/>
                  </a:lnTo>
                  <a:lnTo>
                    <a:pt x="3467" y="46"/>
                  </a:lnTo>
                  <a:lnTo>
                    <a:pt x="3321" y="18"/>
                  </a:lnTo>
                  <a:lnTo>
                    <a:pt x="3164" y="4"/>
                  </a:lnTo>
                  <a:lnTo>
                    <a:pt x="3005" y="0"/>
                  </a:lnTo>
                  <a:lnTo>
                    <a:pt x="2845" y="10"/>
                  </a:lnTo>
                  <a:lnTo>
                    <a:pt x="2690" y="32"/>
                  </a:lnTo>
                  <a:lnTo>
                    <a:pt x="2539" y="78"/>
                  </a:lnTo>
                  <a:lnTo>
                    <a:pt x="2392" y="142"/>
                  </a:lnTo>
                  <a:lnTo>
                    <a:pt x="2259" y="234"/>
                  </a:lnTo>
                  <a:lnTo>
                    <a:pt x="2136" y="348"/>
                  </a:lnTo>
                  <a:lnTo>
                    <a:pt x="2031" y="491"/>
                  </a:lnTo>
                  <a:lnTo>
                    <a:pt x="1990" y="486"/>
                  </a:lnTo>
                  <a:lnTo>
                    <a:pt x="1958" y="486"/>
                  </a:lnTo>
                  <a:lnTo>
                    <a:pt x="1930" y="491"/>
                  </a:lnTo>
                  <a:lnTo>
                    <a:pt x="1907" y="495"/>
                  </a:lnTo>
                  <a:lnTo>
                    <a:pt x="1884" y="509"/>
                  </a:lnTo>
                  <a:lnTo>
                    <a:pt x="1866" y="527"/>
                  </a:lnTo>
                  <a:lnTo>
                    <a:pt x="1843" y="550"/>
                  </a:lnTo>
                  <a:lnTo>
                    <a:pt x="1815" y="578"/>
                  </a:lnTo>
                  <a:lnTo>
                    <a:pt x="1728" y="578"/>
                  </a:lnTo>
                  <a:lnTo>
                    <a:pt x="1633" y="586"/>
                  </a:lnTo>
                  <a:lnTo>
                    <a:pt x="1532" y="614"/>
                  </a:lnTo>
                  <a:lnTo>
                    <a:pt x="1432" y="646"/>
                  </a:lnTo>
                  <a:lnTo>
                    <a:pt x="1331" y="683"/>
                  </a:lnTo>
                  <a:lnTo>
                    <a:pt x="1240" y="724"/>
                  </a:lnTo>
                  <a:lnTo>
                    <a:pt x="1157" y="770"/>
                  </a:lnTo>
                  <a:lnTo>
                    <a:pt x="1089" y="806"/>
                  </a:lnTo>
                  <a:lnTo>
                    <a:pt x="1024" y="839"/>
                  </a:lnTo>
                  <a:lnTo>
                    <a:pt x="946" y="866"/>
                  </a:lnTo>
                  <a:lnTo>
                    <a:pt x="869" y="899"/>
                  </a:lnTo>
                  <a:lnTo>
                    <a:pt x="791" y="939"/>
                  </a:lnTo>
                  <a:lnTo>
                    <a:pt x="728" y="994"/>
                  </a:lnTo>
                  <a:lnTo>
                    <a:pt x="677" y="1077"/>
                  </a:lnTo>
                  <a:lnTo>
                    <a:pt x="645" y="1188"/>
                  </a:lnTo>
                  <a:lnTo>
                    <a:pt x="645" y="1338"/>
                  </a:lnTo>
                  <a:lnTo>
                    <a:pt x="635" y="1444"/>
                  </a:lnTo>
                  <a:lnTo>
                    <a:pt x="599" y="1526"/>
                  </a:lnTo>
                  <a:lnTo>
                    <a:pt x="540" y="1590"/>
                  </a:lnTo>
                  <a:lnTo>
                    <a:pt x="466" y="1641"/>
                  </a:lnTo>
                  <a:lnTo>
                    <a:pt x="393" y="1695"/>
                  </a:lnTo>
                  <a:lnTo>
                    <a:pt x="325" y="1760"/>
                  </a:lnTo>
                  <a:lnTo>
                    <a:pt x="270" y="1847"/>
                  </a:lnTo>
                  <a:lnTo>
                    <a:pt x="242" y="1957"/>
                  </a:lnTo>
                  <a:lnTo>
                    <a:pt x="224" y="2081"/>
                  </a:lnTo>
                  <a:lnTo>
                    <a:pt x="187" y="2176"/>
                  </a:lnTo>
                  <a:lnTo>
                    <a:pt x="147" y="2263"/>
                  </a:lnTo>
                  <a:lnTo>
                    <a:pt x="101" y="2333"/>
                  </a:lnTo>
                  <a:lnTo>
                    <a:pt x="59" y="2402"/>
                  </a:lnTo>
                  <a:lnTo>
                    <a:pt x="22" y="2465"/>
                  </a:lnTo>
                  <a:lnTo>
                    <a:pt x="0" y="2539"/>
                  </a:lnTo>
                  <a:lnTo>
                    <a:pt x="0" y="2617"/>
                  </a:lnTo>
                  <a:lnTo>
                    <a:pt x="69" y="2690"/>
                  </a:lnTo>
                  <a:lnTo>
                    <a:pt x="147" y="2758"/>
                  </a:lnTo>
                  <a:lnTo>
                    <a:pt x="228" y="2823"/>
                  </a:lnTo>
                  <a:lnTo>
                    <a:pt x="315" y="2883"/>
                  </a:lnTo>
                  <a:lnTo>
                    <a:pt x="407" y="2933"/>
                  </a:lnTo>
                  <a:lnTo>
                    <a:pt x="498" y="2984"/>
                  </a:lnTo>
                  <a:lnTo>
                    <a:pt x="590" y="3025"/>
                  </a:lnTo>
                  <a:lnTo>
                    <a:pt x="682" y="3066"/>
                  </a:lnTo>
                  <a:lnTo>
                    <a:pt x="768" y="3103"/>
                  </a:lnTo>
                  <a:lnTo>
                    <a:pt x="851" y="3134"/>
                  </a:lnTo>
                  <a:lnTo>
                    <a:pt x="928" y="3162"/>
                  </a:lnTo>
                  <a:lnTo>
                    <a:pt x="997" y="3190"/>
                  </a:lnTo>
                  <a:lnTo>
                    <a:pt x="1057" y="3213"/>
                  </a:lnTo>
                  <a:lnTo>
                    <a:pt x="1107" y="3235"/>
                  </a:lnTo>
                  <a:lnTo>
                    <a:pt x="1139" y="3259"/>
                  </a:lnTo>
                  <a:lnTo>
                    <a:pt x="1162" y="3277"/>
                  </a:lnTo>
                  <a:lnTo>
                    <a:pt x="1194" y="3318"/>
                  </a:lnTo>
                  <a:lnTo>
                    <a:pt x="1226" y="3373"/>
                  </a:lnTo>
                  <a:lnTo>
                    <a:pt x="1267" y="3428"/>
                  </a:lnTo>
                  <a:lnTo>
                    <a:pt x="1303" y="3492"/>
                  </a:lnTo>
                  <a:lnTo>
                    <a:pt x="1339" y="3552"/>
                  </a:lnTo>
                  <a:lnTo>
                    <a:pt x="1367" y="3607"/>
                  </a:lnTo>
                  <a:lnTo>
                    <a:pt x="1381" y="3657"/>
                  </a:lnTo>
                  <a:lnTo>
                    <a:pt x="1386" y="3694"/>
                  </a:lnTo>
                  <a:lnTo>
                    <a:pt x="1377" y="3758"/>
                  </a:lnTo>
                  <a:lnTo>
                    <a:pt x="1377" y="3822"/>
                  </a:lnTo>
                  <a:lnTo>
                    <a:pt x="1390" y="3886"/>
                  </a:lnTo>
                  <a:lnTo>
                    <a:pt x="1427" y="3950"/>
                  </a:lnTo>
                  <a:lnTo>
                    <a:pt x="1458" y="4005"/>
                  </a:lnTo>
                  <a:lnTo>
                    <a:pt x="1450" y="4051"/>
                  </a:lnTo>
                  <a:lnTo>
                    <a:pt x="1418" y="4110"/>
                  </a:lnTo>
                  <a:lnTo>
                    <a:pt x="1386" y="4198"/>
                  </a:lnTo>
                  <a:lnTo>
                    <a:pt x="1367" y="4253"/>
                  </a:lnTo>
                  <a:lnTo>
                    <a:pt x="1339" y="4308"/>
                  </a:lnTo>
                  <a:lnTo>
                    <a:pt x="1303" y="4358"/>
                  </a:lnTo>
                  <a:lnTo>
                    <a:pt x="1267" y="4413"/>
                  </a:lnTo>
                  <a:lnTo>
                    <a:pt x="1230" y="4468"/>
                  </a:lnTo>
                  <a:lnTo>
                    <a:pt x="1194" y="4518"/>
                  </a:lnTo>
                  <a:lnTo>
                    <a:pt x="1162" y="4569"/>
                  </a:lnTo>
                  <a:lnTo>
                    <a:pt x="1134" y="4619"/>
                  </a:lnTo>
                  <a:lnTo>
                    <a:pt x="1116" y="4665"/>
                  </a:lnTo>
                  <a:lnTo>
                    <a:pt x="1107" y="4706"/>
                  </a:lnTo>
                  <a:lnTo>
                    <a:pt x="1116" y="4743"/>
                  </a:lnTo>
                  <a:lnTo>
                    <a:pt x="1134" y="4771"/>
                  </a:lnTo>
                  <a:lnTo>
                    <a:pt x="1162" y="4793"/>
                  </a:lnTo>
                  <a:lnTo>
                    <a:pt x="1202" y="4811"/>
                  </a:lnTo>
                  <a:lnTo>
                    <a:pt x="1253" y="4825"/>
                  </a:lnTo>
                  <a:lnTo>
                    <a:pt x="1313" y="4839"/>
                  </a:lnTo>
                  <a:lnTo>
                    <a:pt x="1339" y="4844"/>
                  </a:lnTo>
                  <a:lnTo>
                    <a:pt x="1377" y="4844"/>
                  </a:lnTo>
                  <a:lnTo>
                    <a:pt x="1418" y="4849"/>
                  </a:lnTo>
                  <a:lnTo>
                    <a:pt x="1464" y="4853"/>
                  </a:lnTo>
                  <a:lnTo>
                    <a:pt x="1518" y="4853"/>
                  </a:lnTo>
                  <a:lnTo>
                    <a:pt x="1573" y="4853"/>
                  </a:lnTo>
                  <a:lnTo>
                    <a:pt x="1628" y="4853"/>
                  </a:lnTo>
                  <a:lnTo>
                    <a:pt x="1688" y="4853"/>
                  </a:lnTo>
                  <a:lnTo>
                    <a:pt x="1742" y="4853"/>
                  </a:lnTo>
                  <a:lnTo>
                    <a:pt x="1802" y="4849"/>
                  </a:lnTo>
                  <a:lnTo>
                    <a:pt x="1861" y="4844"/>
                  </a:lnTo>
                  <a:lnTo>
                    <a:pt x="1912" y="4839"/>
                  </a:lnTo>
                  <a:lnTo>
                    <a:pt x="1966" y="4831"/>
                  </a:lnTo>
                  <a:lnTo>
                    <a:pt x="2012" y="4821"/>
                  </a:lnTo>
                  <a:lnTo>
                    <a:pt x="2053" y="4811"/>
                  </a:lnTo>
                  <a:lnTo>
                    <a:pt x="2090" y="4799"/>
                  </a:lnTo>
                  <a:lnTo>
                    <a:pt x="2154" y="4771"/>
                  </a:lnTo>
                  <a:lnTo>
                    <a:pt x="2214" y="4748"/>
                  </a:lnTo>
                  <a:lnTo>
                    <a:pt x="2273" y="4730"/>
                  </a:lnTo>
                  <a:lnTo>
                    <a:pt x="2328" y="4716"/>
                  </a:lnTo>
                  <a:lnTo>
                    <a:pt x="2383" y="4716"/>
                  </a:lnTo>
                  <a:lnTo>
                    <a:pt x="2434" y="4724"/>
                  </a:lnTo>
                  <a:lnTo>
                    <a:pt x="2483" y="4743"/>
                  </a:lnTo>
                  <a:lnTo>
                    <a:pt x="2533" y="4785"/>
                  </a:lnTo>
                  <a:lnTo>
                    <a:pt x="2584" y="4831"/>
                  </a:lnTo>
                  <a:lnTo>
                    <a:pt x="2644" y="4862"/>
                  </a:lnTo>
                  <a:lnTo>
                    <a:pt x="2712" y="4894"/>
                  </a:lnTo>
                  <a:lnTo>
                    <a:pt x="2777" y="4912"/>
                  </a:lnTo>
                  <a:lnTo>
                    <a:pt x="2845" y="4931"/>
                  </a:lnTo>
                  <a:lnTo>
                    <a:pt x="2914" y="4945"/>
                  </a:lnTo>
                  <a:lnTo>
                    <a:pt x="2977" y="4954"/>
                  </a:lnTo>
                  <a:lnTo>
                    <a:pt x="3033" y="4959"/>
                  </a:lnTo>
                  <a:lnTo>
                    <a:pt x="3083" y="4963"/>
                  </a:lnTo>
                  <a:lnTo>
                    <a:pt x="3128" y="4959"/>
                  </a:lnTo>
                  <a:lnTo>
                    <a:pt x="3174" y="4950"/>
                  </a:lnTo>
                  <a:lnTo>
                    <a:pt x="3215" y="4931"/>
                  </a:lnTo>
                  <a:lnTo>
                    <a:pt x="3257" y="4904"/>
                  </a:lnTo>
                  <a:lnTo>
                    <a:pt x="3302" y="4862"/>
                  </a:lnTo>
                  <a:lnTo>
                    <a:pt x="3352" y="4811"/>
                  </a:lnTo>
                  <a:lnTo>
                    <a:pt x="3408" y="4743"/>
                  </a:lnTo>
                  <a:lnTo>
                    <a:pt x="3426" y="4637"/>
                  </a:lnTo>
                  <a:lnTo>
                    <a:pt x="3435" y="4524"/>
                  </a:lnTo>
                  <a:lnTo>
                    <a:pt x="3430" y="4409"/>
                  </a:lnTo>
                  <a:lnTo>
                    <a:pt x="3416" y="4298"/>
                  </a:lnTo>
                  <a:lnTo>
                    <a:pt x="3394" y="4193"/>
                  </a:lnTo>
                  <a:lnTo>
                    <a:pt x="3370" y="4097"/>
                  </a:lnTo>
                  <a:lnTo>
                    <a:pt x="3339" y="4015"/>
                  </a:lnTo>
                  <a:lnTo>
                    <a:pt x="3307" y="3950"/>
                  </a:lnTo>
                  <a:lnTo>
                    <a:pt x="3343" y="3923"/>
                  </a:lnTo>
                  <a:lnTo>
                    <a:pt x="3376" y="3886"/>
                  </a:lnTo>
                  <a:lnTo>
                    <a:pt x="3402" y="3841"/>
                  </a:lnTo>
                  <a:lnTo>
                    <a:pt x="3435" y="3790"/>
                  </a:lnTo>
                  <a:lnTo>
                    <a:pt x="3467" y="3736"/>
                  </a:lnTo>
                  <a:lnTo>
                    <a:pt x="3499" y="3675"/>
                  </a:lnTo>
                  <a:lnTo>
                    <a:pt x="3535" y="3616"/>
                  </a:lnTo>
                  <a:lnTo>
                    <a:pt x="3577" y="3548"/>
                  </a:lnTo>
                  <a:lnTo>
                    <a:pt x="3622" y="3483"/>
                  </a:lnTo>
                  <a:lnTo>
                    <a:pt x="3677" y="3414"/>
                  </a:lnTo>
                  <a:lnTo>
                    <a:pt x="3741" y="3346"/>
                  </a:lnTo>
                  <a:lnTo>
                    <a:pt x="3814" y="3281"/>
                  </a:lnTo>
                  <a:lnTo>
                    <a:pt x="3902" y="3217"/>
                  </a:lnTo>
                  <a:lnTo>
                    <a:pt x="3997" y="3158"/>
                  </a:lnTo>
                  <a:lnTo>
                    <a:pt x="4112" y="3098"/>
                  </a:lnTo>
                  <a:lnTo>
                    <a:pt x="4239" y="3047"/>
                  </a:lnTo>
                  <a:lnTo>
                    <a:pt x="4277" y="3166"/>
                  </a:lnTo>
                  <a:lnTo>
                    <a:pt x="4336" y="3249"/>
                  </a:lnTo>
                  <a:lnTo>
                    <a:pt x="4414" y="3304"/>
                  </a:lnTo>
                  <a:lnTo>
                    <a:pt x="4505" y="3332"/>
                  </a:lnTo>
                  <a:lnTo>
                    <a:pt x="4592" y="3346"/>
                  </a:lnTo>
                  <a:lnTo>
                    <a:pt x="4670" y="3346"/>
                  </a:lnTo>
                  <a:lnTo>
                    <a:pt x="4729" y="3340"/>
                  </a:lnTo>
                  <a:lnTo>
                    <a:pt x="4765" y="3336"/>
                  </a:lnTo>
                  <a:lnTo>
                    <a:pt x="4793" y="3327"/>
                  </a:lnTo>
                  <a:lnTo>
                    <a:pt x="4834" y="3304"/>
                  </a:lnTo>
                  <a:lnTo>
                    <a:pt x="4884" y="3267"/>
                  </a:lnTo>
                  <a:lnTo>
                    <a:pt x="4935" y="3213"/>
                  </a:lnTo>
                  <a:lnTo>
                    <a:pt x="4981" y="3148"/>
                  </a:lnTo>
                  <a:lnTo>
                    <a:pt x="5022" y="3071"/>
                  </a:lnTo>
                  <a:lnTo>
                    <a:pt x="5054" y="2979"/>
                  </a:lnTo>
                  <a:lnTo>
                    <a:pt x="5068" y="2878"/>
                  </a:lnTo>
                  <a:lnTo>
                    <a:pt x="5072" y="2778"/>
                  </a:lnTo>
                  <a:lnTo>
                    <a:pt x="5082" y="2685"/>
                  </a:lnTo>
                  <a:lnTo>
                    <a:pt x="5082" y="2603"/>
                  </a:lnTo>
                  <a:lnTo>
                    <a:pt x="5072" y="2534"/>
                  </a:lnTo>
                  <a:lnTo>
                    <a:pt x="5049" y="2471"/>
                  </a:lnTo>
                  <a:lnTo>
                    <a:pt x="5008" y="2415"/>
                  </a:lnTo>
                  <a:lnTo>
                    <a:pt x="4944" y="2370"/>
                  </a:lnTo>
                  <a:lnTo>
                    <a:pt x="4852" y="2328"/>
                  </a:lnTo>
                  <a:lnTo>
                    <a:pt x="4757" y="2296"/>
                  </a:lnTo>
                  <a:lnTo>
                    <a:pt x="4683" y="2263"/>
                  </a:lnTo>
                  <a:lnTo>
                    <a:pt x="4624" y="2232"/>
                  </a:lnTo>
                  <a:lnTo>
                    <a:pt x="4578" y="2195"/>
                  </a:lnTo>
                  <a:lnTo>
                    <a:pt x="4546" y="2154"/>
                  </a:lnTo>
                  <a:lnTo>
                    <a:pt x="4519" y="2103"/>
                  </a:lnTo>
                  <a:lnTo>
                    <a:pt x="4491" y="2039"/>
                  </a:lnTo>
                  <a:lnTo>
                    <a:pt x="4469" y="1957"/>
                  </a:lnTo>
                  <a:lnTo>
                    <a:pt x="4418" y="1801"/>
                  </a:lnTo>
                  <a:lnTo>
                    <a:pt x="4386" y="1681"/>
                  </a:lnTo>
                  <a:lnTo>
                    <a:pt x="4368" y="1590"/>
                  </a:lnTo>
                  <a:lnTo>
                    <a:pt x="4382" y="1499"/>
                  </a:lnTo>
                  <a:lnTo>
                    <a:pt x="4395" y="1416"/>
                  </a:lnTo>
                  <a:lnTo>
                    <a:pt x="4390" y="1348"/>
                  </a:lnTo>
                  <a:lnTo>
                    <a:pt x="4372" y="1287"/>
                  </a:lnTo>
                  <a:lnTo>
                    <a:pt x="4350" y="1233"/>
                  </a:lnTo>
                  <a:lnTo>
                    <a:pt x="4322" y="1178"/>
                  </a:lnTo>
                  <a:lnTo>
                    <a:pt x="4299" y="1123"/>
                  </a:lnTo>
                  <a:lnTo>
                    <a:pt x="4290" y="1063"/>
                  </a:lnTo>
                  <a:lnTo>
                    <a:pt x="4295" y="994"/>
                  </a:lnTo>
                  <a:lnTo>
                    <a:pt x="4308" y="917"/>
                  </a:lnTo>
                  <a:lnTo>
                    <a:pt x="4313" y="830"/>
                  </a:lnTo>
                  <a:lnTo>
                    <a:pt x="4308" y="738"/>
                  </a:lnTo>
                  <a:lnTo>
                    <a:pt x="4295" y="646"/>
                  </a:lnTo>
                  <a:lnTo>
                    <a:pt x="4267" y="555"/>
                  </a:lnTo>
                  <a:lnTo>
                    <a:pt x="4221" y="458"/>
                  </a:lnTo>
                  <a:lnTo>
                    <a:pt x="4162" y="367"/>
                  </a:lnTo>
                  <a:lnTo>
                    <a:pt x="4080" y="279"/>
                  </a:lnTo>
                  <a:close/>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13" name="Freeform 53"/>
            <p:cNvSpPr/>
            <p:nvPr/>
          </p:nvSpPr>
          <p:spPr>
            <a:xfrm>
              <a:off x="5027" y="2199"/>
              <a:ext cx="98" cy="304"/>
            </a:xfrm>
            <a:custGeom>
              <a:avLst/>
              <a:gdLst>
                <a:gd name="txL" fmla="*/ 0 w 585"/>
                <a:gd name="txT" fmla="*/ 0 h 1825"/>
                <a:gd name="txR" fmla="*/ 585 w 585"/>
                <a:gd name="txB" fmla="*/ 1825 h 182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85" h="1825">
                  <a:moveTo>
                    <a:pt x="572" y="505"/>
                  </a:moveTo>
                  <a:lnTo>
                    <a:pt x="585" y="422"/>
                  </a:lnTo>
                  <a:lnTo>
                    <a:pt x="580" y="354"/>
                  </a:lnTo>
                  <a:lnTo>
                    <a:pt x="562" y="293"/>
                  </a:lnTo>
                  <a:lnTo>
                    <a:pt x="540" y="239"/>
                  </a:lnTo>
                  <a:lnTo>
                    <a:pt x="512" y="184"/>
                  </a:lnTo>
                  <a:lnTo>
                    <a:pt x="489" y="129"/>
                  </a:lnTo>
                  <a:lnTo>
                    <a:pt x="480" y="69"/>
                  </a:lnTo>
                  <a:lnTo>
                    <a:pt x="485" y="0"/>
                  </a:lnTo>
                  <a:lnTo>
                    <a:pt x="453" y="161"/>
                  </a:lnTo>
                  <a:lnTo>
                    <a:pt x="398" y="317"/>
                  </a:lnTo>
                  <a:lnTo>
                    <a:pt x="329" y="468"/>
                  </a:lnTo>
                  <a:lnTo>
                    <a:pt x="256" y="628"/>
                  </a:lnTo>
                  <a:lnTo>
                    <a:pt x="179" y="802"/>
                  </a:lnTo>
                  <a:lnTo>
                    <a:pt x="110" y="995"/>
                  </a:lnTo>
                  <a:lnTo>
                    <a:pt x="50" y="1215"/>
                  </a:lnTo>
                  <a:lnTo>
                    <a:pt x="14" y="1467"/>
                  </a:lnTo>
                  <a:lnTo>
                    <a:pt x="0" y="1677"/>
                  </a:lnTo>
                  <a:lnTo>
                    <a:pt x="14" y="1792"/>
                  </a:lnTo>
                  <a:lnTo>
                    <a:pt x="46" y="1825"/>
                  </a:lnTo>
                  <a:lnTo>
                    <a:pt x="86" y="1792"/>
                  </a:lnTo>
                  <a:lnTo>
                    <a:pt x="132" y="1714"/>
                  </a:lnTo>
                  <a:lnTo>
                    <a:pt x="173" y="1609"/>
                  </a:lnTo>
                  <a:lnTo>
                    <a:pt x="201" y="1490"/>
                  </a:lnTo>
                  <a:lnTo>
                    <a:pt x="215" y="1380"/>
                  </a:lnTo>
                  <a:lnTo>
                    <a:pt x="215" y="1275"/>
                  </a:lnTo>
                  <a:lnTo>
                    <a:pt x="219" y="1174"/>
                  </a:lnTo>
                  <a:lnTo>
                    <a:pt x="229" y="1063"/>
                  </a:lnTo>
                  <a:lnTo>
                    <a:pt x="251" y="958"/>
                  </a:lnTo>
                  <a:lnTo>
                    <a:pt x="292" y="849"/>
                  </a:lnTo>
                  <a:lnTo>
                    <a:pt x="356" y="738"/>
                  </a:lnTo>
                  <a:lnTo>
                    <a:pt x="448" y="624"/>
                  </a:lnTo>
                  <a:lnTo>
                    <a:pt x="572" y="505"/>
                  </a:lnTo>
                  <a:close/>
                </a:path>
              </a:pathLst>
            </a:custGeom>
            <a:solidFill>
              <a:srgbClr val="525252">
                <a:alpha val="100000"/>
              </a:srgbClr>
            </a:solidFill>
            <a:ln w="9525">
              <a:noFill/>
            </a:ln>
          </p:spPr>
          <p:txBody>
            <a:bodyPr/>
            <a:p>
              <a:endParaRPr lang="en-US"/>
            </a:p>
          </p:txBody>
        </p:sp>
        <p:sp>
          <p:nvSpPr>
            <p:cNvPr id="41014" name="Freeform 54"/>
            <p:cNvSpPr/>
            <p:nvPr/>
          </p:nvSpPr>
          <p:spPr>
            <a:xfrm>
              <a:off x="5107" y="2199"/>
              <a:ext cx="18" cy="84"/>
            </a:xfrm>
            <a:custGeom>
              <a:avLst/>
              <a:gdLst>
                <a:gd name="txL" fmla="*/ 0 w 105"/>
                <a:gd name="txT" fmla="*/ 0 h 505"/>
                <a:gd name="txR" fmla="*/ 105 w 105"/>
                <a:gd name="txB" fmla="*/ 505 h 505"/>
              </a:gdLst>
              <a:ahLst/>
              <a:cxnLst>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5" h="505">
                  <a:moveTo>
                    <a:pt x="92" y="505"/>
                  </a:moveTo>
                  <a:lnTo>
                    <a:pt x="105" y="422"/>
                  </a:lnTo>
                  <a:lnTo>
                    <a:pt x="100" y="354"/>
                  </a:lnTo>
                  <a:lnTo>
                    <a:pt x="82" y="293"/>
                  </a:lnTo>
                  <a:lnTo>
                    <a:pt x="60" y="239"/>
                  </a:lnTo>
                  <a:lnTo>
                    <a:pt x="32" y="184"/>
                  </a:lnTo>
                  <a:lnTo>
                    <a:pt x="9" y="129"/>
                  </a:lnTo>
                  <a:lnTo>
                    <a:pt x="0" y="69"/>
                  </a:lnTo>
                  <a:lnTo>
                    <a:pt x="5"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15" name="Freeform 55"/>
            <p:cNvSpPr/>
            <p:nvPr/>
          </p:nvSpPr>
          <p:spPr>
            <a:xfrm>
              <a:off x="4852" y="2051"/>
              <a:ext cx="168" cy="195"/>
            </a:xfrm>
            <a:custGeom>
              <a:avLst/>
              <a:gdLst>
                <a:gd name="txL" fmla="*/ 0 w 1011"/>
                <a:gd name="txT" fmla="*/ 0 h 1170"/>
                <a:gd name="txR" fmla="*/ 1011 w 1011"/>
                <a:gd name="txB" fmla="*/ 1170 h 117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11" h="1170">
                  <a:moveTo>
                    <a:pt x="969" y="65"/>
                  </a:moveTo>
                  <a:lnTo>
                    <a:pt x="997" y="119"/>
                  </a:lnTo>
                  <a:lnTo>
                    <a:pt x="1011" y="225"/>
                  </a:lnTo>
                  <a:lnTo>
                    <a:pt x="1001" y="367"/>
                  </a:lnTo>
                  <a:lnTo>
                    <a:pt x="969" y="532"/>
                  </a:lnTo>
                  <a:lnTo>
                    <a:pt x="914" y="707"/>
                  </a:lnTo>
                  <a:lnTo>
                    <a:pt x="832" y="871"/>
                  </a:lnTo>
                  <a:lnTo>
                    <a:pt x="723" y="1018"/>
                  </a:lnTo>
                  <a:lnTo>
                    <a:pt x="576" y="1132"/>
                  </a:lnTo>
                  <a:lnTo>
                    <a:pt x="485" y="1170"/>
                  </a:lnTo>
                  <a:lnTo>
                    <a:pt x="412" y="1160"/>
                  </a:lnTo>
                  <a:lnTo>
                    <a:pt x="356" y="1123"/>
                  </a:lnTo>
                  <a:lnTo>
                    <a:pt x="311" y="1059"/>
                  </a:lnTo>
                  <a:lnTo>
                    <a:pt x="265" y="982"/>
                  </a:lnTo>
                  <a:lnTo>
                    <a:pt x="210" y="899"/>
                  </a:lnTo>
                  <a:lnTo>
                    <a:pt x="146" y="816"/>
                  </a:lnTo>
                  <a:lnTo>
                    <a:pt x="59" y="752"/>
                  </a:lnTo>
                  <a:lnTo>
                    <a:pt x="19" y="715"/>
                  </a:lnTo>
                  <a:lnTo>
                    <a:pt x="0" y="669"/>
                  </a:lnTo>
                  <a:lnTo>
                    <a:pt x="5" y="610"/>
                  </a:lnTo>
                  <a:lnTo>
                    <a:pt x="19" y="541"/>
                  </a:lnTo>
                  <a:lnTo>
                    <a:pt x="55" y="468"/>
                  </a:lnTo>
                  <a:lnTo>
                    <a:pt x="100" y="390"/>
                  </a:lnTo>
                  <a:lnTo>
                    <a:pt x="160" y="312"/>
                  </a:lnTo>
                  <a:lnTo>
                    <a:pt x="229" y="239"/>
                  </a:lnTo>
                  <a:lnTo>
                    <a:pt x="307" y="170"/>
                  </a:lnTo>
                  <a:lnTo>
                    <a:pt x="394" y="111"/>
                  </a:lnTo>
                  <a:lnTo>
                    <a:pt x="485" y="60"/>
                  </a:lnTo>
                  <a:lnTo>
                    <a:pt x="581" y="24"/>
                  </a:lnTo>
                  <a:lnTo>
                    <a:pt x="681" y="6"/>
                  </a:lnTo>
                  <a:lnTo>
                    <a:pt x="777" y="0"/>
                  </a:lnTo>
                  <a:lnTo>
                    <a:pt x="874" y="18"/>
                  </a:lnTo>
                  <a:lnTo>
                    <a:pt x="969" y="65"/>
                  </a:lnTo>
                  <a:close/>
                </a:path>
              </a:pathLst>
            </a:custGeom>
            <a:solidFill>
              <a:srgbClr val="01245C">
                <a:alpha val="100000"/>
              </a:srgbClr>
            </a:solidFill>
            <a:ln w="9525">
              <a:noFill/>
            </a:ln>
          </p:spPr>
          <p:txBody>
            <a:bodyPr/>
            <a:p>
              <a:endParaRPr lang="en-US"/>
            </a:p>
          </p:txBody>
        </p:sp>
        <p:sp>
          <p:nvSpPr>
            <p:cNvPr id="41016" name="Freeform 56"/>
            <p:cNvSpPr/>
            <p:nvPr/>
          </p:nvSpPr>
          <p:spPr>
            <a:xfrm>
              <a:off x="4776" y="1955"/>
              <a:ext cx="191" cy="267"/>
            </a:xfrm>
            <a:custGeom>
              <a:avLst/>
              <a:gdLst>
                <a:gd name="txL" fmla="*/ 0 w 1147"/>
                <a:gd name="txT" fmla="*/ 0 h 1599"/>
                <a:gd name="txR" fmla="*/ 1147 w 1147"/>
                <a:gd name="txB" fmla="*/ 1599 h 159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147" h="1599">
                  <a:moveTo>
                    <a:pt x="1143" y="586"/>
                  </a:moveTo>
                  <a:lnTo>
                    <a:pt x="1134" y="710"/>
                  </a:lnTo>
                  <a:lnTo>
                    <a:pt x="1120" y="847"/>
                  </a:lnTo>
                  <a:lnTo>
                    <a:pt x="1093" y="998"/>
                  </a:lnTo>
                  <a:lnTo>
                    <a:pt x="1056" y="1150"/>
                  </a:lnTo>
                  <a:lnTo>
                    <a:pt x="1006" y="1297"/>
                  </a:lnTo>
                  <a:lnTo>
                    <a:pt x="942" y="1425"/>
                  </a:lnTo>
                  <a:lnTo>
                    <a:pt x="859" y="1530"/>
                  </a:lnTo>
                  <a:lnTo>
                    <a:pt x="764" y="1599"/>
                  </a:lnTo>
                  <a:lnTo>
                    <a:pt x="653" y="1554"/>
                  </a:lnTo>
                  <a:lnTo>
                    <a:pt x="548" y="1507"/>
                  </a:lnTo>
                  <a:lnTo>
                    <a:pt x="452" y="1471"/>
                  </a:lnTo>
                  <a:lnTo>
                    <a:pt x="365" y="1434"/>
                  </a:lnTo>
                  <a:lnTo>
                    <a:pt x="283" y="1393"/>
                  </a:lnTo>
                  <a:lnTo>
                    <a:pt x="214" y="1352"/>
                  </a:lnTo>
                  <a:lnTo>
                    <a:pt x="155" y="1310"/>
                  </a:lnTo>
                  <a:lnTo>
                    <a:pt x="105" y="1259"/>
                  </a:lnTo>
                  <a:lnTo>
                    <a:pt x="64" y="1205"/>
                  </a:lnTo>
                  <a:lnTo>
                    <a:pt x="32" y="1140"/>
                  </a:lnTo>
                  <a:lnTo>
                    <a:pt x="14" y="1063"/>
                  </a:lnTo>
                  <a:lnTo>
                    <a:pt x="0" y="976"/>
                  </a:lnTo>
                  <a:lnTo>
                    <a:pt x="4" y="879"/>
                  </a:lnTo>
                  <a:lnTo>
                    <a:pt x="14" y="765"/>
                  </a:lnTo>
                  <a:lnTo>
                    <a:pt x="36" y="632"/>
                  </a:lnTo>
                  <a:lnTo>
                    <a:pt x="73" y="481"/>
                  </a:lnTo>
                  <a:lnTo>
                    <a:pt x="123" y="334"/>
                  </a:lnTo>
                  <a:lnTo>
                    <a:pt x="187" y="220"/>
                  </a:lnTo>
                  <a:lnTo>
                    <a:pt x="264" y="128"/>
                  </a:lnTo>
                  <a:lnTo>
                    <a:pt x="347" y="64"/>
                  </a:lnTo>
                  <a:lnTo>
                    <a:pt x="438" y="22"/>
                  </a:lnTo>
                  <a:lnTo>
                    <a:pt x="534" y="0"/>
                  </a:lnTo>
                  <a:lnTo>
                    <a:pt x="631" y="0"/>
                  </a:lnTo>
                  <a:lnTo>
                    <a:pt x="726" y="18"/>
                  </a:lnTo>
                  <a:lnTo>
                    <a:pt x="818" y="50"/>
                  </a:lnTo>
                  <a:lnTo>
                    <a:pt x="905" y="101"/>
                  </a:lnTo>
                  <a:lnTo>
                    <a:pt x="978" y="160"/>
                  </a:lnTo>
                  <a:lnTo>
                    <a:pt x="1047" y="229"/>
                  </a:lnTo>
                  <a:lnTo>
                    <a:pt x="1097" y="311"/>
                  </a:lnTo>
                  <a:lnTo>
                    <a:pt x="1134" y="398"/>
                  </a:lnTo>
                  <a:lnTo>
                    <a:pt x="1147" y="490"/>
                  </a:lnTo>
                  <a:lnTo>
                    <a:pt x="1143" y="586"/>
                  </a:lnTo>
                  <a:close/>
                </a:path>
              </a:pathLst>
            </a:custGeom>
            <a:solidFill>
              <a:srgbClr val="71250E">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17" name="Freeform 57"/>
            <p:cNvSpPr/>
            <p:nvPr/>
          </p:nvSpPr>
          <p:spPr>
            <a:xfrm>
              <a:off x="4828" y="2055"/>
              <a:ext cx="102" cy="63"/>
            </a:xfrm>
            <a:custGeom>
              <a:avLst/>
              <a:gdLst>
                <a:gd name="txL" fmla="*/ 0 w 608"/>
                <a:gd name="txT" fmla="*/ 0 h 380"/>
                <a:gd name="txR" fmla="*/ 608 w 608"/>
                <a:gd name="txB" fmla="*/ 380 h 38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08" h="380">
                  <a:moveTo>
                    <a:pt x="417" y="0"/>
                  </a:moveTo>
                  <a:lnTo>
                    <a:pt x="435" y="50"/>
                  </a:lnTo>
                  <a:lnTo>
                    <a:pt x="457" y="95"/>
                  </a:lnTo>
                  <a:lnTo>
                    <a:pt x="485" y="137"/>
                  </a:lnTo>
                  <a:lnTo>
                    <a:pt x="517" y="174"/>
                  </a:lnTo>
                  <a:lnTo>
                    <a:pt x="544" y="215"/>
                  </a:lnTo>
                  <a:lnTo>
                    <a:pt x="567" y="247"/>
                  </a:lnTo>
                  <a:lnTo>
                    <a:pt x="590" y="283"/>
                  </a:lnTo>
                  <a:lnTo>
                    <a:pt x="604" y="320"/>
                  </a:lnTo>
                  <a:lnTo>
                    <a:pt x="608" y="357"/>
                  </a:lnTo>
                  <a:lnTo>
                    <a:pt x="590" y="376"/>
                  </a:lnTo>
                  <a:lnTo>
                    <a:pt x="562" y="380"/>
                  </a:lnTo>
                  <a:lnTo>
                    <a:pt x="530" y="362"/>
                  </a:lnTo>
                  <a:lnTo>
                    <a:pt x="512" y="357"/>
                  </a:lnTo>
                  <a:lnTo>
                    <a:pt x="494" y="357"/>
                  </a:lnTo>
                  <a:lnTo>
                    <a:pt x="480" y="362"/>
                  </a:lnTo>
                  <a:lnTo>
                    <a:pt x="467" y="366"/>
                  </a:lnTo>
                  <a:lnTo>
                    <a:pt x="453" y="370"/>
                  </a:lnTo>
                  <a:lnTo>
                    <a:pt x="443" y="366"/>
                  </a:lnTo>
                  <a:lnTo>
                    <a:pt x="443" y="352"/>
                  </a:lnTo>
                  <a:lnTo>
                    <a:pt x="467" y="325"/>
                  </a:lnTo>
                  <a:lnTo>
                    <a:pt x="480" y="311"/>
                  </a:lnTo>
                  <a:lnTo>
                    <a:pt x="490" y="302"/>
                  </a:lnTo>
                  <a:lnTo>
                    <a:pt x="490" y="293"/>
                  </a:lnTo>
                  <a:lnTo>
                    <a:pt x="476" y="283"/>
                  </a:lnTo>
                  <a:lnTo>
                    <a:pt x="453" y="283"/>
                  </a:lnTo>
                  <a:lnTo>
                    <a:pt x="417" y="283"/>
                  </a:lnTo>
                  <a:lnTo>
                    <a:pt x="379" y="293"/>
                  </a:lnTo>
                  <a:lnTo>
                    <a:pt x="334" y="302"/>
                  </a:lnTo>
                  <a:lnTo>
                    <a:pt x="292" y="315"/>
                  </a:lnTo>
                  <a:lnTo>
                    <a:pt x="247" y="325"/>
                  </a:lnTo>
                  <a:lnTo>
                    <a:pt x="211" y="338"/>
                  </a:lnTo>
                  <a:lnTo>
                    <a:pt x="179" y="348"/>
                  </a:lnTo>
                  <a:lnTo>
                    <a:pt x="137" y="362"/>
                  </a:lnTo>
                  <a:lnTo>
                    <a:pt x="101" y="362"/>
                  </a:lnTo>
                  <a:lnTo>
                    <a:pt x="74" y="357"/>
                  </a:lnTo>
                  <a:lnTo>
                    <a:pt x="46" y="343"/>
                  </a:lnTo>
                  <a:lnTo>
                    <a:pt x="28" y="320"/>
                  </a:lnTo>
                  <a:lnTo>
                    <a:pt x="14" y="283"/>
                  </a:lnTo>
                  <a:lnTo>
                    <a:pt x="5" y="233"/>
                  </a:lnTo>
                  <a:lnTo>
                    <a:pt x="0" y="174"/>
                  </a:lnTo>
                  <a:lnTo>
                    <a:pt x="5" y="123"/>
                  </a:lnTo>
                  <a:lnTo>
                    <a:pt x="23" y="101"/>
                  </a:lnTo>
                  <a:lnTo>
                    <a:pt x="50" y="101"/>
                  </a:lnTo>
                  <a:lnTo>
                    <a:pt x="78" y="114"/>
                  </a:lnTo>
                  <a:lnTo>
                    <a:pt x="110" y="142"/>
                  </a:lnTo>
                  <a:lnTo>
                    <a:pt x="137" y="174"/>
                  </a:lnTo>
                  <a:lnTo>
                    <a:pt x="165" y="206"/>
                  </a:lnTo>
                  <a:lnTo>
                    <a:pt x="183" y="224"/>
                  </a:lnTo>
                  <a:lnTo>
                    <a:pt x="201" y="233"/>
                  </a:lnTo>
                  <a:lnTo>
                    <a:pt x="238" y="242"/>
                  </a:lnTo>
                  <a:lnTo>
                    <a:pt x="274" y="242"/>
                  </a:lnTo>
                  <a:lnTo>
                    <a:pt x="316" y="242"/>
                  </a:lnTo>
                  <a:lnTo>
                    <a:pt x="348" y="238"/>
                  </a:lnTo>
                  <a:lnTo>
                    <a:pt x="371" y="224"/>
                  </a:lnTo>
                  <a:lnTo>
                    <a:pt x="375" y="210"/>
                  </a:lnTo>
                  <a:lnTo>
                    <a:pt x="357" y="192"/>
                  </a:lnTo>
                  <a:lnTo>
                    <a:pt x="334" y="178"/>
                  </a:lnTo>
                  <a:lnTo>
                    <a:pt x="298" y="164"/>
                  </a:lnTo>
                  <a:lnTo>
                    <a:pt x="252" y="150"/>
                  </a:lnTo>
                  <a:lnTo>
                    <a:pt x="201" y="132"/>
                  </a:lnTo>
                  <a:lnTo>
                    <a:pt x="151" y="119"/>
                  </a:lnTo>
                  <a:lnTo>
                    <a:pt x="105" y="105"/>
                  </a:lnTo>
                  <a:lnTo>
                    <a:pt x="64" y="95"/>
                  </a:lnTo>
                  <a:lnTo>
                    <a:pt x="36" y="87"/>
                  </a:lnTo>
                  <a:lnTo>
                    <a:pt x="36" y="81"/>
                  </a:lnTo>
                  <a:lnTo>
                    <a:pt x="64" y="69"/>
                  </a:lnTo>
                  <a:lnTo>
                    <a:pt x="114" y="55"/>
                  </a:lnTo>
                  <a:lnTo>
                    <a:pt x="179" y="41"/>
                  </a:lnTo>
                  <a:lnTo>
                    <a:pt x="247" y="27"/>
                  </a:lnTo>
                  <a:lnTo>
                    <a:pt x="316" y="13"/>
                  </a:lnTo>
                  <a:lnTo>
                    <a:pt x="375" y="4"/>
                  </a:lnTo>
                  <a:lnTo>
                    <a:pt x="417" y="0"/>
                  </a:lnTo>
                  <a:close/>
                </a:path>
              </a:pathLst>
            </a:custGeom>
            <a:solidFill>
              <a:srgbClr val="FFCC99">
                <a:alpha val="100000"/>
              </a:srgbClr>
            </a:solidFill>
            <a:ln w="9525">
              <a:noFill/>
            </a:ln>
          </p:spPr>
          <p:txBody>
            <a:bodyPr/>
            <a:p>
              <a:endParaRPr lang="en-US"/>
            </a:p>
          </p:txBody>
        </p:sp>
        <p:sp>
          <p:nvSpPr>
            <p:cNvPr id="41018" name="Freeform 58"/>
            <p:cNvSpPr/>
            <p:nvPr/>
          </p:nvSpPr>
          <p:spPr>
            <a:xfrm>
              <a:off x="4873" y="2062"/>
              <a:ext cx="8" cy="9"/>
            </a:xfrm>
            <a:custGeom>
              <a:avLst/>
              <a:gdLst>
                <a:gd name="txL" fmla="*/ 0 w 50"/>
                <a:gd name="txT" fmla="*/ 0 h 50"/>
                <a:gd name="txR" fmla="*/ 50 w 50"/>
                <a:gd name="txB" fmla="*/ 50 h 5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0" h="50">
                  <a:moveTo>
                    <a:pt x="26" y="50"/>
                  </a:moveTo>
                  <a:lnTo>
                    <a:pt x="18" y="46"/>
                  </a:lnTo>
                  <a:lnTo>
                    <a:pt x="8" y="42"/>
                  </a:lnTo>
                  <a:lnTo>
                    <a:pt x="4" y="32"/>
                  </a:lnTo>
                  <a:lnTo>
                    <a:pt x="0" y="24"/>
                  </a:lnTo>
                  <a:lnTo>
                    <a:pt x="4" y="14"/>
                  </a:lnTo>
                  <a:lnTo>
                    <a:pt x="8" y="5"/>
                  </a:lnTo>
                  <a:lnTo>
                    <a:pt x="18" y="0"/>
                  </a:lnTo>
                  <a:lnTo>
                    <a:pt x="26" y="0"/>
                  </a:lnTo>
                  <a:lnTo>
                    <a:pt x="36" y="0"/>
                  </a:lnTo>
                  <a:lnTo>
                    <a:pt x="45" y="5"/>
                  </a:lnTo>
                  <a:lnTo>
                    <a:pt x="50" y="14"/>
                  </a:lnTo>
                  <a:lnTo>
                    <a:pt x="50" y="24"/>
                  </a:lnTo>
                  <a:lnTo>
                    <a:pt x="50" y="32"/>
                  </a:lnTo>
                  <a:lnTo>
                    <a:pt x="45" y="42"/>
                  </a:lnTo>
                  <a:lnTo>
                    <a:pt x="36" y="46"/>
                  </a:lnTo>
                  <a:lnTo>
                    <a:pt x="26" y="50"/>
                  </a:lnTo>
                  <a:close/>
                </a:path>
              </a:pathLst>
            </a:custGeom>
            <a:solidFill>
              <a:srgbClr val="FDFDFD">
                <a:alpha val="100000"/>
              </a:srgbClr>
            </a:solidFill>
            <a:ln w="9525">
              <a:noFill/>
            </a:ln>
          </p:spPr>
          <p:txBody>
            <a:bodyPr/>
            <a:p>
              <a:endParaRPr lang="en-US"/>
            </a:p>
          </p:txBody>
        </p:sp>
        <p:sp>
          <p:nvSpPr>
            <p:cNvPr id="41019" name="Freeform 59"/>
            <p:cNvSpPr/>
            <p:nvPr/>
          </p:nvSpPr>
          <p:spPr>
            <a:xfrm>
              <a:off x="4848" y="2048"/>
              <a:ext cx="55" cy="25"/>
            </a:xfrm>
            <a:custGeom>
              <a:avLst/>
              <a:gdLst>
                <a:gd name="txL" fmla="*/ 0 w 330"/>
                <a:gd name="txT" fmla="*/ 0 h 151"/>
                <a:gd name="txR" fmla="*/ 330 w 330"/>
                <a:gd name="txB" fmla="*/ 151 h 15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0" h="151">
                  <a:moveTo>
                    <a:pt x="330" y="50"/>
                  </a:moveTo>
                  <a:lnTo>
                    <a:pt x="302" y="60"/>
                  </a:lnTo>
                  <a:lnTo>
                    <a:pt x="279" y="69"/>
                  </a:lnTo>
                  <a:lnTo>
                    <a:pt x="256" y="78"/>
                  </a:lnTo>
                  <a:lnTo>
                    <a:pt x="233" y="83"/>
                  </a:lnTo>
                  <a:lnTo>
                    <a:pt x="215" y="87"/>
                  </a:lnTo>
                  <a:lnTo>
                    <a:pt x="197" y="92"/>
                  </a:lnTo>
                  <a:lnTo>
                    <a:pt x="183" y="92"/>
                  </a:lnTo>
                  <a:lnTo>
                    <a:pt x="165" y="92"/>
                  </a:lnTo>
                  <a:lnTo>
                    <a:pt x="165" y="101"/>
                  </a:lnTo>
                  <a:lnTo>
                    <a:pt x="169" y="115"/>
                  </a:lnTo>
                  <a:lnTo>
                    <a:pt x="173" y="129"/>
                  </a:lnTo>
                  <a:lnTo>
                    <a:pt x="173" y="137"/>
                  </a:lnTo>
                  <a:lnTo>
                    <a:pt x="160" y="151"/>
                  </a:lnTo>
                  <a:lnTo>
                    <a:pt x="147" y="151"/>
                  </a:lnTo>
                  <a:lnTo>
                    <a:pt x="128" y="147"/>
                  </a:lnTo>
                  <a:lnTo>
                    <a:pt x="114" y="137"/>
                  </a:lnTo>
                  <a:lnTo>
                    <a:pt x="96" y="129"/>
                  </a:lnTo>
                  <a:lnTo>
                    <a:pt x="73" y="119"/>
                  </a:lnTo>
                  <a:lnTo>
                    <a:pt x="42" y="115"/>
                  </a:lnTo>
                  <a:lnTo>
                    <a:pt x="0" y="115"/>
                  </a:lnTo>
                  <a:lnTo>
                    <a:pt x="46" y="87"/>
                  </a:lnTo>
                  <a:lnTo>
                    <a:pt x="100" y="55"/>
                  </a:lnTo>
                  <a:lnTo>
                    <a:pt x="160" y="32"/>
                  </a:lnTo>
                  <a:lnTo>
                    <a:pt x="215" y="10"/>
                  </a:lnTo>
                  <a:lnTo>
                    <a:pt x="266" y="0"/>
                  </a:lnTo>
                  <a:lnTo>
                    <a:pt x="302" y="0"/>
                  </a:lnTo>
                  <a:lnTo>
                    <a:pt x="324" y="14"/>
                  </a:lnTo>
                  <a:lnTo>
                    <a:pt x="330" y="50"/>
                  </a:lnTo>
                  <a:close/>
                </a:path>
              </a:pathLst>
            </a:custGeom>
            <a:solidFill>
              <a:srgbClr val="000000">
                <a:alpha val="100000"/>
              </a:srgbClr>
            </a:solidFill>
            <a:ln w="9525">
              <a:noFill/>
            </a:ln>
          </p:spPr>
          <p:txBody>
            <a:bodyPr/>
            <a:p>
              <a:endParaRPr lang="en-US"/>
            </a:p>
          </p:txBody>
        </p:sp>
        <p:sp>
          <p:nvSpPr>
            <p:cNvPr id="41020" name="Freeform 60"/>
            <p:cNvSpPr/>
            <p:nvPr/>
          </p:nvSpPr>
          <p:spPr>
            <a:xfrm>
              <a:off x="4908" y="2064"/>
              <a:ext cx="36" cy="41"/>
            </a:xfrm>
            <a:custGeom>
              <a:avLst/>
              <a:gdLst>
                <a:gd name="txL" fmla="*/ 0 w 219"/>
                <a:gd name="txT" fmla="*/ 0 h 243"/>
                <a:gd name="txR" fmla="*/ 219 w 219"/>
                <a:gd name="txB" fmla="*/ 243 h 24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19" h="243">
                  <a:moveTo>
                    <a:pt x="41" y="14"/>
                  </a:moveTo>
                  <a:lnTo>
                    <a:pt x="86" y="4"/>
                  </a:lnTo>
                  <a:lnTo>
                    <a:pt x="123" y="0"/>
                  </a:lnTo>
                  <a:lnTo>
                    <a:pt x="155" y="0"/>
                  </a:lnTo>
                  <a:lnTo>
                    <a:pt x="183" y="4"/>
                  </a:lnTo>
                  <a:lnTo>
                    <a:pt x="201" y="10"/>
                  </a:lnTo>
                  <a:lnTo>
                    <a:pt x="210" y="22"/>
                  </a:lnTo>
                  <a:lnTo>
                    <a:pt x="219" y="42"/>
                  </a:lnTo>
                  <a:lnTo>
                    <a:pt x="219" y="64"/>
                  </a:lnTo>
                  <a:lnTo>
                    <a:pt x="215" y="129"/>
                  </a:lnTo>
                  <a:lnTo>
                    <a:pt x="210" y="192"/>
                  </a:lnTo>
                  <a:lnTo>
                    <a:pt x="197" y="238"/>
                  </a:lnTo>
                  <a:lnTo>
                    <a:pt x="187" y="243"/>
                  </a:lnTo>
                  <a:lnTo>
                    <a:pt x="159" y="197"/>
                  </a:lnTo>
                  <a:lnTo>
                    <a:pt x="123" y="151"/>
                  </a:lnTo>
                  <a:lnTo>
                    <a:pt x="82" y="105"/>
                  </a:lnTo>
                  <a:lnTo>
                    <a:pt x="46" y="69"/>
                  </a:lnTo>
                  <a:lnTo>
                    <a:pt x="14" y="36"/>
                  </a:lnTo>
                  <a:lnTo>
                    <a:pt x="0" y="14"/>
                  </a:lnTo>
                  <a:lnTo>
                    <a:pt x="4" y="4"/>
                  </a:lnTo>
                  <a:lnTo>
                    <a:pt x="41" y="14"/>
                  </a:lnTo>
                  <a:close/>
                </a:path>
              </a:pathLst>
            </a:custGeom>
            <a:solidFill>
              <a:srgbClr val="FFCC99">
                <a:alpha val="100000"/>
              </a:srgbClr>
            </a:solidFill>
            <a:ln w="9525">
              <a:noFill/>
            </a:ln>
          </p:spPr>
          <p:txBody>
            <a:bodyPr/>
            <a:p>
              <a:endParaRPr lang="en-US"/>
            </a:p>
          </p:txBody>
        </p:sp>
        <p:sp>
          <p:nvSpPr>
            <p:cNvPr id="41021" name="Freeform 61"/>
            <p:cNvSpPr/>
            <p:nvPr/>
          </p:nvSpPr>
          <p:spPr>
            <a:xfrm>
              <a:off x="4950" y="2052"/>
              <a:ext cx="46" cy="126"/>
            </a:xfrm>
            <a:custGeom>
              <a:avLst/>
              <a:gdLst>
                <a:gd name="txL" fmla="*/ 0 w 274"/>
                <a:gd name="txT" fmla="*/ 0 h 760"/>
                <a:gd name="txR" fmla="*/ 274 w 274"/>
                <a:gd name="txB" fmla="*/ 760 h 760"/>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74" h="760">
                  <a:moveTo>
                    <a:pt x="260" y="22"/>
                  </a:moveTo>
                  <a:lnTo>
                    <a:pt x="274" y="77"/>
                  </a:lnTo>
                  <a:lnTo>
                    <a:pt x="274" y="155"/>
                  </a:lnTo>
                  <a:lnTo>
                    <a:pt x="260" y="251"/>
                  </a:lnTo>
                  <a:lnTo>
                    <a:pt x="242" y="356"/>
                  </a:lnTo>
                  <a:lnTo>
                    <a:pt x="215" y="462"/>
                  </a:lnTo>
                  <a:lnTo>
                    <a:pt x="183" y="562"/>
                  </a:lnTo>
                  <a:lnTo>
                    <a:pt x="147" y="650"/>
                  </a:lnTo>
                  <a:lnTo>
                    <a:pt x="114" y="714"/>
                  </a:lnTo>
                  <a:lnTo>
                    <a:pt x="60" y="760"/>
                  </a:lnTo>
                  <a:lnTo>
                    <a:pt x="22" y="728"/>
                  </a:lnTo>
                  <a:lnTo>
                    <a:pt x="0" y="659"/>
                  </a:lnTo>
                  <a:lnTo>
                    <a:pt x="0" y="604"/>
                  </a:lnTo>
                  <a:lnTo>
                    <a:pt x="22" y="513"/>
                  </a:lnTo>
                  <a:lnTo>
                    <a:pt x="60" y="347"/>
                  </a:lnTo>
                  <a:lnTo>
                    <a:pt x="91" y="174"/>
                  </a:lnTo>
                  <a:lnTo>
                    <a:pt x="100" y="49"/>
                  </a:lnTo>
                  <a:lnTo>
                    <a:pt x="105" y="22"/>
                  </a:lnTo>
                  <a:lnTo>
                    <a:pt x="123" y="4"/>
                  </a:lnTo>
                  <a:lnTo>
                    <a:pt x="151" y="0"/>
                  </a:lnTo>
                  <a:lnTo>
                    <a:pt x="179" y="0"/>
                  </a:lnTo>
                  <a:lnTo>
                    <a:pt x="210" y="4"/>
                  </a:lnTo>
                  <a:lnTo>
                    <a:pt x="233" y="12"/>
                  </a:lnTo>
                  <a:lnTo>
                    <a:pt x="252" y="18"/>
                  </a:lnTo>
                  <a:lnTo>
                    <a:pt x="260" y="22"/>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22" name="Freeform 62"/>
            <p:cNvSpPr/>
            <p:nvPr/>
          </p:nvSpPr>
          <p:spPr>
            <a:xfrm>
              <a:off x="4748" y="1991"/>
              <a:ext cx="256" cy="215"/>
            </a:xfrm>
            <a:custGeom>
              <a:avLst/>
              <a:gdLst>
                <a:gd name="txL" fmla="*/ 0 w 1541"/>
                <a:gd name="txT" fmla="*/ 0 h 1288"/>
                <a:gd name="txR" fmla="*/ 1541 w 1541"/>
                <a:gd name="txB" fmla="*/ 1288 h 128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541" h="1288">
                  <a:moveTo>
                    <a:pt x="1015" y="761"/>
                  </a:moveTo>
                  <a:lnTo>
                    <a:pt x="1007" y="747"/>
                  </a:lnTo>
                  <a:lnTo>
                    <a:pt x="988" y="743"/>
                  </a:lnTo>
                  <a:lnTo>
                    <a:pt x="970" y="747"/>
                  </a:lnTo>
                  <a:lnTo>
                    <a:pt x="947" y="761"/>
                  </a:lnTo>
                  <a:lnTo>
                    <a:pt x="934" y="770"/>
                  </a:lnTo>
                  <a:lnTo>
                    <a:pt x="915" y="779"/>
                  </a:lnTo>
                  <a:lnTo>
                    <a:pt x="896" y="783"/>
                  </a:lnTo>
                  <a:lnTo>
                    <a:pt x="874" y="793"/>
                  </a:lnTo>
                  <a:lnTo>
                    <a:pt x="842" y="793"/>
                  </a:lnTo>
                  <a:lnTo>
                    <a:pt x="801" y="788"/>
                  </a:lnTo>
                  <a:lnTo>
                    <a:pt x="751" y="779"/>
                  </a:lnTo>
                  <a:lnTo>
                    <a:pt x="682" y="761"/>
                  </a:lnTo>
                  <a:lnTo>
                    <a:pt x="608" y="729"/>
                  </a:lnTo>
                  <a:lnTo>
                    <a:pt x="545" y="688"/>
                  </a:lnTo>
                  <a:lnTo>
                    <a:pt x="494" y="642"/>
                  </a:lnTo>
                  <a:lnTo>
                    <a:pt x="458" y="587"/>
                  </a:lnTo>
                  <a:lnTo>
                    <a:pt x="440" y="531"/>
                  </a:lnTo>
                  <a:lnTo>
                    <a:pt x="434" y="476"/>
                  </a:lnTo>
                  <a:lnTo>
                    <a:pt x="448" y="426"/>
                  </a:lnTo>
                  <a:lnTo>
                    <a:pt x="481" y="381"/>
                  </a:lnTo>
                  <a:lnTo>
                    <a:pt x="539" y="381"/>
                  </a:lnTo>
                  <a:lnTo>
                    <a:pt x="599" y="385"/>
                  </a:lnTo>
                  <a:lnTo>
                    <a:pt x="664" y="389"/>
                  </a:lnTo>
                  <a:lnTo>
                    <a:pt x="723" y="394"/>
                  </a:lnTo>
                  <a:lnTo>
                    <a:pt x="783" y="403"/>
                  </a:lnTo>
                  <a:lnTo>
                    <a:pt x="833" y="408"/>
                  </a:lnTo>
                  <a:lnTo>
                    <a:pt x="878" y="412"/>
                  </a:lnTo>
                  <a:lnTo>
                    <a:pt x="915" y="412"/>
                  </a:lnTo>
                  <a:lnTo>
                    <a:pt x="983" y="531"/>
                  </a:lnTo>
                  <a:lnTo>
                    <a:pt x="975" y="486"/>
                  </a:lnTo>
                  <a:lnTo>
                    <a:pt x="975" y="454"/>
                  </a:lnTo>
                  <a:lnTo>
                    <a:pt x="979" y="436"/>
                  </a:lnTo>
                  <a:lnTo>
                    <a:pt x="988" y="422"/>
                  </a:lnTo>
                  <a:lnTo>
                    <a:pt x="1002" y="417"/>
                  </a:lnTo>
                  <a:lnTo>
                    <a:pt x="1025" y="417"/>
                  </a:lnTo>
                  <a:lnTo>
                    <a:pt x="1057" y="422"/>
                  </a:lnTo>
                  <a:lnTo>
                    <a:pt x="1093" y="431"/>
                  </a:lnTo>
                  <a:lnTo>
                    <a:pt x="1126" y="440"/>
                  </a:lnTo>
                  <a:lnTo>
                    <a:pt x="1152" y="450"/>
                  </a:lnTo>
                  <a:lnTo>
                    <a:pt x="1176" y="458"/>
                  </a:lnTo>
                  <a:lnTo>
                    <a:pt x="1203" y="468"/>
                  </a:lnTo>
                  <a:lnTo>
                    <a:pt x="1239" y="476"/>
                  </a:lnTo>
                  <a:lnTo>
                    <a:pt x="1285" y="490"/>
                  </a:lnTo>
                  <a:lnTo>
                    <a:pt x="1354" y="500"/>
                  </a:lnTo>
                  <a:lnTo>
                    <a:pt x="1446" y="509"/>
                  </a:lnTo>
                  <a:lnTo>
                    <a:pt x="1505" y="385"/>
                  </a:lnTo>
                  <a:lnTo>
                    <a:pt x="1533" y="280"/>
                  </a:lnTo>
                  <a:lnTo>
                    <a:pt x="1541" y="197"/>
                  </a:lnTo>
                  <a:lnTo>
                    <a:pt x="1523" y="128"/>
                  </a:lnTo>
                  <a:lnTo>
                    <a:pt x="1487" y="78"/>
                  </a:lnTo>
                  <a:lnTo>
                    <a:pt x="1436" y="42"/>
                  </a:lnTo>
                  <a:lnTo>
                    <a:pt x="1368" y="18"/>
                  </a:lnTo>
                  <a:lnTo>
                    <a:pt x="1290" y="5"/>
                  </a:lnTo>
                  <a:lnTo>
                    <a:pt x="1208" y="0"/>
                  </a:lnTo>
                  <a:lnTo>
                    <a:pt x="1116" y="0"/>
                  </a:lnTo>
                  <a:lnTo>
                    <a:pt x="1021" y="9"/>
                  </a:lnTo>
                  <a:lnTo>
                    <a:pt x="928" y="18"/>
                  </a:lnTo>
                  <a:lnTo>
                    <a:pt x="837" y="32"/>
                  </a:lnTo>
                  <a:lnTo>
                    <a:pt x="751" y="46"/>
                  </a:lnTo>
                  <a:lnTo>
                    <a:pt x="672" y="55"/>
                  </a:lnTo>
                  <a:lnTo>
                    <a:pt x="608" y="64"/>
                  </a:lnTo>
                  <a:lnTo>
                    <a:pt x="444" y="87"/>
                  </a:lnTo>
                  <a:lnTo>
                    <a:pt x="311" y="119"/>
                  </a:lnTo>
                  <a:lnTo>
                    <a:pt x="202" y="169"/>
                  </a:lnTo>
                  <a:lnTo>
                    <a:pt x="115" y="229"/>
                  </a:lnTo>
                  <a:lnTo>
                    <a:pt x="51" y="298"/>
                  </a:lnTo>
                  <a:lnTo>
                    <a:pt x="14" y="375"/>
                  </a:lnTo>
                  <a:lnTo>
                    <a:pt x="0" y="458"/>
                  </a:lnTo>
                  <a:lnTo>
                    <a:pt x="5" y="550"/>
                  </a:lnTo>
                  <a:lnTo>
                    <a:pt x="33" y="642"/>
                  </a:lnTo>
                  <a:lnTo>
                    <a:pt x="83" y="738"/>
                  </a:lnTo>
                  <a:lnTo>
                    <a:pt x="146" y="834"/>
                  </a:lnTo>
                  <a:lnTo>
                    <a:pt x="234" y="925"/>
                  </a:lnTo>
                  <a:lnTo>
                    <a:pt x="339" y="1018"/>
                  </a:lnTo>
                  <a:lnTo>
                    <a:pt x="462" y="1105"/>
                  </a:lnTo>
                  <a:lnTo>
                    <a:pt x="604" y="1187"/>
                  </a:lnTo>
                  <a:lnTo>
                    <a:pt x="759" y="1260"/>
                  </a:lnTo>
                  <a:lnTo>
                    <a:pt x="883" y="1288"/>
                  </a:lnTo>
                  <a:lnTo>
                    <a:pt x="965" y="1252"/>
                  </a:lnTo>
                  <a:lnTo>
                    <a:pt x="1011" y="1173"/>
                  </a:lnTo>
                  <a:lnTo>
                    <a:pt x="1033" y="1072"/>
                  </a:lnTo>
                  <a:lnTo>
                    <a:pt x="1039" y="963"/>
                  </a:lnTo>
                  <a:lnTo>
                    <a:pt x="1029" y="862"/>
                  </a:lnTo>
                  <a:lnTo>
                    <a:pt x="1021" y="788"/>
                  </a:lnTo>
                  <a:lnTo>
                    <a:pt x="1015" y="761"/>
                  </a:lnTo>
                  <a:close/>
                </a:path>
              </a:pathLst>
            </a:custGeom>
            <a:solidFill>
              <a:srgbClr val="000000">
                <a:alpha val="100000"/>
              </a:srgbClr>
            </a:solidFill>
            <a:ln w="9525">
              <a:noFill/>
            </a:ln>
          </p:spPr>
          <p:txBody>
            <a:bodyPr/>
            <a:p>
              <a:endParaRPr lang="en-US"/>
            </a:p>
          </p:txBody>
        </p:sp>
        <p:sp>
          <p:nvSpPr>
            <p:cNvPr id="41023" name="Freeform 63"/>
            <p:cNvSpPr/>
            <p:nvPr/>
          </p:nvSpPr>
          <p:spPr>
            <a:xfrm>
              <a:off x="4689" y="1850"/>
              <a:ext cx="318" cy="319"/>
            </a:xfrm>
            <a:custGeom>
              <a:avLst/>
              <a:gdLst>
                <a:gd name="txL" fmla="*/ 0 w 1912"/>
                <a:gd name="txT" fmla="*/ 0 h 1916"/>
                <a:gd name="txR" fmla="*/ 1912 w 1912"/>
                <a:gd name="txB" fmla="*/ 1916 h 191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912" h="1916">
                  <a:moveTo>
                    <a:pt x="1912" y="1118"/>
                  </a:moveTo>
                  <a:lnTo>
                    <a:pt x="1903" y="922"/>
                  </a:lnTo>
                  <a:lnTo>
                    <a:pt x="1879" y="747"/>
                  </a:lnTo>
                  <a:lnTo>
                    <a:pt x="1843" y="596"/>
                  </a:lnTo>
                  <a:lnTo>
                    <a:pt x="1798" y="468"/>
                  </a:lnTo>
                  <a:lnTo>
                    <a:pt x="1742" y="358"/>
                  </a:lnTo>
                  <a:lnTo>
                    <a:pt x="1674" y="266"/>
                  </a:lnTo>
                  <a:lnTo>
                    <a:pt x="1601" y="188"/>
                  </a:lnTo>
                  <a:lnTo>
                    <a:pt x="1523" y="128"/>
                  </a:lnTo>
                  <a:lnTo>
                    <a:pt x="1436" y="83"/>
                  </a:lnTo>
                  <a:lnTo>
                    <a:pt x="1345" y="51"/>
                  </a:lnTo>
                  <a:lnTo>
                    <a:pt x="1254" y="23"/>
                  </a:lnTo>
                  <a:lnTo>
                    <a:pt x="1157" y="9"/>
                  </a:lnTo>
                  <a:lnTo>
                    <a:pt x="1056" y="5"/>
                  </a:lnTo>
                  <a:lnTo>
                    <a:pt x="960" y="0"/>
                  </a:lnTo>
                  <a:lnTo>
                    <a:pt x="865" y="5"/>
                  </a:lnTo>
                  <a:lnTo>
                    <a:pt x="768" y="14"/>
                  </a:lnTo>
                  <a:lnTo>
                    <a:pt x="681" y="27"/>
                  </a:lnTo>
                  <a:lnTo>
                    <a:pt x="595" y="46"/>
                  </a:lnTo>
                  <a:lnTo>
                    <a:pt x="512" y="78"/>
                  </a:lnTo>
                  <a:lnTo>
                    <a:pt x="430" y="124"/>
                  </a:lnTo>
                  <a:lnTo>
                    <a:pt x="352" y="174"/>
                  </a:lnTo>
                  <a:lnTo>
                    <a:pt x="280" y="239"/>
                  </a:lnTo>
                  <a:lnTo>
                    <a:pt x="211" y="312"/>
                  </a:lnTo>
                  <a:lnTo>
                    <a:pt x="151" y="403"/>
                  </a:lnTo>
                  <a:lnTo>
                    <a:pt x="101" y="500"/>
                  </a:lnTo>
                  <a:lnTo>
                    <a:pt x="55" y="615"/>
                  </a:lnTo>
                  <a:lnTo>
                    <a:pt x="28" y="742"/>
                  </a:lnTo>
                  <a:lnTo>
                    <a:pt x="10" y="880"/>
                  </a:lnTo>
                  <a:lnTo>
                    <a:pt x="0" y="1036"/>
                  </a:lnTo>
                  <a:lnTo>
                    <a:pt x="10" y="1205"/>
                  </a:lnTo>
                  <a:lnTo>
                    <a:pt x="36" y="1389"/>
                  </a:lnTo>
                  <a:lnTo>
                    <a:pt x="78" y="1591"/>
                  </a:lnTo>
                  <a:lnTo>
                    <a:pt x="147" y="1623"/>
                  </a:lnTo>
                  <a:lnTo>
                    <a:pt x="224" y="1655"/>
                  </a:lnTo>
                  <a:lnTo>
                    <a:pt x="302" y="1696"/>
                  </a:lnTo>
                  <a:lnTo>
                    <a:pt x="385" y="1737"/>
                  </a:lnTo>
                  <a:lnTo>
                    <a:pt x="457" y="1783"/>
                  </a:lnTo>
                  <a:lnTo>
                    <a:pt x="522" y="1829"/>
                  </a:lnTo>
                  <a:lnTo>
                    <a:pt x="572" y="1870"/>
                  </a:lnTo>
                  <a:lnTo>
                    <a:pt x="609" y="1916"/>
                  </a:lnTo>
                  <a:lnTo>
                    <a:pt x="741" y="1773"/>
                  </a:lnTo>
                  <a:lnTo>
                    <a:pt x="823" y="1655"/>
                  </a:lnTo>
                  <a:lnTo>
                    <a:pt x="860" y="1558"/>
                  </a:lnTo>
                  <a:lnTo>
                    <a:pt x="860" y="1480"/>
                  </a:lnTo>
                  <a:lnTo>
                    <a:pt x="842" y="1425"/>
                  </a:lnTo>
                  <a:lnTo>
                    <a:pt x="810" y="1389"/>
                  </a:lnTo>
                  <a:lnTo>
                    <a:pt x="778" y="1366"/>
                  </a:lnTo>
                  <a:lnTo>
                    <a:pt x="754" y="1361"/>
                  </a:lnTo>
                  <a:lnTo>
                    <a:pt x="732" y="1352"/>
                  </a:lnTo>
                  <a:lnTo>
                    <a:pt x="709" y="1330"/>
                  </a:lnTo>
                  <a:lnTo>
                    <a:pt x="691" y="1292"/>
                  </a:lnTo>
                  <a:lnTo>
                    <a:pt x="677" y="1251"/>
                  </a:lnTo>
                  <a:lnTo>
                    <a:pt x="681" y="1205"/>
                  </a:lnTo>
                  <a:lnTo>
                    <a:pt x="704" y="1160"/>
                  </a:lnTo>
                  <a:lnTo>
                    <a:pt x="760" y="1114"/>
                  </a:lnTo>
                  <a:lnTo>
                    <a:pt x="842" y="1077"/>
                  </a:lnTo>
                  <a:lnTo>
                    <a:pt x="938" y="1082"/>
                  </a:lnTo>
                  <a:lnTo>
                    <a:pt x="1029" y="1082"/>
                  </a:lnTo>
                  <a:lnTo>
                    <a:pt x="1111" y="1082"/>
                  </a:lnTo>
                  <a:lnTo>
                    <a:pt x="1189" y="1082"/>
                  </a:lnTo>
                  <a:lnTo>
                    <a:pt x="1258" y="1082"/>
                  </a:lnTo>
                  <a:lnTo>
                    <a:pt x="1322" y="1077"/>
                  </a:lnTo>
                  <a:lnTo>
                    <a:pt x="1381" y="1077"/>
                  </a:lnTo>
                  <a:lnTo>
                    <a:pt x="1441" y="1077"/>
                  </a:lnTo>
                  <a:lnTo>
                    <a:pt x="1496" y="1077"/>
                  </a:lnTo>
                  <a:lnTo>
                    <a:pt x="1550" y="1077"/>
                  </a:lnTo>
                  <a:lnTo>
                    <a:pt x="1605" y="1082"/>
                  </a:lnTo>
                  <a:lnTo>
                    <a:pt x="1660" y="1082"/>
                  </a:lnTo>
                  <a:lnTo>
                    <a:pt x="1720" y="1091"/>
                  </a:lnTo>
                  <a:lnTo>
                    <a:pt x="1779" y="1096"/>
                  </a:lnTo>
                  <a:lnTo>
                    <a:pt x="1843" y="1104"/>
                  </a:lnTo>
                  <a:lnTo>
                    <a:pt x="1912" y="1118"/>
                  </a:lnTo>
                  <a:close/>
                </a:path>
              </a:pathLst>
            </a:custGeom>
            <a:solidFill>
              <a:srgbClr val="B6B6B6">
                <a:alpha val="100000"/>
              </a:srgbClr>
            </a:solidFill>
            <a:ln w="9525">
              <a:noFill/>
            </a:ln>
          </p:spPr>
          <p:txBody>
            <a:bodyPr/>
            <a:p>
              <a:endParaRPr lang="en-US"/>
            </a:p>
          </p:txBody>
        </p:sp>
        <p:sp>
          <p:nvSpPr>
            <p:cNvPr id="41024" name="Freeform 64"/>
            <p:cNvSpPr/>
            <p:nvPr/>
          </p:nvSpPr>
          <p:spPr>
            <a:xfrm>
              <a:off x="4817" y="1850"/>
              <a:ext cx="190" cy="186"/>
            </a:xfrm>
            <a:custGeom>
              <a:avLst/>
              <a:gdLst>
                <a:gd name="txL" fmla="*/ 0 w 1144"/>
                <a:gd name="txT" fmla="*/ 0 h 1118"/>
                <a:gd name="txR" fmla="*/ 1144 w 1144"/>
                <a:gd name="txB" fmla="*/ 1118 h 111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144" h="1118">
                  <a:moveTo>
                    <a:pt x="0" y="14"/>
                  </a:moveTo>
                  <a:lnTo>
                    <a:pt x="97" y="5"/>
                  </a:lnTo>
                  <a:lnTo>
                    <a:pt x="192" y="0"/>
                  </a:lnTo>
                  <a:lnTo>
                    <a:pt x="288" y="5"/>
                  </a:lnTo>
                  <a:lnTo>
                    <a:pt x="389" y="9"/>
                  </a:lnTo>
                  <a:lnTo>
                    <a:pt x="486" y="23"/>
                  </a:lnTo>
                  <a:lnTo>
                    <a:pt x="577" y="51"/>
                  </a:lnTo>
                  <a:lnTo>
                    <a:pt x="668" y="83"/>
                  </a:lnTo>
                  <a:lnTo>
                    <a:pt x="755" y="128"/>
                  </a:lnTo>
                  <a:lnTo>
                    <a:pt x="833" y="188"/>
                  </a:lnTo>
                  <a:lnTo>
                    <a:pt x="906" y="266"/>
                  </a:lnTo>
                  <a:lnTo>
                    <a:pt x="974" y="358"/>
                  </a:lnTo>
                  <a:lnTo>
                    <a:pt x="1030" y="468"/>
                  </a:lnTo>
                  <a:lnTo>
                    <a:pt x="1075" y="596"/>
                  </a:lnTo>
                  <a:lnTo>
                    <a:pt x="1111" y="747"/>
                  </a:lnTo>
                  <a:lnTo>
                    <a:pt x="1135" y="922"/>
                  </a:lnTo>
                  <a:lnTo>
                    <a:pt x="1144" y="1118"/>
                  </a:lnTo>
                  <a:lnTo>
                    <a:pt x="1075" y="1104"/>
                  </a:lnTo>
                  <a:lnTo>
                    <a:pt x="1011" y="1096"/>
                  </a:lnTo>
                  <a:lnTo>
                    <a:pt x="952" y="1091"/>
                  </a:lnTo>
                  <a:lnTo>
                    <a:pt x="892" y="1082"/>
                  </a:lnTo>
                  <a:lnTo>
                    <a:pt x="837" y="1082"/>
                  </a:lnTo>
                  <a:lnTo>
                    <a:pt x="782" y="1077"/>
                  </a:lnTo>
                  <a:lnTo>
                    <a:pt x="728" y="1077"/>
                  </a:lnTo>
                  <a:lnTo>
                    <a:pt x="673" y="1077"/>
                  </a:lnTo>
                  <a:lnTo>
                    <a:pt x="613" y="1077"/>
                  </a:lnTo>
                  <a:lnTo>
                    <a:pt x="554" y="1077"/>
                  </a:lnTo>
                  <a:lnTo>
                    <a:pt x="490" y="1082"/>
                  </a:lnTo>
                  <a:lnTo>
                    <a:pt x="421" y="1082"/>
                  </a:lnTo>
                  <a:lnTo>
                    <a:pt x="343" y="1082"/>
                  </a:lnTo>
                  <a:lnTo>
                    <a:pt x="261" y="1082"/>
                  </a:lnTo>
                  <a:lnTo>
                    <a:pt x="170" y="1082"/>
                  </a:lnTo>
                  <a:lnTo>
                    <a:pt x="74" y="1077"/>
                  </a:lnTo>
                  <a:lnTo>
                    <a:pt x="151" y="1059"/>
                  </a:lnTo>
                  <a:lnTo>
                    <a:pt x="238" y="1045"/>
                  </a:lnTo>
                  <a:lnTo>
                    <a:pt x="330" y="1036"/>
                  </a:lnTo>
                  <a:lnTo>
                    <a:pt x="421" y="1036"/>
                  </a:lnTo>
                  <a:lnTo>
                    <a:pt x="508" y="1036"/>
                  </a:lnTo>
                  <a:lnTo>
                    <a:pt x="595" y="1036"/>
                  </a:lnTo>
                  <a:lnTo>
                    <a:pt x="668" y="1041"/>
                  </a:lnTo>
                  <a:lnTo>
                    <a:pt x="732" y="1041"/>
                  </a:lnTo>
                  <a:lnTo>
                    <a:pt x="782" y="1041"/>
                  </a:lnTo>
                  <a:lnTo>
                    <a:pt x="829" y="1041"/>
                  </a:lnTo>
                  <a:lnTo>
                    <a:pt x="865" y="1036"/>
                  </a:lnTo>
                  <a:lnTo>
                    <a:pt x="892" y="1027"/>
                  </a:lnTo>
                  <a:lnTo>
                    <a:pt x="920" y="1013"/>
                  </a:lnTo>
                  <a:lnTo>
                    <a:pt x="938" y="995"/>
                  </a:lnTo>
                  <a:lnTo>
                    <a:pt x="952" y="967"/>
                  </a:lnTo>
                  <a:lnTo>
                    <a:pt x="966" y="926"/>
                  </a:lnTo>
                  <a:lnTo>
                    <a:pt x="970" y="894"/>
                  </a:lnTo>
                  <a:lnTo>
                    <a:pt x="980" y="848"/>
                  </a:lnTo>
                  <a:lnTo>
                    <a:pt x="980" y="789"/>
                  </a:lnTo>
                  <a:lnTo>
                    <a:pt x="980" y="720"/>
                  </a:lnTo>
                  <a:lnTo>
                    <a:pt x="970" y="647"/>
                  </a:lnTo>
                  <a:lnTo>
                    <a:pt x="956" y="564"/>
                  </a:lnTo>
                  <a:lnTo>
                    <a:pt x="929" y="481"/>
                  </a:lnTo>
                  <a:lnTo>
                    <a:pt x="897" y="395"/>
                  </a:lnTo>
                  <a:lnTo>
                    <a:pt x="847" y="316"/>
                  </a:lnTo>
                  <a:lnTo>
                    <a:pt x="782" y="239"/>
                  </a:lnTo>
                  <a:lnTo>
                    <a:pt x="704" y="170"/>
                  </a:lnTo>
                  <a:lnTo>
                    <a:pt x="605" y="110"/>
                  </a:lnTo>
                  <a:lnTo>
                    <a:pt x="490" y="60"/>
                  </a:lnTo>
                  <a:lnTo>
                    <a:pt x="348" y="27"/>
                  </a:lnTo>
                  <a:lnTo>
                    <a:pt x="188" y="9"/>
                  </a:lnTo>
                  <a:lnTo>
                    <a:pt x="0" y="14"/>
                  </a:lnTo>
                  <a:close/>
                </a:path>
              </a:pathLst>
            </a:custGeom>
            <a:solidFill>
              <a:srgbClr val="525252">
                <a:alpha val="100000"/>
              </a:srgbClr>
            </a:solidFill>
            <a:ln w="9525">
              <a:noFill/>
            </a:ln>
          </p:spPr>
          <p:txBody>
            <a:bodyPr/>
            <a:p>
              <a:endParaRPr lang="en-US"/>
            </a:p>
          </p:txBody>
        </p:sp>
        <p:sp>
          <p:nvSpPr>
            <p:cNvPr id="41025" name="Freeform 65"/>
            <p:cNvSpPr/>
            <p:nvPr/>
          </p:nvSpPr>
          <p:spPr>
            <a:xfrm>
              <a:off x="4817" y="1850"/>
              <a:ext cx="190" cy="186"/>
            </a:xfrm>
            <a:custGeom>
              <a:avLst/>
              <a:gdLst>
                <a:gd name="txL" fmla="*/ 0 w 1144"/>
                <a:gd name="txT" fmla="*/ 0 h 1118"/>
                <a:gd name="txR" fmla="*/ 1144 w 1144"/>
                <a:gd name="txB" fmla="*/ 1118 h 111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144" h="1118">
                  <a:moveTo>
                    <a:pt x="74" y="1077"/>
                  </a:moveTo>
                  <a:lnTo>
                    <a:pt x="170" y="1082"/>
                  </a:lnTo>
                  <a:lnTo>
                    <a:pt x="261" y="1082"/>
                  </a:lnTo>
                  <a:lnTo>
                    <a:pt x="343" y="1082"/>
                  </a:lnTo>
                  <a:lnTo>
                    <a:pt x="421" y="1082"/>
                  </a:lnTo>
                  <a:lnTo>
                    <a:pt x="490" y="1082"/>
                  </a:lnTo>
                  <a:lnTo>
                    <a:pt x="554" y="1077"/>
                  </a:lnTo>
                  <a:lnTo>
                    <a:pt x="613" y="1077"/>
                  </a:lnTo>
                  <a:lnTo>
                    <a:pt x="673" y="1077"/>
                  </a:lnTo>
                  <a:lnTo>
                    <a:pt x="728" y="1077"/>
                  </a:lnTo>
                  <a:lnTo>
                    <a:pt x="782" y="1077"/>
                  </a:lnTo>
                  <a:lnTo>
                    <a:pt x="837" y="1082"/>
                  </a:lnTo>
                  <a:lnTo>
                    <a:pt x="892" y="1082"/>
                  </a:lnTo>
                  <a:lnTo>
                    <a:pt x="952" y="1091"/>
                  </a:lnTo>
                  <a:lnTo>
                    <a:pt x="1011" y="1096"/>
                  </a:lnTo>
                  <a:lnTo>
                    <a:pt x="1075" y="1104"/>
                  </a:lnTo>
                  <a:lnTo>
                    <a:pt x="1144" y="1118"/>
                  </a:lnTo>
                  <a:lnTo>
                    <a:pt x="1135" y="922"/>
                  </a:lnTo>
                  <a:lnTo>
                    <a:pt x="1111" y="747"/>
                  </a:lnTo>
                  <a:lnTo>
                    <a:pt x="1075" y="596"/>
                  </a:lnTo>
                  <a:lnTo>
                    <a:pt x="1030" y="468"/>
                  </a:lnTo>
                  <a:lnTo>
                    <a:pt x="974" y="358"/>
                  </a:lnTo>
                  <a:lnTo>
                    <a:pt x="906" y="266"/>
                  </a:lnTo>
                  <a:lnTo>
                    <a:pt x="833" y="188"/>
                  </a:lnTo>
                  <a:lnTo>
                    <a:pt x="755" y="128"/>
                  </a:lnTo>
                  <a:lnTo>
                    <a:pt x="668" y="83"/>
                  </a:lnTo>
                  <a:lnTo>
                    <a:pt x="577" y="51"/>
                  </a:lnTo>
                  <a:lnTo>
                    <a:pt x="486" y="23"/>
                  </a:lnTo>
                  <a:lnTo>
                    <a:pt x="389" y="9"/>
                  </a:lnTo>
                  <a:lnTo>
                    <a:pt x="288" y="5"/>
                  </a:lnTo>
                  <a:lnTo>
                    <a:pt x="192" y="0"/>
                  </a:lnTo>
                  <a:lnTo>
                    <a:pt x="97" y="5"/>
                  </a:lnTo>
                  <a:lnTo>
                    <a:pt x="0" y="14"/>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26" name="Freeform 66"/>
            <p:cNvSpPr/>
            <p:nvPr/>
          </p:nvSpPr>
          <p:spPr>
            <a:xfrm>
              <a:off x="4812" y="2171"/>
              <a:ext cx="99" cy="67"/>
            </a:xfrm>
            <a:custGeom>
              <a:avLst/>
              <a:gdLst>
                <a:gd name="txL" fmla="*/ 0 w 590"/>
                <a:gd name="txT" fmla="*/ 0 h 398"/>
                <a:gd name="txR" fmla="*/ 590 w 590"/>
                <a:gd name="txB" fmla="*/ 398 h 39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90" h="398">
                  <a:moveTo>
                    <a:pt x="156" y="0"/>
                  </a:moveTo>
                  <a:lnTo>
                    <a:pt x="219" y="13"/>
                  </a:lnTo>
                  <a:lnTo>
                    <a:pt x="297" y="41"/>
                  </a:lnTo>
                  <a:lnTo>
                    <a:pt x="375" y="82"/>
                  </a:lnTo>
                  <a:lnTo>
                    <a:pt x="453" y="132"/>
                  </a:lnTo>
                  <a:lnTo>
                    <a:pt x="517" y="188"/>
                  </a:lnTo>
                  <a:lnTo>
                    <a:pt x="567" y="243"/>
                  </a:lnTo>
                  <a:lnTo>
                    <a:pt x="590" y="293"/>
                  </a:lnTo>
                  <a:lnTo>
                    <a:pt x="586" y="338"/>
                  </a:lnTo>
                  <a:lnTo>
                    <a:pt x="553" y="370"/>
                  </a:lnTo>
                  <a:lnTo>
                    <a:pt x="507" y="389"/>
                  </a:lnTo>
                  <a:lnTo>
                    <a:pt x="453" y="398"/>
                  </a:lnTo>
                  <a:lnTo>
                    <a:pt x="398" y="394"/>
                  </a:lnTo>
                  <a:lnTo>
                    <a:pt x="334" y="384"/>
                  </a:lnTo>
                  <a:lnTo>
                    <a:pt x="279" y="366"/>
                  </a:lnTo>
                  <a:lnTo>
                    <a:pt x="229" y="348"/>
                  </a:lnTo>
                  <a:lnTo>
                    <a:pt x="192" y="325"/>
                  </a:lnTo>
                  <a:lnTo>
                    <a:pt x="142" y="283"/>
                  </a:lnTo>
                  <a:lnTo>
                    <a:pt x="92" y="233"/>
                  </a:lnTo>
                  <a:lnTo>
                    <a:pt x="41" y="178"/>
                  </a:lnTo>
                  <a:lnTo>
                    <a:pt x="9" y="128"/>
                  </a:lnTo>
                  <a:lnTo>
                    <a:pt x="0" y="77"/>
                  </a:lnTo>
                  <a:lnTo>
                    <a:pt x="13" y="36"/>
                  </a:lnTo>
                  <a:lnTo>
                    <a:pt x="64" y="9"/>
                  </a:lnTo>
                  <a:lnTo>
                    <a:pt x="156" y="0"/>
                  </a:lnTo>
                  <a:close/>
                </a:path>
              </a:pathLst>
            </a:custGeom>
            <a:solidFill>
              <a:srgbClr val="D7D7D7">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27" name="Freeform 67"/>
            <p:cNvSpPr/>
            <p:nvPr/>
          </p:nvSpPr>
          <p:spPr>
            <a:xfrm>
              <a:off x="4840" y="1851"/>
              <a:ext cx="124" cy="128"/>
            </a:xfrm>
            <a:custGeom>
              <a:avLst/>
              <a:gdLst>
                <a:gd name="txL" fmla="*/ 0 w 746"/>
                <a:gd name="txT" fmla="*/ 0 h 766"/>
                <a:gd name="txR" fmla="*/ 746 w 746"/>
                <a:gd name="txB" fmla="*/ 766 h 76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46" h="766">
                  <a:moveTo>
                    <a:pt x="449" y="752"/>
                  </a:moveTo>
                  <a:lnTo>
                    <a:pt x="430" y="573"/>
                  </a:lnTo>
                  <a:lnTo>
                    <a:pt x="399" y="422"/>
                  </a:lnTo>
                  <a:lnTo>
                    <a:pt x="343" y="293"/>
                  </a:lnTo>
                  <a:lnTo>
                    <a:pt x="284" y="188"/>
                  </a:lnTo>
                  <a:lnTo>
                    <a:pt x="211" y="111"/>
                  </a:lnTo>
                  <a:lnTo>
                    <a:pt x="143" y="51"/>
                  </a:lnTo>
                  <a:lnTo>
                    <a:pt x="69" y="18"/>
                  </a:lnTo>
                  <a:lnTo>
                    <a:pt x="0" y="5"/>
                  </a:lnTo>
                  <a:lnTo>
                    <a:pt x="101" y="0"/>
                  </a:lnTo>
                  <a:lnTo>
                    <a:pt x="198" y="0"/>
                  </a:lnTo>
                  <a:lnTo>
                    <a:pt x="284" y="10"/>
                  </a:lnTo>
                  <a:lnTo>
                    <a:pt x="362" y="24"/>
                  </a:lnTo>
                  <a:lnTo>
                    <a:pt x="426" y="42"/>
                  </a:lnTo>
                  <a:lnTo>
                    <a:pt x="476" y="60"/>
                  </a:lnTo>
                  <a:lnTo>
                    <a:pt x="518" y="83"/>
                  </a:lnTo>
                  <a:lnTo>
                    <a:pt x="545" y="101"/>
                  </a:lnTo>
                  <a:lnTo>
                    <a:pt x="573" y="133"/>
                  </a:lnTo>
                  <a:lnTo>
                    <a:pt x="605" y="184"/>
                  </a:lnTo>
                  <a:lnTo>
                    <a:pt x="641" y="252"/>
                  </a:lnTo>
                  <a:lnTo>
                    <a:pt x="678" y="331"/>
                  </a:lnTo>
                  <a:lnTo>
                    <a:pt x="710" y="422"/>
                  </a:lnTo>
                  <a:lnTo>
                    <a:pt x="732" y="527"/>
                  </a:lnTo>
                  <a:lnTo>
                    <a:pt x="746" y="642"/>
                  </a:lnTo>
                  <a:lnTo>
                    <a:pt x="742" y="766"/>
                  </a:lnTo>
                  <a:lnTo>
                    <a:pt x="449" y="752"/>
                  </a:lnTo>
                  <a:close/>
                </a:path>
              </a:pathLst>
            </a:custGeom>
            <a:solidFill>
              <a:srgbClr val="FFEB00">
                <a:alpha val="100000"/>
              </a:srgbClr>
            </a:solidFill>
            <a:ln w="9525">
              <a:noFill/>
            </a:ln>
          </p:spPr>
          <p:txBody>
            <a:bodyPr/>
            <a:p>
              <a:endParaRPr lang="en-US"/>
            </a:p>
          </p:txBody>
        </p:sp>
        <p:sp>
          <p:nvSpPr>
            <p:cNvPr id="41028" name="Freeform 68"/>
            <p:cNvSpPr/>
            <p:nvPr/>
          </p:nvSpPr>
          <p:spPr>
            <a:xfrm>
              <a:off x="4870" y="1853"/>
              <a:ext cx="83" cy="125"/>
            </a:xfrm>
            <a:custGeom>
              <a:avLst/>
              <a:gdLst>
                <a:gd name="txL" fmla="*/ 0 w 494"/>
                <a:gd name="txT" fmla="*/ 0 h 751"/>
                <a:gd name="txR" fmla="*/ 494 w 494"/>
                <a:gd name="txB" fmla="*/ 751 h 75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94" h="751">
                  <a:moveTo>
                    <a:pt x="347" y="742"/>
                  </a:moveTo>
                  <a:lnTo>
                    <a:pt x="338" y="609"/>
                  </a:lnTo>
                  <a:lnTo>
                    <a:pt x="310" y="476"/>
                  </a:lnTo>
                  <a:lnTo>
                    <a:pt x="274" y="352"/>
                  </a:lnTo>
                  <a:lnTo>
                    <a:pt x="224" y="242"/>
                  </a:lnTo>
                  <a:lnTo>
                    <a:pt x="169" y="151"/>
                  </a:lnTo>
                  <a:lnTo>
                    <a:pt x="109" y="73"/>
                  </a:lnTo>
                  <a:lnTo>
                    <a:pt x="54" y="22"/>
                  </a:lnTo>
                  <a:lnTo>
                    <a:pt x="0" y="0"/>
                  </a:lnTo>
                  <a:lnTo>
                    <a:pt x="72" y="8"/>
                  </a:lnTo>
                  <a:lnTo>
                    <a:pt x="133" y="18"/>
                  </a:lnTo>
                  <a:lnTo>
                    <a:pt x="187" y="36"/>
                  </a:lnTo>
                  <a:lnTo>
                    <a:pt x="238" y="64"/>
                  </a:lnTo>
                  <a:lnTo>
                    <a:pt x="284" y="95"/>
                  </a:lnTo>
                  <a:lnTo>
                    <a:pt x="324" y="141"/>
                  </a:lnTo>
                  <a:lnTo>
                    <a:pt x="365" y="196"/>
                  </a:lnTo>
                  <a:lnTo>
                    <a:pt x="403" y="270"/>
                  </a:lnTo>
                  <a:lnTo>
                    <a:pt x="457" y="435"/>
                  </a:lnTo>
                  <a:lnTo>
                    <a:pt x="484" y="590"/>
                  </a:lnTo>
                  <a:lnTo>
                    <a:pt x="494" y="705"/>
                  </a:lnTo>
                  <a:lnTo>
                    <a:pt x="494" y="751"/>
                  </a:lnTo>
                  <a:lnTo>
                    <a:pt x="347" y="742"/>
                  </a:lnTo>
                  <a:close/>
                </a:path>
              </a:pathLst>
            </a:custGeom>
            <a:solidFill>
              <a:srgbClr val="01245C">
                <a:alpha val="100000"/>
              </a:srgbClr>
            </a:solidFill>
            <a:ln w="9525">
              <a:noFill/>
            </a:ln>
          </p:spPr>
          <p:txBody>
            <a:bodyPr/>
            <a:p>
              <a:endParaRPr lang="en-US"/>
            </a:p>
          </p:txBody>
        </p:sp>
        <p:sp>
          <p:nvSpPr>
            <p:cNvPr id="41029" name="Freeform 69"/>
            <p:cNvSpPr/>
            <p:nvPr/>
          </p:nvSpPr>
          <p:spPr>
            <a:xfrm>
              <a:off x="4905" y="1974"/>
              <a:ext cx="66" cy="53"/>
            </a:xfrm>
            <a:custGeom>
              <a:avLst/>
              <a:gdLst>
                <a:gd name="txL" fmla="*/ 0 w 393"/>
                <a:gd name="txT" fmla="*/ 0 h 316"/>
                <a:gd name="txR" fmla="*/ 393 w 393"/>
                <a:gd name="txB" fmla="*/ 316 h 316"/>
              </a:gdLst>
              <a:ahLst/>
              <a:cxnLst>
                <a:cxn ang="0">
                  <a:pos x="0" y="0"/>
                </a:cxn>
                <a:cxn ang="0">
                  <a:pos x="0" y="0"/>
                </a:cxn>
                <a:cxn ang="0">
                  <a:pos x="0" y="0"/>
                </a:cxn>
                <a:cxn ang="0">
                  <a:pos x="0" y="0"/>
                </a:cxn>
                <a:cxn ang="0">
                  <a:pos x="0" y="0"/>
                </a:cxn>
              </a:cxnLst>
              <a:rect l="txL" t="txT" r="txR" b="txB"/>
              <a:pathLst>
                <a:path w="393" h="316">
                  <a:moveTo>
                    <a:pt x="0" y="0"/>
                  </a:moveTo>
                  <a:lnTo>
                    <a:pt x="384" y="19"/>
                  </a:lnTo>
                  <a:lnTo>
                    <a:pt x="393" y="316"/>
                  </a:lnTo>
                  <a:lnTo>
                    <a:pt x="0" y="307"/>
                  </a:lnTo>
                  <a:lnTo>
                    <a:pt x="0" y="0"/>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30" name="Freeform 70"/>
            <p:cNvSpPr/>
            <p:nvPr/>
          </p:nvSpPr>
          <p:spPr>
            <a:xfrm>
              <a:off x="4763" y="2017"/>
              <a:ext cx="254" cy="206"/>
            </a:xfrm>
            <a:custGeom>
              <a:avLst/>
              <a:gdLst>
                <a:gd name="txL" fmla="*/ 0 w 1522"/>
                <a:gd name="txT" fmla="*/ 0 h 1238"/>
                <a:gd name="txR" fmla="*/ 1522 w 1522"/>
                <a:gd name="txB" fmla="*/ 1238 h 123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522" h="1238">
                  <a:moveTo>
                    <a:pt x="1491" y="65"/>
                  </a:moveTo>
                  <a:lnTo>
                    <a:pt x="1509" y="111"/>
                  </a:lnTo>
                  <a:lnTo>
                    <a:pt x="1518" y="216"/>
                  </a:lnTo>
                  <a:lnTo>
                    <a:pt x="1522" y="363"/>
                  </a:lnTo>
                  <a:lnTo>
                    <a:pt x="1514" y="533"/>
                  </a:lnTo>
                  <a:lnTo>
                    <a:pt x="1491" y="711"/>
                  </a:lnTo>
                  <a:lnTo>
                    <a:pt x="1441" y="885"/>
                  </a:lnTo>
                  <a:lnTo>
                    <a:pt x="1367" y="1032"/>
                  </a:lnTo>
                  <a:lnTo>
                    <a:pt x="1262" y="1137"/>
                  </a:lnTo>
                  <a:lnTo>
                    <a:pt x="1203" y="1174"/>
                  </a:lnTo>
                  <a:lnTo>
                    <a:pt x="1143" y="1196"/>
                  </a:lnTo>
                  <a:lnTo>
                    <a:pt x="1084" y="1220"/>
                  </a:lnTo>
                  <a:lnTo>
                    <a:pt x="1024" y="1229"/>
                  </a:lnTo>
                  <a:lnTo>
                    <a:pt x="965" y="1238"/>
                  </a:lnTo>
                  <a:lnTo>
                    <a:pt x="910" y="1238"/>
                  </a:lnTo>
                  <a:lnTo>
                    <a:pt x="850" y="1234"/>
                  </a:lnTo>
                  <a:lnTo>
                    <a:pt x="800" y="1229"/>
                  </a:lnTo>
                  <a:lnTo>
                    <a:pt x="750" y="1215"/>
                  </a:lnTo>
                  <a:lnTo>
                    <a:pt x="699" y="1202"/>
                  </a:lnTo>
                  <a:lnTo>
                    <a:pt x="654" y="1184"/>
                  </a:lnTo>
                  <a:lnTo>
                    <a:pt x="612" y="1165"/>
                  </a:lnTo>
                  <a:lnTo>
                    <a:pt x="572" y="1142"/>
                  </a:lnTo>
                  <a:lnTo>
                    <a:pt x="540" y="1123"/>
                  </a:lnTo>
                  <a:lnTo>
                    <a:pt x="507" y="1101"/>
                  </a:lnTo>
                  <a:lnTo>
                    <a:pt x="480" y="1077"/>
                  </a:lnTo>
                  <a:lnTo>
                    <a:pt x="429" y="1028"/>
                  </a:lnTo>
                  <a:lnTo>
                    <a:pt x="379" y="968"/>
                  </a:lnTo>
                  <a:lnTo>
                    <a:pt x="328" y="899"/>
                  </a:lnTo>
                  <a:lnTo>
                    <a:pt x="283" y="826"/>
                  </a:lnTo>
                  <a:lnTo>
                    <a:pt x="242" y="752"/>
                  </a:lnTo>
                  <a:lnTo>
                    <a:pt x="211" y="679"/>
                  </a:lnTo>
                  <a:lnTo>
                    <a:pt x="187" y="610"/>
                  </a:lnTo>
                  <a:lnTo>
                    <a:pt x="173" y="541"/>
                  </a:lnTo>
                  <a:lnTo>
                    <a:pt x="169" y="450"/>
                  </a:lnTo>
                  <a:lnTo>
                    <a:pt x="169" y="390"/>
                  </a:lnTo>
                  <a:lnTo>
                    <a:pt x="155" y="331"/>
                  </a:lnTo>
                  <a:lnTo>
                    <a:pt x="96" y="257"/>
                  </a:lnTo>
                  <a:lnTo>
                    <a:pt x="54" y="212"/>
                  </a:lnTo>
                  <a:lnTo>
                    <a:pt x="18" y="166"/>
                  </a:lnTo>
                  <a:lnTo>
                    <a:pt x="0" y="120"/>
                  </a:lnTo>
                  <a:lnTo>
                    <a:pt x="0" y="74"/>
                  </a:lnTo>
                  <a:lnTo>
                    <a:pt x="18" y="42"/>
                  </a:lnTo>
                  <a:lnTo>
                    <a:pt x="64" y="14"/>
                  </a:lnTo>
                  <a:lnTo>
                    <a:pt x="137" y="0"/>
                  </a:lnTo>
                  <a:lnTo>
                    <a:pt x="247" y="0"/>
                  </a:lnTo>
                  <a:lnTo>
                    <a:pt x="310" y="6"/>
                  </a:lnTo>
                  <a:lnTo>
                    <a:pt x="370" y="10"/>
                  </a:lnTo>
                  <a:lnTo>
                    <a:pt x="429" y="10"/>
                  </a:lnTo>
                  <a:lnTo>
                    <a:pt x="489" y="14"/>
                  </a:lnTo>
                  <a:lnTo>
                    <a:pt x="548" y="14"/>
                  </a:lnTo>
                  <a:lnTo>
                    <a:pt x="604" y="14"/>
                  </a:lnTo>
                  <a:lnTo>
                    <a:pt x="659" y="14"/>
                  </a:lnTo>
                  <a:lnTo>
                    <a:pt x="713" y="14"/>
                  </a:lnTo>
                  <a:lnTo>
                    <a:pt x="764" y="14"/>
                  </a:lnTo>
                  <a:lnTo>
                    <a:pt x="810" y="14"/>
                  </a:lnTo>
                  <a:lnTo>
                    <a:pt x="855" y="14"/>
                  </a:lnTo>
                  <a:lnTo>
                    <a:pt x="896" y="14"/>
                  </a:lnTo>
                  <a:lnTo>
                    <a:pt x="937" y="14"/>
                  </a:lnTo>
                  <a:lnTo>
                    <a:pt x="974" y="14"/>
                  </a:lnTo>
                  <a:lnTo>
                    <a:pt x="1006" y="14"/>
                  </a:lnTo>
                  <a:lnTo>
                    <a:pt x="1034" y="14"/>
                  </a:lnTo>
                  <a:lnTo>
                    <a:pt x="1093" y="14"/>
                  </a:lnTo>
                  <a:lnTo>
                    <a:pt x="1157" y="24"/>
                  </a:lnTo>
                  <a:lnTo>
                    <a:pt x="1230" y="28"/>
                  </a:lnTo>
                  <a:lnTo>
                    <a:pt x="1298" y="38"/>
                  </a:lnTo>
                  <a:lnTo>
                    <a:pt x="1367" y="47"/>
                  </a:lnTo>
                  <a:lnTo>
                    <a:pt x="1423" y="56"/>
                  </a:lnTo>
                  <a:lnTo>
                    <a:pt x="1463" y="60"/>
                  </a:lnTo>
                  <a:lnTo>
                    <a:pt x="1491" y="65"/>
                  </a:lnTo>
                  <a:close/>
                </a:path>
              </a:pathLst>
            </a:custGeom>
            <a:noFill/>
            <a:ln w="0" cap="flat" cmpd="sng">
              <a:solidFill>
                <a:srgbClr val="000000">
                  <a:alpha val="100000"/>
                </a:srgbClr>
              </a:solidFill>
              <a:prstDash val="solid"/>
              <a:round/>
              <a:headEnd type="none" w="med" len="med"/>
              <a:tailEnd type="none" w="med" len="med"/>
            </a:ln>
          </p:spPr>
          <p:txBody>
            <a:bodyPr/>
            <a:p>
              <a:endParaRPr lang="en-US"/>
            </a:p>
          </p:txBody>
        </p:sp>
        <p:sp>
          <p:nvSpPr>
            <p:cNvPr id="41031" name="Freeform 71"/>
            <p:cNvSpPr/>
            <p:nvPr/>
          </p:nvSpPr>
          <p:spPr>
            <a:xfrm>
              <a:off x="4965" y="2016"/>
              <a:ext cx="66" cy="203"/>
            </a:xfrm>
            <a:custGeom>
              <a:avLst/>
              <a:gdLst>
                <a:gd name="txL" fmla="*/ 0 w 394"/>
                <a:gd name="txT" fmla="*/ 0 h 1218"/>
                <a:gd name="txR" fmla="*/ 394 w 394"/>
                <a:gd name="txB" fmla="*/ 1218 h 121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94" h="1218">
                  <a:moveTo>
                    <a:pt x="92" y="1218"/>
                  </a:moveTo>
                  <a:lnTo>
                    <a:pt x="219" y="1091"/>
                  </a:lnTo>
                  <a:lnTo>
                    <a:pt x="306" y="925"/>
                  </a:lnTo>
                  <a:lnTo>
                    <a:pt x="362" y="733"/>
                  </a:lnTo>
                  <a:lnTo>
                    <a:pt x="385" y="545"/>
                  </a:lnTo>
                  <a:lnTo>
                    <a:pt x="394" y="371"/>
                  </a:lnTo>
                  <a:lnTo>
                    <a:pt x="389" y="224"/>
                  </a:lnTo>
                  <a:lnTo>
                    <a:pt x="380" y="105"/>
                  </a:lnTo>
                  <a:lnTo>
                    <a:pt x="316" y="0"/>
                  </a:lnTo>
                  <a:lnTo>
                    <a:pt x="233" y="147"/>
                  </a:lnTo>
                  <a:lnTo>
                    <a:pt x="207" y="133"/>
                  </a:lnTo>
                  <a:lnTo>
                    <a:pt x="215" y="224"/>
                  </a:lnTo>
                  <a:lnTo>
                    <a:pt x="219" y="371"/>
                  </a:lnTo>
                  <a:lnTo>
                    <a:pt x="211" y="536"/>
                  </a:lnTo>
                  <a:lnTo>
                    <a:pt x="187" y="705"/>
                  </a:lnTo>
                  <a:lnTo>
                    <a:pt x="142" y="861"/>
                  </a:lnTo>
                  <a:lnTo>
                    <a:pt x="82" y="990"/>
                  </a:lnTo>
                  <a:lnTo>
                    <a:pt x="0" y="1072"/>
                  </a:lnTo>
                  <a:lnTo>
                    <a:pt x="92" y="1218"/>
                  </a:lnTo>
                  <a:close/>
                </a:path>
              </a:pathLst>
            </a:custGeom>
            <a:solidFill>
              <a:srgbClr val="525252">
                <a:alpha val="100000"/>
              </a:srgbClr>
            </a:solidFill>
            <a:ln w="9525">
              <a:noFill/>
            </a:ln>
          </p:spPr>
          <p:txBody>
            <a:bodyPr/>
            <a:p>
              <a:endParaRPr lang="en-US"/>
            </a:p>
          </p:txBody>
        </p:sp>
        <p:sp>
          <p:nvSpPr>
            <p:cNvPr id="41032" name="Freeform 72"/>
            <p:cNvSpPr/>
            <p:nvPr/>
          </p:nvSpPr>
          <p:spPr>
            <a:xfrm>
              <a:off x="4833" y="2186"/>
              <a:ext cx="148" cy="52"/>
            </a:xfrm>
            <a:custGeom>
              <a:avLst/>
              <a:gdLst>
                <a:gd name="txL" fmla="*/ 0 w 887"/>
                <a:gd name="txT" fmla="*/ 0 h 311"/>
                <a:gd name="txR" fmla="*/ 887 w 887"/>
                <a:gd name="txB" fmla="*/ 311 h 31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87" h="311">
                  <a:moveTo>
                    <a:pt x="0" y="128"/>
                  </a:moveTo>
                  <a:lnTo>
                    <a:pt x="4" y="128"/>
                  </a:lnTo>
                  <a:lnTo>
                    <a:pt x="36" y="156"/>
                  </a:lnTo>
                  <a:lnTo>
                    <a:pt x="73" y="182"/>
                  </a:lnTo>
                  <a:lnTo>
                    <a:pt x="109" y="201"/>
                  </a:lnTo>
                  <a:lnTo>
                    <a:pt x="155" y="229"/>
                  </a:lnTo>
                  <a:lnTo>
                    <a:pt x="201" y="247"/>
                  </a:lnTo>
                  <a:lnTo>
                    <a:pt x="251" y="271"/>
                  </a:lnTo>
                  <a:lnTo>
                    <a:pt x="306" y="283"/>
                  </a:lnTo>
                  <a:lnTo>
                    <a:pt x="365" y="302"/>
                  </a:lnTo>
                  <a:lnTo>
                    <a:pt x="425" y="307"/>
                  </a:lnTo>
                  <a:lnTo>
                    <a:pt x="489" y="311"/>
                  </a:lnTo>
                  <a:lnTo>
                    <a:pt x="548" y="311"/>
                  </a:lnTo>
                  <a:lnTo>
                    <a:pt x="613" y="302"/>
                  </a:lnTo>
                  <a:lnTo>
                    <a:pt x="685" y="289"/>
                  </a:lnTo>
                  <a:lnTo>
                    <a:pt x="750" y="265"/>
                  </a:lnTo>
                  <a:lnTo>
                    <a:pt x="818" y="238"/>
                  </a:lnTo>
                  <a:lnTo>
                    <a:pt x="887" y="196"/>
                  </a:lnTo>
                  <a:lnTo>
                    <a:pt x="795" y="50"/>
                  </a:lnTo>
                  <a:lnTo>
                    <a:pt x="746" y="83"/>
                  </a:lnTo>
                  <a:lnTo>
                    <a:pt x="695" y="101"/>
                  </a:lnTo>
                  <a:lnTo>
                    <a:pt x="639" y="123"/>
                  </a:lnTo>
                  <a:lnTo>
                    <a:pt x="594" y="128"/>
                  </a:lnTo>
                  <a:lnTo>
                    <a:pt x="539" y="137"/>
                  </a:lnTo>
                  <a:lnTo>
                    <a:pt x="489" y="137"/>
                  </a:lnTo>
                  <a:lnTo>
                    <a:pt x="434" y="132"/>
                  </a:lnTo>
                  <a:lnTo>
                    <a:pt x="393" y="128"/>
                  </a:lnTo>
                  <a:lnTo>
                    <a:pt x="351" y="119"/>
                  </a:lnTo>
                  <a:lnTo>
                    <a:pt x="306" y="105"/>
                  </a:lnTo>
                  <a:lnTo>
                    <a:pt x="264" y="91"/>
                  </a:lnTo>
                  <a:lnTo>
                    <a:pt x="228" y="73"/>
                  </a:lnTo>
                  <a:lnTo>
                    <a:pt x="191" y="55"/>
                  </a:lnTo>
                  <a:lnTo>
                    <a:pt x="164" y="36"/>
                  </a:lnTo>
                  <a:lnTo>
                    <a:pt x="137" y="18"/>
                  </a:lnTo>
                  <a:lnTo>
                    <a:pt x="114" y="0"/>
                  </a:lnTo>
                  <a:lnTo>
                    <a:pt x="119" y="0"/>
                  </a:lnTo>
                  <a:lnTo>
                    <a:pt x="0" y="128"/>
                  </a:lnTo>
                  <a:close/>
                </a:path>
              </a:pathLst>
            </a:custGeom>
            <a:solidFill>
              <a:srgbClr val="525252">
                <a:alpha val="100000"/>
              </a:srgbClr>
            </a:solidFill>
            <a:ln w="9525">
              <a:noFill/>
            </a:ln>
          </p:spPr>
          <p:txBody>
            <a:bodyPr/>
            <a:p>
              <a:endParaRPr lang="en-US"/>
            </a:p>
          </p:txBody>
        </p:sp>
        <p:sp>
          <p:nvSpPr>
            <p:cNvPr id="41033" name="Freeform 73"/>
            <p:cNvSpPr/>
            <p:nvPr/>
          </p:nvSpPr>
          <p:spPr>
            <a:xfrm>
              <a:off x="4777" y="2106"/>
              <a:ext cx="76" cy="101"/>
            </a:xfrm>
            <a:custGeom>
              <a:avLst/>
              <a:gdLst>
                <a:gd name="txL" fmla="*/ 0 w 454"/>
                <a:gd name="txT" fmla="*/ 0 h 609"/>
                <a:gd name="txR" fmla="*/ 454 w 454"/>
                <a:gd name="txB" fmla="*/ 609 h 6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54" h="609">
                  <a:moveTo>
                    <a:pt x="0" y="18"/>
                  </a:moveTo>
                  <a:lnTo>
                    <a:pt x="19" y="95"/>
                  </a:lnTo>
                  <a:lnTo>
                    <a:pt x="42" y="178"/>
                  </a:lnTo>
                  <a:lnTo>
                    <a:pt x="79" y="257"/>
                  </a:lnTo>
                  <a:lnTo>
                    <a:pt x="125" y="334"/>
                  </a:lnTo>
                  <a:lnTo>
                    <a:pt x="170" y="412"/>
                  </a:lnTo>
                  <a:lnTo>
                    <a:pt x="224" y="490"/>
                  </a:lnTo>
                  <a:lnTo>
                    <a:pt x="280" y="554"/>
                  </a:lnTo>
                  <a:lnTo>
                    <a:pt x="335" y="609"/>
                  </a:lnTo>
                  <a:lnTo>
                    <a:pt x="454" y="481"/>
                  </a:lnTo>
                  <a:lnTo>
                    <a:pt x="408" y="435"/>
                  </a:lnTo>
                  <a:lnTo>
                    <a:pt x="361" y="380"/>
                  </a:lnTo>
                  <a:lnTo>
                    <a:pt x="316" y="320"/>
                  </a:lnTo>
                  <a:lnTo>
                    <a:pt x="270" y="251"/>
                  </a:lnTo>
                  <a:lnTo>
                    <a:pt x="234" y="182"/>
                  </a:lnTo>
                  <a:lnTo>
                    <a:pt x="206" y="114"/>
                  </a:lnTo>
                  <a:lnTo>
                    <a:pt x="184" y="59"/>
                  </a:lnTo>
                  <a:lnTo>
                    <a:pt x="174" y="0"/>
                  </a:lnTo>
                  <a:lnTo>
                    <a:pt x="0" y="18"/>
                  </a:lnTo>
                  <a:close/>
                </a:path>
              </a:pathLst>
            </a:custGeom>
            <a:solidFill>
              <a:srgbClr val="525252">
                <a:alpha val="100000"/>
              </a:srgbClr>
            </a:solidFill>
            <a:ln w="9525">
              <a:noFill/>
            </a:ln>
          </p:spPr>
          <p:txBody>
            <a:bodyPr/>
            <a:p>
              <a:endParaRPr lang="en-US"/>
            </a:p>
          </p:txBody>
        </p:sp>
        <p:sp>
          <p:nvSpPr>
            <p:cNvPr id="41034" name="Freeform 74"/>
            <p:cNvSpPr/>
            <p:nvPr/>
          </p:nvSpPr>
          <p:spPr>
            <a:xfrm>
              <a:off x="4768" y="2049"/>
              <a:ext cx="38" cy="60"/>
            </a:xfrm>
            <a:custGeom>
              <a:avLst/>
              <a:gdLst>
                <a:gd name="txL" fmla="*/ 0 w 228"/>
                <a:gd name="txT" fmla="*/ 0 h 357"/>
                <a:gd name="txR" fmla="*/ 228 w 228"/>
                <a:gd name="txB" fmla="*/ 357 h 35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28" h="357">
                  <a:moveTo>
                    <a:pt x="4" y="127"/>
                  </a:moveTo>
                  <a:lnTo>
                    <a:pt x="0" y="123"/>
                  </a:lnTo>
                  <a:lnTo>
                    <a:pt x="46" y="178"/>
                  </a:lnTo>
                  <a:lnTo>
                    <a:pt x="50" y="206"/>
                  </a:lnTo>
                  <a:lnTo>
                    <a:pt x="50" y="256"/>
                  </a:lnTo>
                  <a:lnTo>
                    <a:pt x="54" y="357"/>
                  </a:lnTo>
                  <a:lnTo>
                    <a:pt x="228" y="339"/>
                  </a:lnTo>
                  <a:lnTo>
                    <a:pt x="224" y="256"/>
                  </a:lnTo>
                  <a:lnTo>
                    <a:pt x="224" y="188"/>
                  </a:lnTo>
                  <a:lnTo>
                    <a:pt x="201" y="95"/>
                  </a:lnTo>
                  <a:lnTo>
                    <a:pt x="128" y="4"/>
                  </a:lnTo>
                  <a:lnTo>
                    <a:pt x="123" y="0"/>
                  </a:lnTo>
                  <a:lnTo>
                    <a:pt x="4" y="127"/>
                  </a:lnTo>
                  <a:close/>
                </a:path>
              </a:pathLst>
            </a:custGeom>
            <a:solidFill>
              <a:srgbClr val="525252">
                <a:alpha val="100000"/>
              </a:srgbClr>
            </a:solidFill>
            <a:ln w="9525">
              <a:noFill/>
            </a:ln>
          </p:spPr>
          <p:txBody>
            <a:bodyPr/>
            <a:p>
              <a:endParaRPr lang="en-US"/>
            </a:p>
          </p:txBody>
        </p:sp>
        <p:sp>
          <p:nvSpPr>
            <p:cNvPr id="41035" name="Freeform 75"/>
            <p:cNvSpPr/>
            <p:nvPr/>
          </p:nvSpPr>
          <p:spPr>
            <a:xfrm>
              <a:off x="4748" y="2003"/>
              <a:ext cx="57" cy="68"/>
            </a:xfrm>
            <a:custGeom>
              <a:avLst/>
              <a:gdLst>
                <a:gd name="txL" fmla="*/ 0 w 338"/>
                <a:gd name="txT" fmla="*/ 0 h 408"/>
                <a:gd name="txR" fmla="*/ 338 w 338"/>
                <a:gd name="txB" fmla="*/ 408 h 40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8" h="408">
                  <a:moveTo>
                    <a:pt x="338" y="0"/>
                  </a:moveTo>
                  <a:lnTo>
                    <a:pt x="219" y="0"/>
                  </a:lnTo>
                  <a:lnTo>
                    <a:pt x="123" y="19"/>
                  </a:lnTo>
                  <a:lnTo>
                    <a:pt x="46" y="65"/>
                  </a:lnTo>
                  <a:lnTo>
                    <a:pt x="4" y="143"/>
                  </a:lnTo>
                  <a:lnTo>
                    <a:pt x="0" y="220"/>
                  </a:lnTo>
                  <a:lnTo>
                    <a:pt x="32" y="295"/>
                  </a:lnTo>
                  <a:lnTo>
                    <a:pt x="78" y="354"/>
                  </a:lnTo>
                  <a:lnTo>
                    <a:pt x="123" y="408"/>
                  </a:lnTo>
                  <a:lnTo>
                    <a:pt x="242" y="281"/>
                  </a:lnTo>
                  <a:lnTo>
                    <a:pt x="205" y="244"/>
                  </a:lnTo>
                  <a:lnTo>
                    <a:pt x="179" y="212"/>
                  </a:lnTo>
                  <a:lnTo>
                    <a:pt x="173" y="194"/>
                  </a:lnTo>
                  <a:lnTo>
                    <a:pt x="169" y="180"/>
                  </a:lnTo>
                  <a:lnTo>
                    <a:pt x="165" y="194"/>
                  </a:lnTo>
                  <a:lnTo>
                    <a:pt x="179" y="184"/>
                  </a:lnTo>
                  <a:lnTo>
                    <a:pt x="229" y="175"/>
                  </a:lnTo>
                  <a:lnTo>
                    <a:pt x="329" y="175"/>
                  </a:lnTo>
                  <a:lnTo>
                    <a:pt x="338" y="0"/>
                  </a:lnTo>
                  <a:close/>
                </a:path>
              </a:pathLst>
            </a:custGeom>
            <a:solidFill>
              <a:srgbClr val="525252">
                <a:alpha val="100000"/>
              </a:srgbClr>
            </a:solidFill>
            <a:ln w="9525">
              <a:noFill/>
            </a:ln>
          </p:spPr>
          <p:txBody>
            <a:bodyPr/>
            <a:p>
              <a:endParaRPr lang="en-US"/>
            </a:p>
          </p:txBody>
        </p:sp>
        <p:sp>
          <p:nvSpPr>
            <p:cNvPr id="41036" name="Freeform 76"/>
            <p:cNvSpPr/>
            <p:nvPr/>
          </p:nvSpPr>
          <p:spPr>
            <a:xfrm>
              <a:off x="4803" y="2003"/>
              <a:ext cx="132" cy="31"/>
            </a:xfrm>
            <a:custGeom>
              <a:avLst/>
              <a:gdLst>
                <a:gd name="txL" fmla="*/ 0 w 792"/>
                <a:gd name="txT" fmla="*/ 0 h 188"/>
                <a:gd name="txR" fmla="*/ 792 w 792"/>
                <a:gd name="txB" fmla="*/ 188 h 18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92" h="188">
                  <a:moveTo>
                    <a:pt x="792" y="14"/>
                  </a:moveTo>
                  <a:lnTo>
                    <a:pt x="764" y="14"/>
                  </a:lnTo>
                  <a:lnTo>
                    <a:pt x="732" y="14"/>
                  </a:lnTo>
                  <a:lnTo>
                    <a:pt x="695" y="14"/>
                  </a:lnTo>
                  <a:lnTo>
                    <a:pt x="654" y="14"/>
                  </a:lnTo>
                  <a:lnTo>
                    <a:pt x="613" y="14"/>
                  </a:lnTo>
                  <a:lnTo>
                    <a:pt x="568" y="14"/>
                  </a:lnTo>
                  <a:lnTo>
                    <a:pt x="522" y="14"/>
                  </a:lnTo>
                  <a:lnTo>
                    <a:pt x="471" y="14"/>
                  </a:lnTo>
                  <a:lnTo>
                    <a:pt x="417" y="14"/>
                  </a:lnTo>
                  <a:lnTo>
                    <a:pt x="362" y="14"/>
                  </a:lnTo>
                  <a:lnTo>
                    <a:pt x="306" y="14"/>
                  </a:lnTo>
                  <a:lnTo>
                    <a:pt x="247" y="14"/>
                  </a:lnTo>
                  <a:lnTo>
                    <a:pt x="187" y="10"/>
                  </a:lnTo>
                  <a:lnTo>
                    <a:pt x="128" y="10"/>
                  </a:lnTo>
                  <a:lnTo>
                    <a:pt x="74" y="6"/>
                  </a:lnTo>
                  <a:lnTo>
                    <a:pt x="9" y="0"/>
                  </a:lnTo>
                  <a:lnTo>
                    <a:pt x="0" y="175"/>
                  </a:lnTo>
                  <a:lnTo>
                    <a:pt x="64" y="180"/>
                  </a:lnTo>
                  <a:lnTo>
                    <a:pt x="128" y="184"/>
                  </a:lnTo>
                  <a:lnTo>
                    <a:pt x="187" y="184"/>
                  </a:lnTo>
                  <a:lnTo>
                    <a:pt x="247" y="188"/>
                  </a:lnTo>
                  <a:lnTo>
                    <a:pt x="306" y="188"/>
                  </a:lnTo>
                  <a:lnTo>
                    <a:pt x="362" y="188"/>
                  </a:lnTo>
                  <a:lnTo>
                    <a:pt x="417" y="188"/>
                  </a:lnTo>
                  <a:lnTo>
                    <a:pt x="471" y="188"/>
                  </a:lnTo>
                  <a:lnTo>
                    <a:pt x="522" y="188"/>
                  </a:lnTo>
                  <a:lnTo>
                    <a:pt x="568" y="188"/>
                  </a:lnTo>
                  <a:lnTo>
                    <a:pt x="613" y="188"/>
                  </a:lnTo>
                  <a:lnTo>
                    <a:pt x="654" y="188"/>
                  </a:lnTo>
                  <a:lnTo>
                    <a:pt x="695" y="188"/>
                  </a:lnTo>
                  <a:lnTo>
                    <a:pt x="732" y="188"/>
                  </a:lnTo>
                  <a:lnTo>
                    <a:pt x="764" y="188"/>
                  </a:lnTo>
                  <a:lnTo>
                    <a:pt x="792" y="188"/>
                  </a:lnTo>
                  <a:lnTo>
                    <a:pt x="792" y="14"/>
                  </a:lnTo>
                  <a:close/>
                </a:path>
              </a:pathLst>
            </a:custGeom>
            <a:solidFill>
              <a:srgbClr val="525252">
                <a:alpha val="100000"/>
              </a:srgbClr>
            </a:solidFill>
            <a:ln w="9525">
              <a:noFill/>
            </a:ln>
          </p:spPr>
          <p:txBody>
            <a:bodyPr/>
            <a:p>
              <a:endParaRPr lang="en-US"/>
            </a:p>
          </p:txBody>
        </p:sp>
        <p:sp>
          <p:nvSpPr>
            <p:cNvPr id="41037" name="Freeform 77"/>
            <p:cNvSpPr/>
            <p:nvPr/>
          </p:nvSpPr>
          <p:spPr>
            <a:xfrm>
              <a:off x="4935" y="2005"/>
              <a:ext cx="83" cy="37"/>
            </a:xfrm>
            <a:custGeom>
              <a:avLst/>
              <a:gdLst>
                <a:gd name="txL" fmla="*/ 0 w 498"/>
                <a:gd name="txT" fmla="*/ 0 h 225"/>
                <a:gd name="txR" fmla="*/ 498 w 498"/>
                <a:gd name="txB" fmla="*/ 225 h 22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98" h="225">
                  <a:moveTo>
                    <a:pt x="498" y="65"/>
                  </a:moveTo>
                  <a:lnTo>
                    <a:pt x="466" y="51"/>
                  </a:lnTo>
                  <a:lnTo>
                    <a:pt x="438" y="46"/>
                  </a:lnTo>
                  <a:lnTo>
                    <a:pt x="397" y="42"/>
                  </a:lnTo>
                  <a:lnTo>
                    <a:pt x="343" y="33"/>
                  </a:lnTo>
                  <a:lnTo>
                    <a:pt x="274" y="24"/>
                  </a:lnTo>
                  <a:lnTo>
                    <a:pt x="201" y="14"/>
                  </a:lnTo>
                  <a:lnTo>
                    <a:pt x="127" y="10"/>
                  </a:lnTo>
                  <a:lnTo>
                    <a:pt x="64" y="0"/>
                  </a:lnTo>
                  <a:lnTo>
                    <a:pt x="0" y="0"/>
                  </a:lnTo>
                  <a:lnTo>
                    <a:pt x="0" y="174"/>
                  </a:lnTo>
                  <a:lnTo>
                    <a:pt x="54" y="174"/>
                  </a:lnTo>
                  <a:lnTo>
                    <a:pt x="119" y="184"/>
                  </a:lnTo>
                  <a:lnTo>
                    <a:pt x="191" y="188"/>
                  </a:lnTo>
                  <a:lnTo>
                    <a:pt x="256" y="198"/>
                  </a:lnTo>
                  <a:lnTo>
                    <a:pt x="324" y="206"/>
                  </a:lnTo>
                  <a:lnTo>
                    <a:pt x="379" y="216"/>
                  </a:lnTo>
                  <a:lnTo>
                    <a:pt x="420" y="220"/>
                  </a:lnTo>
                  <a:lnTo>
                    <a:pt x="448" y="225"/>
                  </a:lnTo>
                  <a:lnTo>
                    <a:pt x="415" y="212"/>
                  </a:lnTo>
                  <a:lnTo>
                    <a:pt x="498" y="65"/>
                  </a:lnTo>
                  <a:lnTo>
                    <a:pt x="484" y="55"/>
                  </a:lnTo>
                  <a:lnTo>
                    <a:pt x="466" y="51"/>
                  </a:lnTo>
                  <a:lnTo>
                    <a:pt x="498" y="65"/>
                  </a:lnTo>
                  <a:close/>
                </a:path>
              </a:pathLst>
            </a:custGeom>
            <a:solidFill>
              <a:srgbClr val="525252">
                <a:alpha val="100000"/>
              </a:srgbClr>
            </a:solidFill>
            <a:ln w="9525">
              <a:noFill/>
            </a:ln>
          </p:spPr>
          <p:txBody>
            <a:bodyPr/>
            <a:p>
              <a:endParaRPr lang="en-US"/>
            </a:p>
          </p:txBody>
        </p:sp>
        <p:sp>
          <p:nvSpPr>
            <p:cNvPr id="41038" name="Freeform 78"/>
            <p:cNvSpPr/>
            <p:nvPr/>
          </p:nvSpPr>
          <p:spPr>
            <a:xfrm>
              <a:off x="4763" y="2017"/>
              <a:ext cx="254" cy="206"/>
            </a:xfrm>
            <a:custGeom>
              <a:avLst/>
              <a:gdLst>
                <a:gd name="txL" fmla="*/ 0 w 1522"/>
                <a:gd name="txT" fmla="*/ 0 h 1238"/>
                <a:gd name="txR" fmla="*/ 1522 w 1522"/>
                <a:gd name="txB" fmla="*/ 1238 h 123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522" h="1238">
                  <a:moveTo>
                    <a:pt x="1491" y="65"/>
                  </a:moveTo>
                  <a:lnTo>
                    <a:pt x="1509" y="111"/>
                  </a:lnTo>
                  <a:lnTo>
                    <a:pt x="1518" y="216"/>
                  </a:lnTo>
                  <a:lnTo>
                    <a:pt x="1522" y="363"/>
                  </a:lnTo>
                  <a:lnTo>
                    <a:pt x="1514" y="533"/>
                  </a:lnTo>
                  <a:lnTo>
                    <a:pt x="1491" y="711"/>
                  </a:lnTo>
                  <a:lnTo>
                    <a:pt x="1441" y="885"/>
                  </a:lnTo>
                  <a:lnTo>
                    <a:pt x="1367" y="1032"/>
                  </a:lnTo>
                  <a:lnTo>
                    <a:pt x="1262" y="1137"/>
                  </a:lnTo>
                  <a:lnTo>
                    <a:pt x="1203" y="1174"/>
                  </a:lnTo>
                  <a:lnTo>
                    <a:pt x="1143" y="1196"/>
                  </a:lnTo>
                  <a:lnTo>
                    <a:pt x="1084" y="1220"/>
                  </a:lnTo>
                  <a:lnTo>
                    <a:pt x="1024" y="1229"/>
                  </a:lnTo>
                  <a:lnTo>
                    <a:pt x="965" y="1238"/>
                  </a:lnTo>
                  <a:lnTo>
                    <a:pt x="910" y="1238"/>
                  </a:lnTo>
                  <a:lnTo>
                    <a:pt x="850" y="1234"/>
                  </a:lnTo>
                  <a:lnTo>
                    <a:pt x="800" y="1229"/>
                  </a:lnTo>
                  <a:lnTo>
                    <a:pt x="750" y="1215"/>
                  </a:lnTo>
                  <a:lnTo>
                    <a:pt x="699" y="1202"/>
                  </a:lnTo>
                  <a:lnTo>
                    <a:pt x="654" y="1184"/>
                  </a:lnTo>
                  <a:lnTo>
                    <a:pt x="612" y="1165"/>
                  </a:lnTo>
                  <a:lnTo>
                    <a:pt x="572" y="1142"/>
                  </a:lnTo>
                  <a:lnTo>
                    <a:pt x="540" y="1123"/>
                  </a:lnTo>
                  <a:lnTo>
                    <a:pt x="507" y="1101"/>
                  </a:lnTo>
                  <a:lnTo>
                    <a:pt x="480" y="1077"/>
                  </a:lnTo>
                  <a:lnTo>
                    <a:pt x="429" y="1028"/>
                  </a:lnTo>
                  <a:lnTo>
                    <a:pt x="379" y="968"/>
                  </a:lnTo>
                  <a:lnTo>
                    <a:pt x="328" y="899"/>
                  </a:lnTo>
                  <a:lnTo>
                    <a:pt x="283" y="826"/>
                  </a:lnTo>
                  <a:lnTo>
                    <a:pt x="242" y="752"/>
                  </a:lnTo>
                  <a:lnTo>
                    <a:pt x="211" y="679"/>
                  </a:lnTo>
                  <a:lnTo>
                    <a:pt x="187" y="610"/>
                  </a:lnTo>
                  <a:lnTo>
                    <a:pt x="173" y="541"/>
                  </a:lnTo>
                  <a:lnTo>
                    <a:pt x="169" y="450"/>
                  </a:lnTo>
                  <a:lnTo>
                    <a:pt x="169" y="390"/>
                  </a:lnTo>
                  <a:lnTo>
                    <a:pt x="155" y="331"/>
                  </a:lnTo>
                  <a:lnTo>
                    <a:pt x="96" y="257"/>
                  </a:lnTo>
                  <a:lnTo>
                    <a:pt x="54" y="212"/>
                  </a:lnTo>
                  <a:lnTo>
                    <a:pt x="18" y="166"/>
                  </a:lnTo>
                  <a:lnTo>
                    <a:pt x="0" y="120"/>
                  </a:lnTo>
                  <a:lnTo>
                    <a:pt x="0" y="74"/>
                  </a:lnTo>
                  <a:lnTo>
                    <a:pt x="18" y="42"/>
                  </a:lnTo>
                  <a:lnTo>
                    <a:pt x="64" y="14"/>
                  </a:lnTo>
                  <a:lnTo>
                    <a:pt x="137" y="0"/>
                  </a:lnTo>
                  <a:lnTo>
                    <a:pt x="247" y="0"/>
                  </a:lnTo>
                  <a:lnTo>
                    <a:pt x="310" y="6"/>
                  </a:lnTo>
                  <a:lnTo>
                    <a:pt x="370" y="10"/>
                  </a:lnTo>
                  <a:lnTo>
                    <a:pt x="429" y="10"/>
                  </a:lnTo>
                  <a:lnTo>
                    <a:pt x="489" y="14"/>
                  </a:lnTo>
                  <a:lnTo>
                    <a:pt x="548" y="14"/>
                  </a:lnTo>
                  <a:lnTo>
                    <a:pt x="604" y="14"/>
                  </a:lnTo>
                  <a:lnTo>
                    <a:pt x="659" y="14"/>
                  </a:lnTo>
                  <a:lnTo>
                    <a:pt x="713" y="14"/>
                  </a:lnTo>
                  <a:lnTo>
                    <a:pt x="764" y="14"/>
                  </a:lnTo>
                  <a:lnTo>
                    <a:pt x="810" y="14"/>
                  </a:lnTo>
                  <a:lnTo>
                    <a:pt x="855" y="14"/>
                  </a:lnTo>
                  <a:lnTo>
                    <a:pt x="896" y="14"/>
                  </a:lnTo>
                  <a:lnTo>
                    <a:pt x="937" y="14"/>
                  </a:lnTo>
                  <a:lnTo>
                    <a:pt x="974" y="14"/>
                  </a:lnTo>
                  <a:lnTo>
                    <a:pt x="1006" y="14"/>
                  </a:lnTo>
                  <a:lnTo>
                    <a:pt x="1034" y="14"/>
                  </a:lnTo>
                  <a:lnTo>
                    <a:pt x="1093" y="14"/>
                  </a:lnTo>
                  <a:lnTo>
                    <a:pt x="1157" y="24"/>
                  </a:lnTo>
                  <a:lnTo>
                    <a:pt x="1230" y="28"/>
                  </a:lnTo>
                  <a:lnTo>
                    <a:pt x="1298" y="38"/>
                  </a:lnTo>
                  <a:lnTo>
                    <a:pt x="1367" y="47"/>
                  </a:lnTo>
                  <a:lnTo>
                    <a:pt x="1423" y="56"/>
                  </a:lnTo>
                  <a:lnTo>
                    <a:pt x="1463" y="60"/>
                  </a:lnTo>
                  <a:lnTo>
                    <a:pt x="1491" y="65"/>
                  </a:lnTo>
                  <a:close/>
                </a:path>
              </a:pathLst>
            </a:custGeom>
            <a:noFill/>
            <a:ln w="0" cap="flat" cmpd="sng">
              <a:solidFill>
                <a:srgbClr val="000000">
                  <a:alpha val="100000"/>
                </a:srgbClr>
              </a:solidFill>
              <a:prstDash val="solid"/>
              <a:round/>
              <a:headEnd type="none" w="med" len="med"/>
              <a:tailEnd type="none" w="med" len="med"/>
            </a:ln>
          </p:spPr>
          <p:txBody>
            <a:bodyPr/>
            <a:p>
              <a:endParaRPr lang="en-US"/>
            </a:p>
          </p:txBody>
        </p:sp>
        <p:sp>
          <p:nvSpPr>
            <p:cNvPr id="41039" name="Freeform 79"/>
            <p:cNvSpPr/>
            <p:nvPr/>
          </p:nvSpPr>
          <p:spPr>
            <a:xfrm>
              <a:off x="4969" y="2021"/>
              <a:ext cx="56" cy="192"/>
            </a:xfrm>
            <a:custGeom>
              <a:avLst/>
              <a:gdLst>
                <a:gd name="txL" fmla="*/ 0 w 338"/>
                <a:gd name="txT" fmla="*/ 0 h 1154"/>
                <a:gd name="txR" fmla="*/ 338 w 338"/>
                <a:gd name="txB" fmla="*/ 1154 h 115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8" h="1154">
                  <a:moveTo>
                    <a:pt x="55" y="1154"/>
                  </a:moveTo>
                  <a:lnTo>
                    <a:pt x="174" y="1035"/>
                  </a:lnTo>
                  <a:lnTo>
                    <a:pt x="251" y="879"/>
                  </a:lnTo>
                  <a:lnTo>
                    <a:pt x="307" y="697"/>
                  </a:lnTo>
                  <a:lnTo>
                    <a:pt x="329" y="513"/>
                  </a:lnTo>
                  <a:lnTo>
                    <a:pt x="338" y="339"/>
                  </a:lnTo>
                  <a:lnTo>
                    <a:pt x="333" y="192"/>
                  </a:lnTo>
                  <a:lnTo>
                    <a:pt x="325" y="77"/>
                  </a:lnTo>
                  <a:lnTo>
                    <a:pt x="279" y="0"/>
                  </a:lnTo>
                  <a:lnTo>
                    <a:pt x="233" y="83"/>
                  </a:lnTo>
                  <a:lnTo>
                    <a:pt x="224" y="96"/>
                  </a:lnTo>
                  <a:lnTo>
                    <a:pt x="233" y="192"/>
                  </a:lnTo>
                  <a:lnTo>
                    <a:pt x="237" y="339"/>
                  </a:lnTo>
                  <a:lnTo>
                    <a:pt x="228" y="504"/>
                  </a:lnTo>
                  <a:lnTo>
                    <a:pt x="206" y="677"/>
                  </a:lnTo>
                  <a:lnTo>
                    <a:pt x="160" y="843"/>
                  </a:lnTo>
                  <a:lnTo>
                    <a:pt x="91" y="980"/>
                  </a:lnTo>
                  <a:lnTo>
                    <a:pt x="0" y="1073"/>
                  </a:lnTo>
                  <a:lnTo>
                    <a:pt x="55" y="1154"/>
                  </a:lnTo>
                  <a:close/>
                </a:path>
              </a:pathLst>
            </a:custGeom>
            <a:solidFill>
              <a:srgbClr val="FFFFFF">
                <a:alpha val="100000"/>
              </a:srgbClr>
            </a:solidFill>
            <a:ln w="9525">
              <a:noFill/>
            </a:ln>
          </p:spPr>
          <p:txBody>
            <a:bodyPr/>
            <a:p>
              <a:endParaRPr lang="en-US"/>
            </a:p>
          </p:txBody>
        </p:sp>
        <p:sp>
          <p:nvSpPr>
            <p:cNvPr id="41040" name="Freeform 80"/>
            <p:cNvSpPr/>
            <p:nvPr/>
          </p:nvSpPr>
          <p:spPr>
            <a:xfrm>
              <a:off x="4837" y="2190"/>
              <a:ext cx="141" cy="42"/>
            </a:xfrm>
            <a:custGeom>
              <a:avLst/>
              <a:gdLst>
                <a:gd name="txL" fmla="*/ 0 w 843"/>
                <a:gd name="txT" fmla="*/ 0 h 248"/>
                <a:gd name="txR" fmla="*/ 843 w 843"/>
                <a:gd name="txB" fmla="*/ 248 h 24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43" h="248">
                  <a:moveTo>
                    <a:pt x="0" y="74"/>
                  </a:moveTo>
                  <a:lnTo>
                    <a:pt x="28" y="101"/>
                  </a:lnTo>
                  <a:lnTo>
                    <a:pt x="65" y="124"/>
                  </a:lnTo>
                  <a:lnTo>
                    <a:pt x="101" y="143"/>
                  </a:lnTo>
                  <a:lnTo>
                    <a:pt x="143" y="169"/>
                  </a:lnTo>
                  <a:lnTo>
                    <a:pt x="188" y="188"/>
                  </a:lnTo>
                  <a:lnTo>
                    <a:pt x="238" y="206"/>
                  </a:lnTo>
                  <a:lnTo>
                    <a:pt x="289" y="224"/>
                  </a:lnTo>
                  <a:lnTo>
                    <a:pt x="344" y="238"/>
                  </a:lnTo>
                  <a:lnTo>
                    <a:pt x="403" y="244"/>
                  </a:lnTo>
                  <a:lnTo>
                    <a:pt x="463" y="248"/>
                  </a:lnTo>
                  <a:lnTo>
                    <a:pt x="518" y="248"/>
                  </a:lnTo>
                  <a:lnTo>
                    <a:pt x="581" y="238"/>
                  </a:lnTo>
                  <a:lnTo>
                    <a:pt x="646" y="230"/>
                  </a:lnTo>
                  <a:lnTo>
                    <a:pt x="714" y="202"/>
                  </a:lnTo>
                  <a:lnTo>
                    <a:pt x="778" y="179"/>
                  </a:lnTo>
                  <a:lnTo>
                    <a:pt x="843" y="137"/>
                  </a:lnTo>
                  <a:lnTo>
                    <a:pt x="788" y="56"/>
                  </a:lnTo>
                  <a:lnTo>
                    <a:pt x="732" y="87"/>
                  </a:lnTo>
                  <a:lnTo>
                    <a:pt x="678" y="110"/>
                  </a:lnTo>
                  <a:lnTo>
                    <a:pt x="627" y="129"/>
                  </a:lnTo>
                  <a:lnTo>
                    <a:pt x="573" y="137"/>
                  </a:lnTo>
                  <a:lnTo>
                    <a:pt x="518" y="147"/>
                  </a:lnTo>
                  <a:lnTo>
                    <a:pt x="463" y="147"/>
                  </a:lnTo>
                  <a:lnTo>
                    <a:pt x="403" y="143"/>
                  </a:lnTo>
                  <a:lnTo>
                    <a:pt x="363" y="137"/>
                  </a:lnTo>
                  <a:lnTo>
                    <a:pt x="317" y="124"/>
                  </a:lnTo>
                  <a:lnTo>
                    <a:pt x="266" y="115"/>
                  </a:lnTo>
                  <a:lnTo>
                    <a:pt x="225" y="96"/>
                  </a:lnTo>
                  <a:lnTo>
                    <a:pt x="188" y="78"/>
                  </a:lnTo>
                  <a:lnTo>
                    <a:pt x="147" y="60"/>
                  </a:lnTo>
                  <a:lnTo>
                    <a:pt x="119" y="42"/>
                  </a:lnTo>
                  <a:lnTo>
                    <a:pt x="93" y="18"/>
                  </a:lnTo>
                  <a:lnTo>
                    <a:pt x="65" y="0"/>
                  </a:lnTo>
                  <a:lnTo>
                    <a:pt x="0" y="74"/>
                  </a:lnTo>
                  <a:close/>
                </a:path>
              </a:pathLst>
            </a:custGeom>
            <a:solidFill>
              <a:srgbClr val="FFFFFF">
                <a:alpha val="100000"/>
              </a:srgbClr>
            </a:solidFill>
            <a:ln w="9525">
              <a:noFill/>
            </a:ln>
          </p:spPr>
          <p:txBody>
            <a:bodyPr/>
            <a:p>
              <a:endParaRPr lang="en-US"/>
            </a:p>
          </p:txBody>
        </p:sp>
        <p:sp>
          <p:nvSpPr>
            <p:cNvPr id="41041" name="Freeform 81"/>
            <p:cNvSpPr/>
            <p:nvPr/>
          </p:nvSpPr>
          <p:spPr>
            <a:xfrm>
              <a:off x="4783" y="2107"/>
              <a:ext cx="65" cy="96"/>
            </a:xfrm>
            <a:custGeom>
              <a:avLst/>
              <a:gdLst>
                <a:gd name="txL" fmla="*/ 0 w 389"/>
                <a:gd name="txT" fmla="*/ 0 h 578"/>
                <a:gd name="txR" fmla="*/ 389 w 389"/>
                <a:gd name="txB" fmla="*/ 578 h 57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89" h="578">
                  <a:moveTo>
                    <a:pt x="0" y="9"/>
                  </a:moveTo>
                  <a:lnTo>
                    <a:pt x="14" y="83"/>
                  </a:lnTo>
                  <a:lnTo>
                    <a:pt x="42" y="160"/>
                  </a:lnTo>
                  <a:lnTo>
                    <a:pt x="74" y="239"/>
                  </a:lnTo>
                  <a:lnTo>
                    <a:pt x="119" y="312"/>
                  </a:lnTo>
                  <a:lnTo>
                    <a:pt x="165" y="390"/>
                  </a:lnTo>
                  <a:lnTo>
                    <a:pt x="215" y="463"/>
                  </a:lnTo>
                  <a:lnTo>
                    <a:pt x="270" y="522"/>
                  </a:lnTo>
                  <a:lnTo>
                    <a:pt x="324" y="578"/>
                  </a:lnTo>
                  <a:lnTo>
                    <a:pt x="389" y="504"/>
                  </a:lnTo>
                  <a:lnTo>
                    <a:pt x="344" y="459"/>
                  </a:lnTo>
                  <a:lnTo>
                    <a:pt x="298" y="399"/>
                  </a:lnTo>
                  <a:lnTo>
                    <a:pt x="247" y="334"/>
                  </a:lnTo>
                  <a:lnTo>
                    <a:pt x="201" y="265"/>
                  </a:lnTo>
                  <a:lnTo>
                    <a:pt x="165" y="192"/>
                  </a:lnTo>
                  <a:lnTo>
                    <a:pt x="133" y="124"/>
                  </a:lnTo>
                  <a:lnTo>
                    <a:pt x="114" y="65"/>
                  </a:lnTo>
                  <a:lnTo>
                    <a:pt x="100" y="0"/>
                  </a:lnTo>
                  <a:lnTo>
                    <a:pt x="0" y="9"/>
                  </a:lnTo>
                  <a:close/>
                </a:path>
              </a:pathLst>
            </a:custGeom>
            <a:solidFill>
              <a:srgbClr val="FFFFFF">
                <a:alpha val="100000"/>
              </a:srgbClr>
            </a:solidFill>
            <a:ln w="9525">
              <a:noFill/>
            </a:ln>
          </p:spPr>
          <p:txBody>
            <a:bodyPr/>
            <a:p>
              <a:endParaRPr lang="en-US"/>
            </a:p>
          </p:txBody>
        </p:sp>
        <p:sp>
          <p:nvSpPr>
            <p:cNvPr id="41042" name="Freeform 82"/>
            <p:cNvSpPr/>
            <p:nvPr/>
          </p:nvSpPr>
          <p:spPr>
            <a:xfrm>
              <a:off x="4773" y="2054"/>
              <a:ext cx="27" cy="54"/>
            </a:xfrm>
            <a:custGeom>
              <a:avLst/>
              <a:gdLst>
                <a:gd name="txL" fmla="*/ 0 w 163"/>
                <a:gd name="txT" fmla="*/ 0 h 326"/>
                <a:gd name="txR" fmla="*/ 163 w 163"/>
                <a:gd name="txB" fmla="*/ 326 h 32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63" h="326">
                  <a:moveTo>
                    <a:pt x="4" y="75"/>
                  </a:moveTo>
                  <a:lnTo>
                    <a:pt x="0" y="69"/>
                  </a:lnTo>
                  <a:lnTo>
                    <a:pt x="50" y="134"/>
                  </a:lnTo>
                  <a:lnTo>
                    <a:pt x="58" y="175"/>
                  </a:lnTo>
                  <a:lnTo>
                    <a:pt x="58" y="230"/>
                  </a:lnTo>
                  <a:lnTo>
                    <a:pt x="63" y="326"/>
                  </a:lnTo>
                  <a:lnTo>
                    <a:pt x="163" y="317"/>
                  </a:lnTo>
                  <a:lnTo>
                    <a:pt x="159" y="230"/>
                  </a:lnTo>
                  <a:lnTo>
                    <a:pt x="159" y="166"/>
                  </a:lnTo>
                  <a:lnTo>
                    <a:pt x="141" y="87"/>
                  </a:lnTo>
                  <a:lnTo>
                    <a:pt x="72" y="6"/>
                  </a:lnTo>
                  <a:lnTo>
                    <a:pt x="68" y="0"/>
                  </a:lnTo>
                  <a:lnTo>
                    <a:pt x="4" y="75"/>
                  </a:lnTo>
                  <a:close/>
                </a:path>
              </a:pathLst>
            </a:custGeom>
            <a:solidFill>
              <a:srgbClr val="FFFFFF">
                <a:alpha val="100000"/>
              </a:srgbClr>
            </a:solidFill>
            <a:ln w="9525">
              <a:noFill/>
            </a:ln>
          </p:spPr>
          <p:txBody>
            <a:bodyPr/>
            <a:p>
              <a:endParaRPr lang="en-US"/>
            </a:p>
          </p:txBody>
        </p:sp>
        <p:sp>
          <p:nvSpPr>
            <p:cNvPr id="41043" name="Freeform 83"/>
            <p:cNvSpPr/>
            <p:nvPr/>
          </p:nvSpPr>
          <p:spPr>
            <a:xfrm>
              <a:off x="4754" y="2009"/>
              <a:ext cx="50" cy="57"/>
            </a:xfrm>
            <a:custGeom>
              <a:avLst/>
              <a:gdLst>
                <a:gd name="txL" fmla="*/ 0 w 298"/>
                <a:gd name="txT" fmla="*/ 0 h 344"/>
                <a:gd name="txR" fmla="*/ 298 w 298"/>
                <a:gd name="txB" fmla="*/ 344 h 34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98" h="344">
                  <a:moveTo>
                    <a:pt x="298" y="0"/>
                  </a:moveTo>
                  <a:lnTo>
                    <a:pt x="188" y="0"/>
                  </a:lnTo>
                  <a:lnTo>
                    <a:pt x="101" y="18"/>
                  </a:lnTo>
                  <a:lnTo>
                    <a:pt x="37" y="55"/>
                  </a:lnTo>
                  <a:lnTo>
                    <a:pt x="0" y="114"/>
                  </a:lnTo>
                  <a:lnTo>
                    <a:pt x="0" y="178"/>
                  </a:lnTo>
                  <a:lnTo>
                    <a:pt x="28" y="237"/>
                  </a:lnTo>
                  <a:lnTo>
                    <a:pt x="69" y="293"/>
                  </a:lnTo>
                  <a:lnTo>
                    <a:pt x="115" y="344"/>
                  </a:lnTo>
                  <a:lnTo>
                    <a:pt x="179" y="269"/>
                  </a:lnTo>
                  <a:lnTo>
                    <a:pt x="143" y="229"/>
                  </a:lnTo>
                  <a:lnTo>
                    <a:pt x="111" y="192"/>
                  </a:lnTo>
                  <a:lnTo>
                    <a:pt x="101" y="160"/>
                  </a:lnTo>
                  <a:lnTo>
                    <a:pt x="101" y="132"/>
                  </a:lnTo>
                  <a:lnTo>
                    <a:pt x="101" y="128"/>
                  </a:lnTo>
                  <a:lnTo>
                    <a:pt x="129" y="109"/>
                  </a:lnTo>
                  <a:lnTo>
                    <a:pt x="188" y="100"/>
                  </a:lnTo>
                  <a:lnTo>
                    <a:pt x="298" y="100"/>
                  </a:lnTo>
                  <a:lnTo>
                    <a:pt x="298" y="0"/>
                  </a:lnTo>
                  <a:close/>
                </a:path>
              </a:pathLst>
            </a:custGeom>
            <a:solidFill>
              <a:srgbClr val="FFFFFF">
                <a:alpha val="100000"/>
              </a:srgbClr>
            </a:solidFill>
            <a:ln w="9525">
              <a:noFill/>
            </a:ln>
          </p:spPr>
          <p:txBody>
            <a:bodyPr/>
            <a:p>
              <a:endParaRPr lang="en-US"/>
            </a:p>
          </p:txBody>
        </p:sp>
        <p:sp>
          <p:nvSpPr>
            <p:cNvPr id="41044" name="Freeform 84"/>
            <p:cNvSpPr/>
            <p:nvPr/>
          </p:nvSpPr>
          <p:spPr>
            <a:xfrm>
              <a:off x="4804" y="2009"/>
              <a:ext cx="131" cy="19"/>
            </a:xfrm>
            <a:custGeom>
              <a:avLst/>
              <a:gdLst>
                <a:gd name="txL" fmla="*/ 0 w 787"/>
                <a:gd name="txT" fmla="*/ 0 h 114"/>
                <a:gd name="txR" fmla="*/ 787 w 787"/>
                <a:gd name="txB" fmla="*/ 114 h 11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87" h="114">
                  <a:moveTo>
                    <a:pt x="787" y="13"/>
                  </a:moveTo>
                  <a:lnTo>
                    <a:pt x="759" y="13"/>
                  </a:lnTo>
                  <a:lnTo>
                    <a:pt x="727" y="13"/>
                  </a:lnTo>
                  <a:lnTo>
                    <a:pt x="690" y="13"/>
                  </a:lnTo>
                  <a:lnTo>
                    <a:pt x="649" y="13"/>
                  </a:lnTo>
                  <a:lnTo>
                    <a:pt x="608" y="13"/>
                  </a:lnTo>
                  <a:lnTo>
                    <a:pt x="563" y="13"/>
                  </a:lnTo>
                  <a:lnTo>
                    <a:pt x="517" y="13"/>
                  </a:lnTo>
                  <a:lnTo>
                    <a:pt x="466" y="13"/>
                  </a:lnTo>
                  <a:lnTo>
                    <a:pt x="412" y="13"/>
                  </a:lnTo>
                  <a:lnTo>
                    <a:pt x="357" y="13"/>
                  </a:lnTo>
                  <a:lnTo>
                    <a:pt x="301" y="13"/>
                  </a:lnTo>
                  <a:lnTo>
                    <a:pt x="242" y="13"/>
                  </a:lnTo>
                  <a:lnTo>
                    <a:pt x="182" y="9"/>
                  </a:lnTo>
                  <a:lnTo>
                    <a:pt x="123" y="9"/>
                  </a:lnTo>
                  <a:lnTo>
                    <a:pt x="63" y="4"/>
                  </a:lnTo>
                  <a:lnTo>
                    <a:pt x="0" y="0"/>
                  </a:lnTo>
                  <a:lnTo>
                    <a:pt x="0" y="100"/>
                  </a:lnTo>
                  <a:lnTo>
                    <a:pt x="63" y="105"/>
                  </a:lnTo>
                  <a:lnTo>
                    <a:pt x="123" y="109"/>
                  </a:lnTo>
                  <a:lnTo>
                    <a:pt x="182" y="109"/>
                  </a:lnTo>
                  <a:lnTo>
                    <a:pt x="242" y="114"/>
                  </a:lnTo>
                  <a:lnTo>
                    <a:pt x="301" y="114"/>
                  </a:lnTo>
                  <a:lnTo>
                    <a:pt x="357" y="114"/>
                  </a:lnTo>
                  <a:lnTo>
                    <a:pt x="412" y="114"/>
                  </a:lnTo>
                  <a:lnTo>
                    <a:pt x="466" y="114"/>
                  </a:lnTo>
                  <a:lnTo>
                    <a:pt x="517" y="114"/>
                  </a:lnTo>
                  <a:lnTo>
                    <a:pt x="563" y="114"/>
                  </a:lnTo>
                  <a:lnTo>
                    <a:pt x="608" y="114"/>
                  </a:lnTo>
                  <a:lnTo>
                    <a:pt x="649" y="114"/>
                  </a:lnTo>
                  <a:lnTo>
                    <a:pt x="690" y="114"/>
                  </a:lnTo>
                  <a:lnTo>
                    <a:pt x="727" y="114"/>
                  </a:lnTo>
                  <a:lnTo>
                    <a:pt x="759" y="114"/>
                  </a:lnTo>
                  <a:lnTo>
                    <a:pt x="787" y="114"/>
                  </a:lnTo>
                  <a:lnTo>
                    <a:pt x="787" y="13"/>
                  </a:lnTo>
                  <a:close/>
                </a:path>
              </a:pathLst>
            </a:custGeom>
            <a:solidFill>
              <a:srgbClr val="FFFFFF">
                <a:alpha val="100000"/>
              </a:srgbClr>
            </a:solidFill>
            <a:ln w="9525">
              <a:noFill/>
            </a:ln>
          </p:spPr>
          <p:txBody>
            <a:bodyPr/>
            <a:p>
              <a:endParaRPr lang="en-US"/>
            </a:p>
          </p:txBody>
        </p:sp>
        <p:sp>
          <p:nvSpPr>
            <p:cNvPr id="41045" name="Freeform 85"/>
            <p:cNvSpPr/>
            <p:nvPr/>
          </p:nvSpPr>
          <p:spPr>
            <a:xfrm>
              <a:off x="4935" y="2011"/>
              <a:ext cx="80" cy="25"/>
            </a:xfrm>
            <a:custGeom>
              <a:avLst/>
              <a:gdLst>
                <a:gd name="txL" fmla="*/ 0 w 480"/>
                <a:gd name="txT" fmla="*/ 0 h 151"/>
                <a:gd name="txR" fmla="*/ 480 w 480"/>
                <a:gd name="txB" fmla="*/ 151 h 15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80" h="151">
                  <a:moveTo>
                    <a:pt x="480" y="60"/>
                  </a:moveTo>
                  <a:lnTo>
                    <a:pt x="461" y="50"/>
                  </a:lnTo>
                  <a:lnTo>
                    <a:pt x="434" y="46"/>
                  </a:lnTo>
                  <a:lnTo>
                    <a:pt x="393" y="42"/>
                  </a:lnTo>
                  <a:lnTo>
                    <a:pt x="338" y="32"/>
                  </a:lnTo>
                  <a:lnTo>
                    <a:pt x="270" y="23"/>
                  </a:lnTo>
                  <a:lnTo>
                    <a:pt x="201" y="14"/>
                  </a:lnTo>
                  <a:lnTo>
                    <a:pt x="127" y="9"/>
                  </a:lnTo>
                  <a:lnTo>
                    <a:pt x="59" y="0"/>
                  </a:lnTo>
                  <a:lnTo>
                    <a:pt x="0" y="0"/>
                  </a:lnTo>
                  <a:lnTo>
                    <a:pt x="0" y="101"/>
                  </a:lnTo>
                  <a:lnTo>
                    <a:pt x="59" y="101"/>
                  </a:lnTo>
                  <a:lnTo>
                    <a:pt x="119" y="110"/>
                  </a:lnTo>
                  <a:lnTo>
                    <a:pt x="191" y="115"/>
                  </a:lnTo>
                  <a:lnTo>
                    <a:pt x="260" y="124"/>
                  </a:lnTo>
                  <a:lnTo>
                    <a:pt x="329" y="133"/>
                  </a:lnTo>
                  <a:lnTo>
                    <a:pt x="383" y="143"/>
                  </a:lnTo>
                  <a:lnTo>
                    <a:pt x="425" y="147"/>
                  </a:lnTo>
                  <a:lnTo>
                    <a:pt x="452" y="151"/>
                  </a:lnTo>
                  <a:lnTo>
                    <a:pt x="434" y="143"/>
                  </a:lnTo>
                  <a:lnTo>
                    <a:pt x="480" y="60"/>
                  </a:lnTo>
                  <a:lnTo>
                    <a:pt x="470" y="50"/>
                  </a:lnTo>
                  <a:lnTo>
                    <a:pt x="461" y="50"/>
                  </a:lnTo>
                  <a:lnTo>
                    <a:pt x="480" y="60"/>
                  </a:lnTo>
                  <a:close/>
                </a:path>
              </a:pathLst>
            </a:custGeom>
            <a:solidFill>
              <a:srgbClr val="FFFFFF">
                <a:alpha val="100000"/>
              </a:srgbClr>
            </a:solidFill>
            <a:ln w="9525">
              <a:noFill/>
            </a:ln>
          </p:spPr>
          <p:txBody>
            <a:bodyPr/>
            <a:p>
              <a:endParaRPr lang="en-US"/>
            </a:p>
          </p:txBody>
        </p:sp>
        <p:sp>
          <p:nvSpPr>
            <p:cNvPr id="41046" name="Freeform 86"/>
            <p:cNvSpPr/>
            <p:nvPr/>
          </p:nvSpPr>
          <p:spPr>
            <a:xfrm>
              <a:off x="4868" y="2121"/>
              <a:ext cx="83" cy="44"/>
            </a:xfrm>
            <a:custGeom>
              <a:avLst/>
              <a:gdLst>
                <a:gd name="txL" fmla="*/ 0 w 498"/>
                <a:gd name="txT" fmla="*/ 0 h 265"/>
                <a:gd name="txR" fmla="*/ 498 w 498"/>
                <a:gd name="txB" fmla="*/ 265 h 26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98" h="265">
                  <a:moveTo>
                    <a:pt x="310" y="0"/>
                  </a:moveTo>
                  <a:lnTo>
                    <a:pt x="247" y="4"/>
                  </a:lnTo>
                  <a:lnTo>
                    <a:pt x="187" y="14"/>
                  </a:lnTo>
                  <a:lnTo>
                    <a:pt x="133" y="32"/>
                  </a:lnTo>
                  <a:lnTo>
                    <a:pt x="92" y="55"/>
                  </a:lnTo>
                  <a:lnTo>
                    <a:pt x="54" y="83"/>
                  </a:lnTo>
                  <a:lnTo>
                    <a:pt x="28" y="110"/>
                  </a:lnTo>
                  <a:lnTo>
                    <a:pt x="9" y="146"/>
                  </a:lnTo>
                  <a:lnTo>
                    <a:pt x="0" y="184"/>
                  </a:lnTo>
                  <a:lnTo>
                    <a:pt x="4" y="216"/>
                  </a:lnTo>
                  <a:lnTo>
                    <a:pt x="28" y="239"/>
                  </a:lnTo>
                  <a:lnTo>
                    <a:pt x="60" y="253"/>
                  </a:lnTo>
                  <a:lnTo>
                    <a:pt x="96" y="257"/>
                  </a:lnTo>
                  <a:lnTo>
                    <a:pt x="141" y="261"/>
                  </a:lnTo>
                  <a:lnTo>
                    <a:pt x="187" y="265"/>
                  </a:lnTo>
                  <a:lnTo>
                    <a:pt x="233" y="265"/>
                  </a:lnTo>
                  <a:lnTo>
                    <a:pt x="274" y="265"/>
                  </a:lnTo>
                  <a:lnTo>
                    <a:pt x="343" y="261"/>
                  </a:lnTo>
                  <a:lnTo>
                    <a:pt x="407" y="234"/>
                  </a:lnTo>
                  <a:lnTo>
                    <a:pt x="457" y="192"/>
                  </a:lnTo>
                  <a:lnTo>
                    <a:pt x="494" y="146"/>
                  </a:lnTo>
                  <a:lnTo>
                    <a:pt x="498" y="97"/>
                  </a:lnTo>
                  <a:lnTo>
                    <a:pt x="475" y="55"/>
                  </a:lnTo>
                  <a:lnTo>
                    <a:pt x="417" y="18"/>
                  </a:lnTo>
                  <a:lnTo>
                    <a:pt x="310" y="0"/>
                  </a:lnTo>
                  <a:close/>
                </a:path>
              </a:pathLst>
            </a:custGeom>
            <a:solidFill>
              <a:srgbClr val="EBEBEB">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47" name="Freeform 87"/>
            <p:cNvSpPr/>
            <p:nvPr/>
          </p:nvSpPr>
          <p:spPr>
            <a:xfrm>
              <a:off x="4868" y="2121"/>
              <a:ext cx="83" cy="44"/>
            </a:xfrm>
            <a:custGeom>
              <a:avLst/>
              <a:gdLst>
                <a:gd name="txL" fmla="*/ 0 w 498"/>
                <a:gd name="txT" fmla="*/ 0 h 265"/>
                <a:gd name="txR" fmla="*/ 498 w 498"/>
                <a:gd name="txB" fmla="*/ 265 h 26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498" h="265">
                  <a:moveTo>
                    <a:pt x="310" y="0"/>
                  </a:moveTo>
                  <a:lnTo>
                    <a:pt x="417" y="18"/>
                  </a:lnTo>
                  <a:lnTo>
                    <a:pt x="475" y="55"/>
                  </a:lnTo>
                  <a:lnTo>
                    <a:pt x="498" y="97"/>
                  </a:lnTo>
                  <a:lnTo>
                    <a:pt x="494" y="146"/>
                  </a:lnTo>
                  <a:lnTo>
                    <a:pt x="457" y="192"/>
                  </a:lnTo>
                  <a:lnTo>
                    <a:pt x="407" y="234"/>
                  </a:lnTo>
                  <a:lnTo>
                    <a:pt x="343" y="261"/>
                  </a:lnTo>
                  <a:lnTo>
                    <a:pt x="274" y="265"/>
                  </a:lnTo>
                  <a:lnTo>
                    <a:pt x="233" y="265"/>
                  </a:lnTo>
                  <a:lnTo>
                    <a:pt x="187" y="265"/>
                  </a:lnTo>
                  <a:lnTo>
                    <a:pt x="141" y="261"/>
                  </a:lnTo>
                  <a:lnTo>
                    <a:pt x="96" y="257"/>
                  </a:lnTo>
                  <a:lnTo>
                    <a:pt x="60" y="253"/>
                  </a:lnTo>
                  <a:lnTo>
                    <a:pt x="28" y="239"/>
                  </a:lnTo>
                  <a:lnTo>
                    <a:pt x="4" y="216"/>
                  </a:lnTo>
                  <a:lnTo>
                    <a:pt x="0" y="184"/>
                  </a:lnTo>
                  <a:lnTo>
                    <a:pt x="41" y="211"/>
                  </a:lnTo>
                  <a:lnTo>
                    <a:pt x="96" y="225"/>
                  </a:lnTo>
                  <a:lnTo>
                    <a:pt x="165" y="229"/>
                  </a:lnTo>
                  <a:lnTo>
                    <a:pt x="233" y="229"/>
                  </a:lnTo>
                  <a:lnTo>
                    <a:pt x="302" y="216"/>
                  </a:lnTo>
                  <a:lnTo>
                    <a:pt x="361" y="197"/>
                  </a:lnTo>
                  <a:lnTo>
                    <a:pt x="407" y="170"/>
                  </a:lnTo>
                  <a:lnTo>
                    <a:pt x="425" y="133"/>
                  </a:lnTo>
                  <a:lnTo>
                    <a:pt x="411" y="65"/>
                  </a:lnTo>
                  <a:lnTo>
                    <a:pt x="375" y="23"/>
                  </a:lnTo>
                  <a:lnTo>
                    <a:pt x="329" y="4"/>
                  </a:lnTo>
                  <a:lnTo>
                    <a:pt x="310" y="0"/>
                  </a:lnTo>
                  <a:close/>
                </a:path>
              </a:pathLst>
            </a:custGeom>
            <a:solidFill>
              <a:srgbClr val="FFCC99">
                <a:alpha val="100000"/>
              </a:srgbClr>
            </a:solidFill>
            <a:ln w="9525">
              <a:noFill/>
            </a:ln>
          </p:spPr>
          <p:txBody>
            <a:bodyPr/>
            <a:p>
              <a:endParaRPr lang="en-US"/>
            </a:p>
          </p:txBody>
        </p:sp>
        <p:sp>
          <p:nvSpPr>
            <p:cNvPr id="41048" name="Freeform 88"/>
            <p:cNvSpPr/>
            <p:nvPr/>
          </p:nvSpPr>
          <p:spPr>
            <a:xfrm>
              <a:off x="4923" y="2089"/>
              <a:ext cx="115" cy="51"/>
            </a:xfrm>
            <a:custGeom>
              <a:avLst/>
              <a:gdLst>
                <a:gd name="txL" fmla="*/ 0 w 691"/>
                <a:gd name="txT" fmla="*/ 0 h 307"/>
                <a:gd name="txR" fmla="*/ 691 w 691"/>
                <a:gd name="txB" fmla="*/ 307 h 30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91" h="307">
                  <a:moveTo>
                    <a:pt x="0" y="302"/>
                  </a:moveTo>
                  <a:lnTo>
                    <a:pt x="229" y="307"/>
                  </a:lnTo>
                  <a:lnTo>
                    <a:pt x="398" y="302"/>
                  </a:lnTo>
                  <a:lnTo>
                    <a:pt x="522" y="293"/>
                  </a:lnTo>
                  <a:lnTo>
                    <a:pt x="608" y="275"/>
                  </a:lnTo>
                  <a:lnTo>
                    <a:pt x="691" y="206"/>
                  </a:lnTo>
                  <a:lnTo>
                    <a:pt x="663" y="91"/>
                  </a:lnTo>
                  <a:lnTo>
                    <a:pt x="608" y="45"/>
                  </a:lnTo>
                  <a:lnTo>
                    <a:pt x="535" y="0"/>
                  </a:lnTo>
                  <a:lnTo>
                    <a:pt x="453" y="146"/>
                  </a:lnTo>
                  <a:lnTo>
                    <a:pt x="508" y="183"/>
                  </a:lnTo>
                  <a:lnTo>
                    <a:pt x="535" y="201"/>
                  </a:lnTo>
                  <a:lnTo>
                    <a:pt x="526" y="142"/>
                  </a:lnTo>
                  <a:lnTo>
                    <a:pt x="554" y="109"/>
                  </a:lnTo>
                  <a:lnTo>
                    <a:pt x="503" y="119"/>
                  </a:lnTo>
                  <a:lnTo>
                    <a:pt x="398" y="128"/>
                  </a:lnTo>
                  <a:lnTo>
                    <a:pt x="229" y="132"/>
                  </a:lnTo>
                  <a:lnTo>
                    <a:pt x="0" y="128"/>
                  </a:lnTo>
                  <a:lnTo>
                    <a:pt x="0" y="302"/>
                  </a:lnTo>
                  <a:close/>
                </a:path>
              </a:pathLst>
            </a:custGeom>
            <a:solidFill>
              <a:srgbClr val="525252">
                <a:alpha val="100000"/>
              </a:srgbClr>
            </a:solidFill>
            <a:ln w="9525">
              <a:noFill/>
            </a:ln>
          </p:spPr>
          <p:txBody>
            <a:bodyPr/>
            <a:p>
              <a:endParaRPr lang="en-US"/>
            </a:p>
          </p:txBody>
        </p:sp>
        <p:sp>
          <p:nvSpPr>
            <p:cNvPr id="41049" name="Freeform 89"/>
            <p:cNvSpPr/>
            <p:nvPr/>
          </p:nvSpPr>
          <p:spPr>
            <a:xfrm>
              <a:off x="4744" y="2068"/>
              <a:ext cx="179" cy="71"/>
            </a:xfrm>
            <a:custGeom>
              <a:avLst/>
              <a:gdLst>
                <a:gd name="txL" fmla="*/ 0 w 1075"/>
                <a:gd name="txT" fmla="*/ 0 h 431"/>
                <a:gd name="txR" fmla="*/ 1075 w 1075"/>
                <a:gd name="txB" fmla="*/ 431 h 43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75" h="431">
                  <a:moveTo>
                    <a:pt x="0" y="129"/>
                  </a:moveTo>
                  <a:lnTo>
                    <a:pt x="50" y="170"/>
                  </a:lnTo>
                  <a:lnTo>
                    <a:pt x="92" y="206"/>
                  </a:lnTo>
                  <a:lnTo>
                    <a:pt x="133" y="243"/>
                  </a:lnTo>
                  <a:lnTo>
                    <a:pt x="179" y="275"/>
                  </a:lnTo>
                  <a:lnTo>
                    <a:pt x="225" y="307"/>
                  </a:lnTo>
                  <a:lnTo>
                    <a:pt x="270" y="325"/>
                  </a:lnTo>
                  <a:lnTo>
                    <a:pt x="326" y="353"/>
                  </a:lnTo>
                  <a:lnTo>
                    <a:pt x="385" y="367"/>
                  </a:lnTo>
                  <a:lnTo>
                    <a:pt x="439" y="380"/>
                  </a:lnTo>
                  <a:lnTo>
                    <a:pt x="504" y="398"/>
                  </a:lnTo>
                  <a:lnTo>
                    <a:pt x="582" y="408"/>
                  </a:lnTo>
                  <a:lnTo>
                    <a:pt x="655" y="412"/>
                  </a:lnTo>
                  <a:lnTo>
                    <a:pt x="741" y="422"/>
                  </a:lnTo>
                  <a:lnTo>
                    <a:pt x="846" y="426"/>
                  </a:lnTo>
                  <a:lnTo>
                    <a:pt x="951" y="426"/>
                  </a:lnTo>
                  <a:lnTo>
                    <a:pt x="1075" y="431"/>
                  </a:lnTo>
                  <a:lnTo>
                    <a:pt x="1075" y="257"/>
                  </a:lnTo>
                  <a:lnTo>
                    <a:pt x="951" y="252"/>
                  </a:lnTo>
                  <a:lnTo>
                    <a:pt x="846" y="252"/>
                  </a:lnTo>
                  <a:lnTo>
                    <a:pt x="750" y="248"/>
                  </a:lnTo>
                  <a:lnTo>
                    <a:pt x="663" y="238"/>
                  </a:lnTo>
                  <a:lnTo>
                    <a:pt x="590" y="234"/>
                  </a:lnTo>
                  <a:lnTo>
                    <a:pt x="531" y="225"/>
                  </a:lnTo>
                  <a:lnTo>
                    <a:pt x="476" y="216"/>
                  </a:lnTo>
                  <a:lnTo>
                    <a:pt x="421" y="202"/>
                  </a:lnTo>
                  <a:lnTo>
                    <a:pt x="380" y="188"/>
                  </a:lnTo>
                  <a:lnTo>
                    <a:pt x="344" y="170"/>
                  </a:lnTo>
                  <a:lnTo>
                    <a:pt x="306" y="152"/>
                  </a:lnTo>
                  <a:lnTo>
                    <a:pt x="270" y="129"/>
                  </a:lnTo>
                  <a:lnTo>
                    <a:pt x="233" y="105"/>
                  </a:lnTo>
                  <a:lnTo>
                    <a:pt x="201" y="79"/>
                  </a:lnTo>
                  <a:lnTo>
                    <a:pt x="161" y="42"/>
                  </a:lnTo>
                  <a:lnTo>
                    <a:pt x="119" y="0"/>
                  </a:lnTo>
                  <a:lnTo>
                    <a:pt x="0" y="129"/>
                  </a:lnTo>
                  <a:close/>
                </a:path>
              </a:pathLst>
            </a:custGeom>
            <a:solidFill>
              <a:srgbClr val="525252">
                <a:alpha val="100000"/>
              </a:srgbClr>
            </a:solidFill>
            <a:ln w="9525">
              <a:noFill/>
            </a:ln>
          </p:spPr>
          <p:txBody>
            <a:bodyPr/>
            <a:p>
              <a:endParaRPr lang="en-US"/>
            </a:p>
          </p:txBody>
        </p:sp>
        <p:sp>
          <p:nvSpPr>
            <p:cNvPr id="41050" name="Freeform 90"/>
            <p:cNvSpPr/>
            <p:nvPr/>
          </p:nvSpPr>
          <p:spPr>
            <a:xfrm>
              <a:off x="4716" y="2056"/>
              <a:ext cx="47" cy="60"/>
            </a:xfrm>
            <a:custGeom>
              <a:avLst/>
              <a:gdLst>
                <a:gd name="txL" fmla="*/ 0 w 283"/>
                <a:gd name="txT" fmla="*/ 0 h 362"/>
                <a:gd name="txR" fmla="*/ 283 w 283"/>
                <a:gd name="txB" fmla="*/ 362 h 36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83" h="362">
                  <a:moveTo>
                    <a:pt x="270" y="234"/>
                  </a:moveTo>
                  <a:lnTo>
                    <a:pt x="214" y="174"/>
                  </a:lnTo>
                  <a:lnTo>
                    <a:pt x="178" y="129"/>
                  </a:lnTo>
                  <a:lnTo>
                    <a:pt x="173" y="111"/>
                  </a:lnTo>
                  <a:lnTo>
                    <a:pt x="164" y="138"/>
                  </a:lnTo>
                  <a:lnTo>
                    <a:pt x="133" y="166"/>
                  </a:lnTo>
                  <a:lnTo>
                    <a:pt x="119" y="166"/>
                  </a:lnTo>
                  <a:lnTo>
                    <a:pt x="133" y="174"/>
                  </a:lnTo>
                  <a:lnTo>
                    <a:pt x="164" y="198"/>
                  </a:lnTo>
                  <a:lnTo>
                    <a:pt x="283" y="69"/>
                  </a:lnTo>
                  <a:lnTo>
                    <a:pt x="224" y="28"/>
                  </a:lnTo>
                  <a:lnTo>
                    <a:pt x="164" y="0"/>
                  </a:lnTo>
                  <a:lnTo>
                    <a:pt x="87" y="0"/>
                  </a:lnTo>
                  <a:lnTo>
                    <a:pt x="18" y="55"/>
                  </a:lnTo>
                  <a:lnTo>
                    <a:pt x="0" y="138"/>
                  </a:lnTo>
                  <a:lnTo>
                    <a:pt x="32" y="211"/>
                  </a:lnTo>
                  <a:lnTo>
                    <a:pt x="77" y="285"/>
                  </a:lnTo>
                  <a:lnTo>
                    <a:pt x="151" y="362"/>
                  </a:lnTo>
                  <a:lnTo>
                    <a:pt x="270" y="234"/>
                  </a:lnTo>
                  <a:close/>
                </a:path>
              </a:pathLst>
            </a:custGeom>
            <a:solidFill>
              <a:srgbClr val="525252">
                <a:alpha val="100000"/>
              </a:srgbClr>
            </a:solidFill>
            <a:ln w="9525">
              <a:noFill/>
            </a:ln>
          </p:spPr>
          <p:txBody>
            <a:bodyPr/>
            <a:p>
              <a:endParaRPr lang="en-US"/>
            </a:p>
          </p:txBody>
        </p:sp>
        <p:sp>
          <p:nvSpPr>
            <p:cNvPr id="41051" name="Freeform 91"/>
            <p:cNvSpPr/>
            <p:nvPr/>
          </p:nvSpPr>
          <p:spPr>
            <a:xfrm>
              <a:off x="4741" y="2095"/>
              <a:ext cx="174" cy="66"/>
            </a:xfrm>
            <a:custGeom>
              <a:avLst/>
              <a:gdLst>
                <a:gd name="txL" fmla="*/ 0 w 1038"/>
                <a:gd name="txT" fmla="*/ 0 h 395"/>
                <a:gd name="txR" fmla="*/ 1038 w 1038"/>
                <a:gd name="txB" fmla="*/ 395 h 39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38" h="395">
                  <a:moveTo>
                    <a:pt x="1038" y="221"/>
                  </a:moveTo>
                  <a:lnTo>
                    <a:pt x="946" y="221"/>
                  </a:lnTo>
                  <a:lnTo>
                    <a:pt x="859" y="221"/>
                  </a:lnTo>
                  <a:lnTo>
                    <a:pt x="787" y="215"/>
                  </a:lnTo>
                  <a:lnTo>
                    <a:pt x="708" y="211"/>
                  </a:lnTo>
                  <a:lnTo>
                    <a:pt x="640" y="207"/>
                  </a:lnTo>
                  <a:lnTo>
                    <a:pt x="575" y="197"/>
                  </a:lnTo>
                  <a:lnTo>
                    <a:pt x="517" y="188"/>
                  </a:lnTo>
                  <a:lnTo>
                    <a:pt x="462" y="179"/>
                  </a:lnTo>
                  <a:lnTo>
                    <a:pt x="402" y="165"/>
                  </a:lnTo>
                  <a:lnTo>
                    <a:pt x="361" y="152"/>
                  </a:lnTo>
                  <a:lnTo>
                    <a:pt x="315" y="134"/>
                  </a:lnTo>
                  <a:lnTo>
                    <a:pt x="270" y="110"/>
                  </a:lnTo>
                  <a:lnTo>
                    <a:pt x="228" y="92"/>
                  </a:lnTo>
                  <a:lnTo>
                    <a:pt x="192" y="65"/>
                  </a:lnTo>
                  <a:lnTo>
                    <a:pt x="155" y="37"/>
                  </a:lnTo>
                  <a:lnTo>
                    <a:pt x="119" y="0"/>
                  </a:lnTo>
                  <a:lnTo>
                    <a:pt x="0" y="128"/>
                  </a:lnTo>
                  <a:lnTo>
                    <a:pt x="45" y="165"/>
                  </a:lnTo>
                  <a:lnTo>
                    <a:pt x="91" y="202"/>
                  </a:lnTo>
                  <a:lnTo>
                    <a:pt x="146" y="239"/>
                  </a:lnTo>
                  <a:lnTo>
                    <a:pt x="196" y="266"/>
                  </a:lnTo>
                  <a:lnTo>
                    <a:pt x="251" y="289"/>
                  </a:lnTo>
                  <a:lnTo>
                    <a:pt x="306" y="316"/>
                  </a:lnTo>
                  <a:lnTo>
                    <a:pt x="365" y="330"/>
                  </a:lnTo>
                  <a:lnTo>
                    <a:pt x="425" y="344"/>
                  </a:lnTo>
                  <a:lnTo>
                    <a:pt x="489" y="362"/>
                  </a:lnTo>
                  <a:lnTo>
                    <a:pt x="557" y="372"/>
                  </a:lnTo>
                  <a:lnTo>
                    <a:pt x="631" y="381"/>
                  </a:lnTo>
                  <a:lnTo>
                    <a:pt x="700" y="385"/>
                  </a:lnTo>
                  <a:lnTo>
                    <a:pt x="777" y="390"/>
                  </a:lnTo>
                  <a:lnTo>
                    <a:pt x="859" y="395"/>
                  </a:lnTo>
                  <a:lnTo>
                    <a:pt x="946" y="395"/>
                  </a:lnTo>
                  <a:lnTo>
                    <a:pt x="1038" y="395"/>
                  </a:lnTo>
                  <a:lnTo>
                    <a:pt x="1038" y="221"/>
                  </a:lnTo>
                  <a:close/>
                </a:path>
              </a:pathLst>
            </a:custGeom>
            <a:solidFill>
              <a:srgbClr val="525252">
                <a:alpha val="100000"/>
              </a:srgbClr>
            </a:solidFill>
            <a:ln w="9525">
              <a:noFill/>
            </a:ln>
          </p:spPr>
          <p:txBody>
            <a:bodyPr/>
            <a:p>
              <a:endParaRPr lang="en-US"/>
            </a:p>
          </p:txBody>
        </p:sp>
        <p:sp>
          <p:nvSpPr>
            <p:cNvPr id="41052" name="Freeform 92"/>
            <p:cNvSpPr/>
            <p:nvPr/>
          </p:nvSpPr>
          <p:spPr>
            <a:xfrm>
              <a:off x="4915" y="2119"/>
              <a:ext cx="120" cy="42"/>
            </a:xfrm>
            <a:custGeom>
              <a:avLst/>
              <a:gdLst>
                <a:gd name="txL" fmla="*/ 0 w 723"/>
                <a:gd name="txT" fmla="*/ 0 h 257"/>
                <a:gd name="txR" fmla="*/ 723 w 723"/>
                <a:gd name="txB" fmla="*/ 257 h 25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23" h="257">
                  <a:moveTo>
                    <a:pt x="535" y="129"/>
                  </a:moveTo>
                  <a:lnTo>
                    <a:pt x="553" y="147"/>
                  </a:lnTo>
                  <a:lnTo>
                    <a:pt x="558" y="156"/>
                  </a:lnTo>
                  <a:lnTo>
                    <a:pt x="558" y="152"/>
                  </a:lnTo>
                  <a:lnTo>
                    <a:pt x="567" y="91"/>
                  </a:lnTo>
                  <a:lnTo>
                    <a:pt x="585" y="73"/>
                  </a:lnTo>
                  <a:lnTo>
                    <a:pt x="572" y="73"/>
                  </a:lnTo>
                  <a:lnTo>
                    <a:pt x="539" y="79"/>
                  </a:lnTo>
                  <a:lnTo>
                    <a:pt x="503" y="83"/>
                  </a:lnTo>
                  <a:lnTo>
                    <a:pt x="453" y="83"/>
                  </a:lnTo>
                  <a:lnTo>
                    <a:pt x="394" y="83"/>
                  </a:lnTo>
                  <a:lnTo>
                    <a:pt x="329" y="83"/>
                  </a:lnTo>
                  <a:lnTo>
                    <a:pt x="257" y="83"/>
                  </a:lnTo>
                  <a:lnTo>
                    <a:pt x="178" y="79"/>
                  </a:lnTo>
                  <a:lnTo>
                    <a:pt x="91" y="79"/>
                  </a:lnTo>
                  <a:lnTo>
                    <a:pt x="0" y="79"/>
                  </a:lnTo>
                  <a:lnTo>
                    <a:pt x="0" y="253"/>
                  </a:lnTo>
                  <a:lnTo>
                    <a:pt x="91" y="253"/>
                  </a:lnTo>
                  <a:lnTo>
                    <a:pt x="178" y="253"/>
                  </a:lnTo>
                  <a:lnTo>
                    <a:pt x="257" y="257"/>
                  </a:lnTo>
                  <a:lnTo>
                    <a:pt x="329" y="257"/>
                  </a:lnTo>
                  <a:lnTo>
                    <a:pt x="394" y="257"/>
                  </a:lnTo>
                  <a:lnTo>
                    <a:pt x="453" y="257"/>
                  </a:lnTo>
                  <a:lnTo>
                    <a:pt x="503" y="257"/>
                  </a:lnTo>
                  <a:lnTo>
                    <a:pt x="558" y="253"/>
                  </a:lnTo>
                  <a:lnTo>
                    <a:pt x="590" y="248"/>
                  </a:lnTo>
                  <a:lnTo>
                    <a:pt x="632" y="239"/>
                  </a:lnTo>
                  <a:lnTo>
                    <a:pt x="668" y="220"/>
                  </a:lnTo>
                  <a:lnTo>
                    <a:pt x="713" y="184"/>
                  </a:lnTo>
                  <a:lnTo>
                    <a:pt x="723" y="97"/>
                  </a:lnTo>
                  <a:lnTo>
                    <a:pt x="704" y="65"/>
                  </a:lnTo>
                  <a:lnTo>
                    <a:pt x="681" y="28"/>
                  </a:lnTo>
                  <a:lnTo>
                    <a:pt x="644" y="0"/>
                  </a:lnTo>
                  <a:lnTo>
                    <a:pt x="535" y="129"/>
                  </a:lnTo>
                  <a:close/>
                </a:path>
              </a:pathLst>
            </a:custGeom>
            <a:solidFill>
              <a:srgbClr val="525252">
                <a:alpha val="100000"/>
              </a:srgbClr>
            </a:solidFill>
            <a:ln w="9525">
              <a:noFill/>
            </a:ln>
          </p:spPr>
          <p:txBody>
            <a:bodyPr/>
            <a:p>
              <a:endParaRPr lang="en-US"/>
            </a:p>
          </p:txBody>
        </p:sp>
        <p:sp>
          <p:nvSpPr>
            <p:cNvPr id="41053" name="Freeform 93"/>
            <p:cNvSpPr/>
            <p:nvPr/>
          </p:nvSpPr>
          <p:spPr>
            <a:xfrm>
              <a:off x="4923" y="2094"/>
              <a:ext cx="109" cy="40"/>
            </a:xfrm>
            <a:custGeom>
              <a:avLst/>
              <a:gdLst>
                <a:gd name="txL" fmla="*/ 0 w 654"/>
                <a:gd name="txT" fmla="*/ 0 h 237"/>
                <a:gd name="txR" fmla="*/ 654 w 654"/>
                <a:gd name="txB" fmla="*/ 237 h 23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54" h="237">
                  <a:moveTo>
                    <a:pt x="0" y="233"/>
                  </a:moveTo>
                  <a:lnTo>
                    <a:pt x="229" y="237"/>
                  </a:lnTo>
                  <a:lnTo>
                    <a:pt x="398" y="233"/>
                  </a:lnTo>
                  <a:lnTo>
                    <a:pt x="517" y="225"/>
                  </a:lnTo>
                  <a:lnTo>
                    <a:pt x="594" y="206"/>
                  </a:lnTo>
                  <a:lnTo>
                    <a:pt x="654" y="160"/>
                  </a:lnTo>
                  <a:lnTo>
                    <a:pt x="636" y="82"/>
                  </a:lnTo>
                  <a:lnTo>
                    <a:pt x="586" y="41"/>
                  </a:lnTo>
                  <a:lnTo>
                    <a:pt x="517" y="0"/>
                  </a:lnTo>
                  <a:lnTo>
                    <a:pt x="471" y="82"/>
                  </a:lnTo>
                  <a:lnTo>
                    <a:pt x="531" y="124"/>
                  </a:lnTo>
                  <a:lnTo>
                    <a:pt x="562" y="146"/>
                  </a:lnTo>
                  <a:lnTo>
                    <a:pt x="562" y="124"/>
                  </a:lnTo>
                  <a:lnTo>
                    <a:pt x="568" y="114"/>
                  </a:lnTo>
                  <a:lnTo>
                    <a:pt x="508" y="124"/>
                  </a:lnTo>
                  <a:lnTo>
                    <a:pt x="398" y="132"/>
                  </a:lnTo>
                  <a:lnTo>
                    <a:pt x="229" y="138"/>
                  </a:lnTo>
                  <a:lnTo>
                    <a:pt x="0" y="132"/>
                  </a:lnTo>
                  <a:lnTo>
                    <a:pt x="0" y="233"/>
                  </a:lnTo>
                  <a:close/>
                </a:path>
              </a:pathLst>
            </a:custGeom>
            <a:solidFill>
              <a:srgbClr val="FFFFFF">
                <a:alpha val="100000"/>
              </a:srgbClr>
            </a:solidFill>
            <a:ln w="9525">
              <a:noFill/>
            </a:ln>
          </p:spPr>
          <p:txBody>
            <a:bodyPr/>
            <a:p>
              <a:endParaRPr lang="en-US"/>
            </a:p>
          </p:txBody>
        </p:sp>
        <p:sp>
          <p:nvSpPr>
            <p:cNvPr id="41054" name="Freeform 94"/>
            <p:cNvSpPr/>
            <p:nvPr/>
          </p:nvSpPr>
          <p:spPr>
            <a:xfrm>
              <a:off x="4748" y="2072"/>
              <a:ext cx="175" cy="61"/>
            </a:xfrm>
            <a:custGeom>
              <a:avLst/>
              <a:gdLst>
                <a:gd name="txL" fmla="*/ 0 w 1047"/>
                <a:gd name="txT" fmla="*/ 0 h 366"/>
                <a:gd name="txR" fmla="*/ 1047 w 1047"/>
                <a:gd name="txB" fmla="*/ 366 h 36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47" h="366">
                  <a:moveTo>
                    <a:pt x="0" y="73"/>
                  </a:moveTo>
                  <a:lnTo>
                    <a:pt x="46" y="114"/>
                  </a:lnTo>
                  <a:lnTo>
                    <a:pt x="87" y="151"/>
                  </a:lnTo>
                  <a:lnTo>
                    <a:pt x="128" y="188"/>
                  </a:lnTo>
                  <a:lnTo>
                    <a:pt x="169" y="215"/>
                  </a:lnTo>
                  <a:lnTo>
                    <a:pt x="215" y="247"/>
                  </a:lnTo>
                  <a:lnTo>
                    <a:pt x="260" y="265"/>
                  </a:lnTo>
                  <a:lnTo>
                    <a:pt x="306" y="289"/>
                  </a:lnTo>
                  <a:lnTo>
                    <a:pt x="366" y="307"/>
                  </a:lnTo>
                  <a:lnTo>
                    <a:pt x="421" y="321"/>
                  </a:lnTo>
                  <a:lnTo>
                    <a:pt x="480" y="334"/>
                  </a:lnTo>
                  <a:lnTo>
                    <a:pt x="554" y="344"/>
                  </a:lnTo>
                  <a:lnTo>
                    <a:pt x="631" y="348"/>
                  </a:lnTo>
                  <a:lnTo>
                    <a:pt x="718" y="358"/>
                  </a:lnTo>
                  <a:lnTo>
                    <a:pt x="818" y="362"/>
                  </a:lnTo>
                  <a:lnTo>
                    <a:pt x="923" y="362"/>
                  </a:lnTo>
                  <a:lnTo>
                    <a:pt x="1047" y="366"/>
                  </a:lnTo>
                  <a:lnTo>
                    <a:pt x="1047" y="265"/>
                  </a:lnTo>
                  <a:lnTo>
                    <a:pt x="923" y="261"/>
                  </a:lnTo>
                  <a:lnTo>
                    <a:pt x="818" y="261"/>
                  </a:lnTo>
                  <a:lnTo>
                    <a:pt x="718" y="257"/>
                  </a:lnTo>
                  <a:lnTo>
                    <a:pt x="631" y="247"/>
                  </a:lnTo>
                  <a:lnTo>
                    <a:pt x="562" y="243"/>
                  </a:lnTo>
                  <a:lnTo>
                    <a:pt x="498" y="233"/>
                  </a:lnTo>
                  <a:lnTo>
                    <a:pt x="439" y="220"/>
                  </a:lnTo>
                  <a:lnTo>
                    <a:pt x="384" y="206"/>
                  </a:lnTo>
                  <a:lnTo>
                    <a:pt x="343" y="197"/>
                  </a:lnTo>
                  <a:lnTo>
                    <a:pt x="298" y="174"/>
                  </a:lnTo>
                  <a:lnTo>
                    <a:pt x="260" y="156"/>
                  </a:lnTo>
                  <a:lnTo>
                    <a:pt x="224" y="133"/>
                  </a:lnTo>
                  <a:lnTo>
                    <a:pt x="183" y="105"/>
                  </a:lnTo>
                  <a:lnTo>
                    <a:pt x="151" y="77"/>
                  </a:lnTo>
                  <a:lnTo>
                    <a:pt x="110" y="41"/>
                  </a:lnTo>
                  <a:lnTo>
                    <a:pt x="64" y="0"/>
                  </a:lnTo>
                  <a:lnTo>
                    <a:pt x="0" y="73"/>
                  </a:lnTo>
                  <a:close/>
                </a:path>
              </a:pathLst>
            </a:custGeom>
            <a:solidFill>
              <a:srgbClr val="FFFFFF">
                <a:alpha val="100000"/>
              </a:srgbClr>
            </a:solidFill>
            <a:ln w="9525">
              <a:noFill/>
            </a:ln>
          </p:spPr>
          <p:txBody>
            <a:bodyPr/>
            <a:p>
              <a:endParaRPr lang="en-US"/>
            </a:p>
          </p:txBody>
        </p:sp>
        <p:sp>
          <p:nvSpPr>
            <p:cNvPr id="41055" name="Freeform 95"/>
            <p:cNvSpPr/>
            <p:nvPr/>
          </p:nvSpPr>
          <p:spPr>
            <a:xfrm>
              <a:off x="4722" y="2061"/>
              <a:ext cx="37" cy="51"/>
            </a:xfrm>
            <a:custGeom>
              <a:avLst/>
              <a:gdLst>
                <a:gd name="txL" fmla="*/ 0 w 220"/>
                <a:gd name="txT" fmla="*/ 0 h 302"/>
                <a:gd name="txR" fmla="*/ 220 w 220"/>
                <a:gd name="txB" fmla="*/ 302 h 30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20" h="302">
                  <a:moveTo>
                    <a:pt x="206" y="228"/>
                  </a:moveTo>
                  <a:lnTo>
                    <a:pt x="147" y="165"/>
                  </a:lnTo>
                  <a:lnTo>
                    <a:pt x="110" y="115"/>
                  </a:lnTo>
                  <a:lnTo>
                    <a:pt x="101" y="82"/>
                  </a:lnTo>
                  <a:lnTo>
                    <a:pt x="101" y="87"/>
                  </a:lnTo>
                  <a:lnTo>
                    <a:pt x="87" y="101"/>
                  </a:lnTo>
                  <a:lnTo>
                    <a:pt x="97" y="101"/>
                  </a:lnTo>
                  <a:lnTo>
                    <a:pt x="119" y="109"/>
                  </a:lnTo>
                  <a:lnTo>
                    <a:pt x="156" y="137"/>
                  </a:lnTo>
                  <a:lnTo>
                    <a:pt x="220" y="64"/>
                  </a:lnTo>
                  <a:lnTo>
                    <a:pt x="165" y="28"/>
                  </a:lnTo>
                  <a:lnTo>
                    <a:pt x="115" y="0"/>
                  </a:lnTo>
                  <a:lnTo>
                    <a:pt x="59" y="0"/>
                  </a:lnTo>
                  <a:lnTo>
                    <a:pt x="10" y="40"/>
                  </a:lnTo>
                  <a:lnTo>
                    <a:pt x="0" y="101"/>
                  </a:lnTo>
                  <a:lnTo>
                    <a:pt x="28" y="160"/>
                  </a:lnTo>
                  <a:lnTo>
                    <a:pt x="73" y="228"/>
                  </a:lnTo>
                  <a:lnTo>
                    <a:pt x="142" y="302"/>
                  </a:lnTo>
                  <a:lnTo>
                    <a:pt x="206" y="228"/>
                  </a:lnTo>
                  <a:close/>
                </a:path>
              </a:pathLst>
            </a:custGeom>
            <a:solidFill>
              <a:srgbClr val="FFFFFF">
                <a:alpha val="100000"/>
              </a:srgbClr>
            </a:solidFill>
            <a:ln w="9525">
              <a:noFill/>
            </a:ln>
          </p:spPr>
          <p:txBody>
            <a:bodyPr/>
            <a:p>
              <a:endParaRPr lang="en-US"/>
            </a:p>
          </p:txBody>
        </p:sp>
        <p:sp>
          <p:nvSpPr>
            <p:cNvPr id="41056" name="Freeform 96"/>
            <p:cNvSpPr/>
            <p:nvPr/>
          </p:nvSpPr>
          <p:spPr>
            <a:xfrm>
              <a:off x="4746" y="2100"/>
              <a:ext cx="169" cy="55"/>
            </a:xfrm>
            <a:custGeom>
              <a:avLst/>
              <a:gdLst>
                <a:gd name="txL" fmla="*/ 0 w 1011"/>
                <a:gd name="txT" fmla="*/ 0 h 331"/>
                <a:gd name="txR" fmla="*/ 1011 w 1011"/>
                <a:gd name="txB" fmla="*/ 331 h 33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11" h="331">
                  <a:moveTo>
                    <a:pt x="1011" y="230"/>
                  </a:moveTo>
                  <a:lnTo>
                    <a:pt x="919" y="230"/>
                  </a:lnTo>
                  <a:lnTo>
                    <a:pt x="832" y="230"/>
                  </a:lnTo>
                  <a:lnTo>
                    <a:pt x="755" y="226"/>
                  </a:lnTo>
                  <a:lnTo>
                    <a:pt x="677" y="220"/>
                  </a:lnTo>
                  <a:lnTo>
                    <a:pt x="613" y="216"/>
                  </a:lnTo>
                  <a:lnTo>
                    <a:pt x="544" y="206"/>
                  </a:lnTo>
                  <a:lnTo>
                    <a:pt x="485" y="198"/>
                  </a:lnTo>
                  <a:lnTo>
                    <a:pt x="425" y="184"/>
                  </a:lnTo>
                  <a:lnTo>
                    <a:pt x="366" y="170"/>
                  </a:lnTo>
                  <a:lnTo>
                    <a:pt x="320" y="161"/>
                  </a:lnTo>
                  <a:lnTo>
                    <a:pt x="274" y="138"/>
                  </a:lnTo>
                  <a:lnTo>
                    <a:pt x="224" y="115"/>
                  </a:lnTo>
                  <a:lnTo>
                    <a:pt x="183" y="97"/>
                  </a:lnTo>
                  <a:lnTo>
                    <a:pt x="142" y="65"/>
                  </a:lnTo>
                  <a:lnTo>
                    <a:pt x="105" y="38"/>
                  </a:lnTo>
                  <a:lnTo>
                    <a:pt x="64" y="0"/>
                  </a:lnTo>
                  <a:lnTo>
                    <a:pt x="0" y="74"/>
                  </a:lnTo>
                  <a:lnTo>
                    <a:pt x="42" y="111"/>
                  </a:lnTo>
                  <a:lnTo>
                    <a:pt x="87" y="147"/>
                  </a:lnTo>
                  <a:lnTo>
                    <a:pt x="137" y="180"/>
                  </a:lnTo>
                  <a:lnTo>
                    <a:pt x="187" y="206"/>
                  </a:lnTo>
                  <a:lnTo>
                    <a:pt x="238" y="230"/>
                  </a:lnTo>
                  <a:lnTo>
                    <a:pt x="292" y="253"/>
                  </a:lnTo>
                  <a:lnTo>
                    <a:pt x="348" y="271"/>
                  </a:lnTo>
                  <a:lnTo>
                    <a:pt x="407" y="285"/>
                  </a:lnTo>
                  <a:lnTo>
                    <a:pt x="467" y="299"/>
                  </a:lnTo>
                  <a:lnTo>
                    <a:pt x="536" y="307"/>
                  </a:lnTo>
                  <a:lnTo>
                    <a:pt x="604" y="317"/>
                  </a:lnTo>
                  <a:lnTo>
                    <a:pt x="677" y="321"/>
                  </a:lnTo>
                  <a:lnTo>
                    <a:pt x="755" y="326"/>
                  </a:lnTo>
                  <a:lnTo>
                    <a:pt x="832" y="331"/>
                  </a:lnTo>
                  <a:lnTo>
                    <a:pt x="919" y="331"/>
                  </a:lnTo>
                  <a:lnTo>
                    <a:pt x="1011" y="331"/>
                  </a:lnTo>
                  <a:lnTo>
                    <a:pt x="1011" y="230"/>
                  </a:lnTo>
                  <a:close/>
                </a:path>
              </a:pathLst>
            </a:custGeom>
            <a:solidFill>
              <a:srgbClr val="FFFFFF">
                <a:alpha val="100000"/>
              </a:srgbClr>
            </a:solidFill>
            <a:ln w="9525">
              <a:noFill/>
            </a:ln>
          </p:spPr>
          <p:txBody>
            <a:bodyPr/>
            <a:p>
              <a:endParaRPr lang="en-US"/>
            </a:p>
          </p:txBody>
        </p:sp>
        <p:sp>
          <p:nvSpPr>
            <p:cNvPr id="41057" name="Freeform 97"/>
            <p:cNvSpPr/>
            <p:nvPr/>
          </p:nvSpPr>
          <p:spPr>
            <a:xfrm>
              <a:off x="4915" y="2123"/>
              <a:ext cx="114" cy="32"/>
            </a:xfrm>
            <a:custGeom>
              <a:avLst/>
              <a:gdLst>
                <a:gd name="txL" fmla="*/ 0 w 686"/>
                <a:gd name="txT" fmla="*/ 0 h 192"/>
                <a:gd name="txR" fmla="*/ 686 w 686"/>
                <a:gd name="txB" fmla="*/ 192 h 19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86" h="192">
                  <a:moveTo>
                    <a:pt x="558" y="73"/>
                  </a:moveTo>
                  <a:lnTo>
                    <a:pt x="581" y="91"/>
                  </a:lnTo>
                  <a:lnTo>
                    <a:pt x="590" y="110"/>
                  </a:lnTo>
                  <a:lnTo>
                    <a:pt x="594" y="110"/>
                  </a:lnTo>
                  <a:lnTo>
                    <a:pt x="599" y="87"/>
                  </a:lnTo>
                  <a:lnTo>
                    <a:pt x="604" y="77"/>
                  </a:lnTo>
                  <a:lnTo>
                    <a:pt x="594" y="77"/>
                  </a:lnTo>
                  <a:lnTo>
                    <a:pt x="576" y="83"/>
                  </a:lnTo>
                  <a:lnTo>
                    <a:pt x="544" y="87"/>
                  </a:lnTo>
                  <a:lnTo>
                    <a:pt x="503" y="91"/>
                  </a:lnTo>
                  <a:lnTo>
                    <a:pt x="453" y="91"/>
                  </a:lnTo>
                  <a:lnTo>
                    <a:pt x="394" y="91"/>
                  </a:lnTo>
                  <a:lnTo>
                    <a:pt x="329" y="91"/>
                  </a:lnTo>
                  <a:lnTo>
                    <a:pt x="257" y="91"/>
                  </a:lnTo>
                  <a:lnTo>
                    <a:pt x="178" y="87"/>
                  </a:lnTo>
                  <a:lnTo>
                    <a:pt x="91" y="87"/>
                  </a:lnTo>
                  <a:lnTo>
                    <a:pt x="0" y="87"/>
                  </a:lnTo>
                  <a:lnTo>
                    <a:pt x="0" y="188"/>
                  </a:lnTo>
                  <a:lnTo>
                    <a:pt x="91" y="188"/>
                  </a:lnTo>
                  <a:lnTo>
                    <a:pt x="178" y="188"/>
                  </a:lnTo>
                  <a:lnTo>
                    <a:pt x="257" y="192"/>
                  </a:lnTo>
                  <a:lnTo>
                    <a:pt x="329" y="192"/>
                  </a:lnTo>
                  <a:lnTo>
                    <a:pt x="394" y="192"/>
                  </a:lnTo>
                  <a:lnTo>
                    <a:pt x="453" y="192"/>
                  </a:lnTo>
                  <a:lnTo>
                    <a:pt x="503" y="192"/>
                  </a:lnTo>
                  <a:lnTo>
                    <a:pt x="553" y="188"/>
                  </a:lnTo>
                  <a:lnTo>
                    <a:pt x="585" y="183"/>
                  </a:lnTo>
                  <a:lnTo>
                    <a:pt x="622" y="178"/>
                  </a:lnTo>
                  <a:lnTo>
                    <a:pt x="650" y="160"/>
                  </a:lnTo>
                  <a:lnTo>
                    <a:pt x="681" y="132"/>
                  </a:lnTo>
                  <a:lnTo>
                    <a:pt x="686" y="83"/>
                  </a:lnTo>
                  <a:lnTo>
                    <a:pt x="672" y="55"/>
                  </a:lnTo>
                  <a:lnTo>
                    <a:pt x="654" y="27"/>
                  </a:lnTo>
                  <a:lnTo>
                    <a:pt x="622" y="0"/>
                  </a:lnTo>
                  <a:lnTo>
                    <a:pt x="558" y="73"/>
                  </a:lnTo>
                  <a:close/>
                </a:path>
              </a:pathLst>
            </a:custGeom>
            <a:solidFill>
              <a:srgbClr val="FFFFFF">
                <a:alpha val="100000"/>
              </a:srgbClr>
            </a:solidFill>
            <a:ln w="9525">
              <a:noFill/>
            </a:ln>
          </p:spPr>
          <p:txBody>
            <a:bodyPr/>
            <a:p>
              <a:endParaRPr lang="en-US"/>
            </a:p>
          </p:txBody>
        </p:sp>
        <p:sp>
          <p:nvSpPr>
            <p:cNvPr id="41058" name="Freeform 98"/>
            <p:cNvSpPr/>
            <p:nvPr/>
          </p:nvSpPr>
          <p:spPr>
            <a:xfrm>
              <a:off x="4861" y="2123"/>
              <a:ext cx="49" cy="103"/>
            </a:xfrm>
            <a:custGeom>
              <a:avLst/>
              <a:gdLst>
                <a:gd name="txL" fmla="*/ 0 w 293"/>
                <a:gd name="txT" fmla="*/ 0 h 614"/>
                <a:gd name="txR" fmla="*/ 293 w 293"/>
                <a:gd name="txB" fmla="*/ 614 h 61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93" h="614">
                  <a:moveTo>
                    <a:pt x="109" y="614"/>
                  </a:moveTo>
                  <a:lnTo>
                    <a:pt x="164" y="550"/>
                  </a:lnTo>
                  <a:lnTo>
                    <a:pt x="201" y="472"/>
                  </a:lnTo>
                  <a:lnTo>
                    <a:pt x="233" y="390"/>
                  </a:lnTo>
                  <a:lnTo>
                    <a:pt x="256" y="302"/>
                  </a:lnTo>
                  <a:lnTo>
                    <a:pt x="279" y="215"/>
                  </a:lnTo>
                  <a:lnTo>
                    <a:pt x="288" y="128"/>
                  </a:lnTo>
                  <a:lnTo>
                    <a:pt x="293" y="59"/>
                  </a:lnTo>
                  <a:lnTo>
                    <a:pt x="293" y="0"/>
                  </a:lnTo>
                  <a:lnTo>
                    <a:pt x="119" y="18"/>
                  </a:lnTo>
                  <a:lnTo>
                    <a:pt x="119" y="59"/>
                  </a:lnTo>
                  <a:lnTo>
                    <a:pt x="114" y="119"/>
                  </a:lnTo>
                  <a:lnTo>
                    <a:pt x="105" y="188"/>
                  </a:lnTo>
                  <a:lnTo>
                    <a:pt x="91" y="265"/>
                  </a:lnTo>
                  <a:lnTo>
                    <a:pt x="69" y="344"/>
                  </a:lnTo>
                  <a:lnTo>
                    <a:pt x="45" y="408"/>
                  </a:lnTo>
                  <a:lnTo>
                    <a:pt x="18" y="459"/>
                  </a:lnTo>
                  <a:lnTo>
                    <a:pt x="0" y="477"/>
                  </a:lnTo>
                  <a:lnTo>
                    <a:pt x="109" y="614"/>
                  </a:lnTo>
                  <a:close/>
                </a:path>
              </a:pathLst>
            </a:custGeom>
            <a:solidFill>
              <a:srgbClr val="525252">
                <a:alpha val="100000"/>
              </a:srgbClr>
            </a:solidFill>
            <a:ln w="9525">
              <a:noFill/>
            </a:ln>
          </p:spPr>
          <p:txBody>
            <a:bodyPr/>
            <a:p>
              <a:endParaRPr lang="en-US"/>
            </a:p>
          </p:txBody>
        </p:sp>
        <p:sp>
          <p:nvSpPr>
            <p:cNvPr id="41059" name="Freeform 99"/>
            <p:cNvSpPr/>
            <p:nvPr/>
          </p:nvSpPr>
          <p:spPr>
            <a:xfrm>
              <a:off x="4952" y="2125"/>
              <a:ext cx="40" cy="88"/>
            </a:xfrm>
            <a:custGeom>
              <a:avLst/>
              <a:gdLst>
                <a:gd name="txL" fmla="*/ 0 w 238"/>
                <a:gd name="txT" fmla="*/ 0 h 527"/>
                <a:gd name="txR" fmla="*/ 238 w 238"/>
                <a:gd name="txB" fmla="*/ 527 h 52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38" h="527">
                  <a:moveTo>
                    <a:pt x="206" y="527"/>
                  </a:moveTo>
                  <a:lnTo>
                    <a:pt x="238" y="381"/>
                  </a:lnTo>
                  <a:lnTo>
                    <a:pt x="220" y="252"/>
                  </a:lnTo>
                  <a:lnTo>
                    <a:pt x="188" y="133"/>
                  </a:lnTo>
                  <a:lnTo>
                    <a:pt x="174" y="0"/>
                  </a:lnTo>
                  <a:lnTo>
                    <a:pt x="0" y="0"/>
                  </a:lnTo>
                  <a:lnTo>
                    <a:pt x="13" y="161"/>
                  </a:lnTo>
                  <a:lnTo>
                    <a:pt x="45" y="289"/>
                  </a:lnTo>
                  <a:lnTo>
                    <a:pt x="64" y="381"/>
                  </a:lnTo>
                  <a:lnTo>
                    <a:pt x="51" y="454"/>
                  </a:lnTo>
                  <a:lnTo>
                    <a:pt x="206" y="527"/>
                  </a:lnTo>
                  <a:close/>
                </a:path>
              </a:pathLst>
            </a:custGeom>
            <a:solidFill>
              <a:srgbClr val="525252">
                <a:alpha val="100000"/>
              </a:srgbClr>
            </a:solidFill>
            <a:ln w="9525">
              <a:noFill/>
            </a:ln>
          </p:spPr>
          <p:txBody>
            <a:bodyPr/>
            <a:p>
              <a:endParaRPr lang="en-US"/>
            </a:p>
          </p:txBody>
        </p:sp>
        <p:sp>
          <p:nvSpPr>
            <p:cNvPr id="41060" name="Freeform 100"/>
            <p:cNvSpPr/>
            <p:nvPr/>
          </p:nvSpPr>
          <p:spPr>
            <a:xfrm>
              <a:off x="4865" y="2124"/>
              <a:ext cx="39" cy="96"/>
            </a:xfrm>
            <a:custGeom>
              <a:avLst/>
              <a:gdLst>
                <a:gd name="txL" fmla="*/ 0 w 234"/>
                <a:gd name="txT" fmla="*/ 0 h 578"/>
                <a:gd name="txR" fmla="*/ 234 w 234"/>
                <a:gd name="txB" fmla="*/ 578 h 578"/>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34" h="578">
                  <a:moveTo>
                    <a:pt x="65" y="578"/>
                  </a:moveTo>
                  <a:lnTo>
                    <a:pt x="111" y="528"/>
                  </a:lnTo>
                  <a:lnTo>
                    <a:pt x="147" y="455"/>
                  </a:lnTo>
                  <a:lnTo>
                    <a:pt x="174" y="376"/>
                  </a:lnTo>
                  <a:lnTo>
                    <a:pt x="202" y="289"/>
                  </a:lnTo>
                  <a:lnTo>
                    <a:pt x="220" y="202"/>
                  </a:lnTo>
                  <a:lnTo>
                    <a:pt x="230" y="124"/>
                  </a:lnTo>
                  <a:lnTo>
                    <a:pt x="234" y="55"/>
                  </a:lnTo>
                  <a:lnTo>
                    <a:pt x="234" y="0"/>
                  </a:lnTo>
                  <a:lnTo>
                    <a:pt x="133" y="10"/>
                  </a:lnTo>
                  <a:lnTo>
                    <a:pt x="133" y="55"/>
                  </a:lnTo>
                  <a:lnTo>
                    <a:pt x="129" y="115"/>
                  </a:lnTo>
                  <a:lnTo>
                    <a:pt x="119" y="193"/>
                  </a:lnTo>
                  <a:lnTo>
                    <a:pt x="101" y="271"/>
                  </a:lnTo>
                  <a:lnTo>
                    <a:pt x="83" y="348"/>
                  </a:lnTo>
                  <a:lnTo>
                    <a:pt x="55" y="417"/>
                  </a:lnTo>
                  <a:lnTo>
                    <a:pt x="28" y="473"/>
                  </a:lnTo>
                  <a:lnTo>
                    <a:pt x="0" y="504"/>
                  </a:lnTo>
                  <a:lnTo>
                    <a:pt x="65" y="578"/>
                  </a:lnTo>
                  <a:close/>
                </a:path>
              </a:pathLst>
            </a:custGeom>
            <a:solidFill>
              <a:srgbClr val="FFFFFF">
                <a:alpha val="100000"/>
              </a:srgbClr>
            </a:solidFill>
            <a:ln w="9525">
              <a:noFill/>
            </a:ln>
          </p:spPr>
          <p:txBody>
            <a:bodyPr/>
            <a:p>
              <a:endParaRPr lang="en-US"/>
            </a:p>
          </p:txBody>
        </p:sp>
        <p:sp>
          <p:nvSpPr>
            <p:cNvPr id="41061" name="Freeform 101"/>
            <p:cNvSpPr/>
            <p:nvPr/>
          </p:nvSpPr>
          <p:spPr>
            <a:xfrm>
              <a:off x="4958" y="2125"/>
              <a:ext cx="27" cy="85"/>
            </a:xfrm>
            <a:custGeom>
              <a:avLst/>
              <a:gdLst>
                <a:gd name="txL" fmla="*/ 0 w 164"/>
                <a:gd name="txT" fmla="*/ 0 h 509"/>
                <a:gd name="txR" fmla="*/ 164 w 164"/>
                <a:gd name="txB" fmla="*/ 509 h 5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64" h="509">
                  <a:moveTo>
                    <a:pt x="137" y="509"/>
                  </a:moveTo>
                  <a:lnTo>
                    <a:pt x="164" y="381"/>
                  </a:lnTo>
                  <a:lnTo>
                    <a:pt x="146" y="262"/>
                  </a:lnTo>
                  <a:lnTo>
                    <a:pt x="114" y="143"/>
                  </a:lnTo>
                  <a:lnTo>
                    <a:pt x="101" y="0"/>
                  </a:lnTo>
                  <a:lnTo>
                    <a:pt x="0" y="0"/>
                  </a:lnTo>
                  <a:lnTo>
                    <a:pt x="14" y="151"/>
                  </a:lnTo>
                  <a:lnTo>
                    <a:pt x="45" y="280"/>
                  </a:lnTo>
                  <a:lnTo>
                    <a:pt x="64" y="381"/>
                  </a:lnTo>
                  <a:lnTo>
                    <a:pt x="45" y="472"/>
                  </a:lnTo>
                  <a:lnTo>
                    <a:pt x="137" y="509"/>
                  </a:lnTo>
                  <a:close/>
                </a:path>
              </a:pathLst>
            </a:custGeom>
            <a:solidFill>
              <a:srgbClr val="FFFFFF">
                <a:alpha val="100000"/>
              </a:srgbClr>
            </a:solidFill>
            <a:ln w="9525">
              <a:noFill/>
            </a:ln>
          </p:spPr>
          <p:txBody>
            <a:bodyPr/>
            <a:p>
              <a:endParaRPr lang="en-US"/>
            </a:p>
          </p:txBody>
        </p:sp>
        <p:sp>
          <p:nvSpPr>
            <p:cNvPr id="41062" name="Freeform 102"/>
            <p:cNvSpPr/>
            <p:nvPr/>
          </p:nvSpPr>
          <p:spPr>
            <a:xfrm>
              <a:off x="4622" y="2549"/>
              <a:ext cx="106" cy="172"/>
            </a:xfrm>
            <a:custGeom>
              <a:avLst/>
              <a:gdLst>
                <a:gd name="txL" fmla="*/ 0 w 640"/>
                <a:gd name="txT" fmla="*/ 0 h 1031"/>
                <a:gd name="txR" fmla="*/ 640 w 640"/>
                <a:gd name="txB" fmla="*/ 1031 h 103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40" h="1031">
                  <a:moveTo>
                    <a:pt x="36" y="0"/>
                  </a:moveTo>
                  <a:lnTo>
                    <a:pt x="59" y="92"/>
                  </a:lnTo>
                  <a:lnTo>
                    <a:pt x="87" y="174"/>
                  </a:lnTo>
                  <a:lnTo>
                    <a:pt x="119" y="243"/>
                  </a:lnTo>
                  <a:lnTo>
                    <a:pt x="150" y="312"/>
                  </a:lnTo>
                  <a:lnTo>
                    <a:pt x="192" y="367"/>
                  </a:lnTo>
                  <a:lnTo>
                    <a:pt x="233" y="422"/>
                  </a:lnTo>
                  <a:lnTo>
                    <a:pt x="283" y="467"/>
                  </a:lnTo>
                  <a:lnTo>
                    <a:pt x="338" y="514"/>
                  </a:lnTo>
                  <a:lnTo>
                    <a:pt x="388" y="554"/>
                  </a:lnTo>
                  <a:lnTo>
                    <a:pt x="420" y="601"/>
                  </a:lnTo>
                  <a:lnTo>
                    <a:pt x="438" y="637"/>
                  </a:lnTo>
                  <a:lnTo>
                    <a:pt x="444" y="679"/>
                  </a:lnTo>
                  <a:lnTo>
                    <a:pt x="448" y="716"/>
                  </a:lnTo>
                  <a:lnTo>
                    <a:pt x="444" y="748"/>
                  </a:lnTo>
                  <a:lnTo>
                    <a:pt x="448" y="780"/>
                  </a:lnTo>
                  <a:lnTo>
                    <a:pt x="452" y="803"/>
                  </a:lnTo>
                  <a:lnTo>
                    <a:pt x="412" y="729"/>
                  </a:lnTo>
                  <a:lnTo>
                    <a:pt x="361" y="669"/>
                  </a:lnTo>
                  <a:lnTo>
                    <a:pt x="311" y="615"/>
                  </a:lnTo>
                  <a:lnTo>
                    <a:pt x="256" y="568"/>
                  </a:lnTo>
                  <a:lnTo>
                    <a:pt x="210" y="532"/>
                  </a:lnTo>
                  <a:lnTo>
                    <a:pt x="174" y="509"/>
                  </a:lnTo>
                  <a:lnTo>
                    <a:pt x="146" y="491"/>
                  </a:lnTo>
                  <a:lnTo>
                    <a:pt x="137" y="486"/>
                  </a:lnTo>
                  <a:lnTo>
                    <a:pt x="132" y="592"/>
                  </a:lnTo>
                  <a:lnTo>
                    <a:pt x="146" y="688"/>
                  </a:lnTo>
                  <a:lnTo>
                    <a:pt x="178" y="780"/>
                  </a:lnTo>
                  <a:lnTo>
                    <a:pt x="228" y="857"/>
                  </a:lnTo>
                  <a:lnTo>
                    <a:pt x="297" y="922"/>
                  </a:lnTo>
                  <a:lnTo>
                    <a:pt x="388" y="976"/>
                  </a:lnTo>
                  <a:lnTo>
                    <a:pt x="503" y="1013"/>
                  </a:lnTo>
                  <a:lnTo>
                    <a:pt x="640" y="1031"/>
                  </a:lnTo>
                  <a:lnTo>
                    <a:pt x="470" y="1031"/>
                  </a:lnTo>
                  <a:lnTo>
                    <a:pt x="333" y="1009"/>
                  </a:lnTo>
                  <a:lnTo>
                    <a:pt x="224" y="972"/>
                  </a:lnTo>
                  <a:lnTo>
                    <a:pt x="141" y="922"/>
                  </a:lnTo>
                  <a:lnTo>
                    <a:pt x="81" y="867"/>
                  </a:lnTo>
                  <a:lnTo>
                    <a:pt x="45" y="807"/>
                  </a:lnTo>
                  <a:lnTo>
                    <a:pt x="27" y="742"/>
                  </a:lnTo>
                  <a:lnTo>
                    <a:pt x="23" y="688"/>
                  </a:lnTo>
                  <a:lnTo>
                    <a:pt x="18" y="532"/>
                  </a:lnTo>
                  <a:lnTo>
                    <a:pt x="4" y="316"/>
                  </a:lnTo>
                  <a:lnTo>
                    <a:pt x="0" y="115"/>
                  </a:lnTo>
                  <a:lnTo>
                    <a:pt x="36" y="0"/>
                  </a:lnTo>
                  <a:close/>
                </a:path>
              </a:pathLst>
            </a:custGeom>
            <a:solidFill>
              <a:srgbClr val="525252">
                <a:alpha val="100000"/>
              </a:srgbClr>
            </a:solidFill>
            <a:ln w="9525">
              <a:noFill/>
            </a:ln>
          </p:spPr>
          <p:txBody>
            <a:bodyPr/>
            <a:p>
              <a:endParaRPr lang="en-US"/>
            </a:p>
          </p:txBody>
        </p:sp>
        <p:sp>
          <p:nvSpPr>
            <p:cNvPr id="41063" name="Freeform 103"/>
            <p:cNvSpPr/>
            <p:nvPr/>
          </p:nvSpPr>
          <p:spPr>
            <a:xfrm>
              <a:off x="4657" y="2525"/>
              <a:ext cx="141" cy="147"/>
            </a:xfrm>
            <a:custGeom>
              <a:avLst/>
              <a:gdLst>
                <a:gd name="txL" fmla="*/ 0 w 847"/>
                <a:gd name="txT" fmla="*/ 0 h 883"/>
                <a:gd name="txR" fmla="*/ 847 w 847"/>
                <a:gd name="txB" fmla="*/ 883 h 883"/>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47" h="883">
                  <a:moveTo>
                    <a:pt x="141" y="68"/>
                  </a:moveTo>
                  <a:lnTo>
                    <a:pt x="206" y="192"/>
                  </a:lnTo>
                  <a:lnTo>
                    <a:pt x="279" y="315"/>
                  </a:lnTo>
                  <a:lnTo>
                    <a:pt x="361" y="439"/>
                  </a:lnTo>
                  <a:lnTo>
                    <a:pt x="452" y="549"/>
                  </a:lnTo>
                  <a:lnTo>
                    <a:pt x="544" y="655"/>
                  </a:lnTo>
                  <a:lnTo>
                    <a:pt x="645" y="746"/>
                  </a:lnTo>
                  <a:lnTo>
                    <a:pt x="746" y="824"/>
                  </a:lnTo>
                  <a:lnTo>
                    <a:pt x="847" y="883"/>
                  </a:lnTo>
                  <a:lnTo>
                    <a:pt x="778" y="857"/>
                  </a:lnTo>
                  <a:lnTo>
                    <a:pt x="708" y="824"/>
                  </a:lnTo>
                  <a:lnTo>
                    <a:pt x="640" y="788"/>
                  </a:lnTo>
                  <a:lnTo>
                    <a:pt x="577" y="742"/>
                  </a:lnTo>
                  <a:lnTo>
                    <a:pt x="512" y="695"/>
                  </a:lnTo>
                  <a:lnTo>
                    <a:pt x="448" y="650"/>
                  </a:lnTo>
                  <a:lnTo>
                    <a:pt x="389" y="600"/>
                  </a:lnTo>
                  <a:lnTo>
                    <a:pt x="334" y="545"/>
                  </a:lnTo>
                  <a:lnTo>
                    <a:pt x="279" y="489"/>
                  </a:lnTo>
                  <a:lnTo>
                    <a:pt x="234" y="439"/>
                  </a:lnTo>
                  <a:lnTo>
                    <a:pt x="188" y="384"/>
                  </a:lnTo>
                  <a:lnTo>
                    <a:pt x="147" y="329"/>
                  </a:lnTo>
                  <a:lnTo>
                    <a:pt x="109" y="279"/>
                  </a:lnTo>
                  <a:lnTo>
                    <a:pt x="78" y="228"/>
                  </a:lnTo>
                  <a:lnTo>
                    <a:pt x="50" y="182"/>
                  </a:lnTo>
                  <a:lnTo>
                    <a:pt x="28" y="141"/>
                  </a:lnTo>
                  <a:lnTo>
                    <a:pt x="4" y="73"/>
                  </a:lnTo>
                  <a:lnTo>
                    <a:pt x="0" y="32"/>
                  </a:lnTo>
                  <a:lnTo>
                    <a:pt x="14" y="8"/>
                  </a:lnTo>
                  <a:lnTo>
                    <a:pt x="36" y="0"/>
                  </a:lnTo>
                  <a:lnTo>
                    <a:pt x="69" y="8"/>
                  </a:lnTo>
                  <a:lnTo>
                    <a:pt x="96" y="22"/>
                  </a:lnTo>
                  <a:lnTo>
                    <a:pt x="123" y="45"/>
                  </a:lnTo>
                  <a:lnTo>
                    <a:pt x="141" y="68"/>
                  </a:lnTo>
                  <a:close/>
                </a:path>
              </a:pathLst>
            </a:custGeom>
            <a:solidFill>
              <a:srgbClr val="525252">
                <a:alpha val="100000"/>
              </a:srgbClr>
            </a:solidFill>
            <a:ln w="9525">
              <a:noFill/>
            </a:ln>
          </p:spPr>
          <p:txBody>
            <a:bodyPr/>
            <a:p>
              <a:endParaRPr lang="en-US"/>
            </a:p>
          </p:txBody>
        </p:sp>
        <p:sp>
          <p:nvSpPr>
            <p:cNvPr id="41064" name="Freeform 104"/>
            <p:cNvSpPr/>
            <p:nvPr/>
          </p:nvSpPr>
          <p:spPr>
            <a:xfrm>
              <a:off x="4392" y="2469"/>
              <a:ext cx="231" cy="180"/>
            </a:xfrm>
            <a:custGeom>
              <a:avLst/>
              <a:gdLst>
                <a:gd name="txL" fmla="*/ 0 w 1386"/>
                <a:gd name="txT" fmla="*/ 0 h 1077"/>
                <a:gd name="txR" fmla="*/ 1386 w 1386"/>
                <a:gd name="txB" fmla="*/ 1077 h 107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386" h="1077">
                  <a:moveTo>
                    <a:pt x="0" y="0"/>
                  </a:moveTo>
                  <a:lnTo>
                    <a:pt x="69" y="73"/>
                  </a:lnTo>
                  <a:lnTo>
                    <a:pt x="147" y="141"/>
                  </a:lnTo>
                  <a:lnTo>
                    <a:pt x="228" y="206"/>
                  </a:lnTo>
                  <a:lnTo>
                    <a:pt x="315" y="266"/>
                  </a:lnTo>
                  <a:lnTo>
                    <a:pt x="407" y="316"/>
                  </a:lnTo>
                  <a:lnTo>
                    <a:pt x="498" y="367"/>
                  </a:lnTo>
                  <a:lnTo>
                    <a:pt x="590" y="408"/>
                  </a:lnTo>
                  <a:lnTo>
                    <a:pt x="682" y="449"/>
                  </a:lnTo>
                  <a:lnTo>
                    <a:pt x="768" y="486"/>
                  </a:lnTo>
                  <a:lnTo>
                    <a:pt x="851" y="517"/>
                  </a:lnTo>
                  <a:lnTo>
                    <a:pt x="928" y="545"/>
                  </a:lnTo>
                  <a:lnTo>
                    <a:pt x="997" y="573"/>
                  </a:lnTo>
                  <a:lnTo>
                    <a:pt x="1057" y="596"/>
                  </a:lnTo>
                  <a:lnTo>
                    <a:pt x="1107" y="618"/>
                  </a:lnTo>
                  <a:lnTo>
                    <a:pt x="1139" y="642"/>
                  </a:lnTo>
                  <a:lnTo>
                    <a:pt x="1162" y="660"/>
                  </a:lnTo>
                  <a:lnTo>
                    <a:pt x="1194" y="701"/>
                  </a:lnTo>
                  <a:lnTo>
                    <a:pt x="1226" y="756"/>
                  </a:lnTo>
                  <a:lnTo>
                    <a:pt x="1267" y="811"/>
                  </a:lnTo>
                  <a:lnTo>
                    <a:pt x="1303" y="875"/>
                  </a:lnTo>
                  <a:lnTo>
                    <a:pt x="1339" y="935"/>
                  </a:lnTo>
                  <a:lnTo>
                    <a:pt x="1367" y="990"/>
                  </a:lnTo>
                  <a:lnTo>
                    <a:pt x="1381" y="1040"/>
                  </a:lnTo>
                  <a:lnTo>
                    <a:pt x="1386" y="1077"/>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65" name="Freeform 105"/>
            <p:cNvSpPr/>
            <p:nvPr/>
          </p:nvSpPr>
          <p:spPr>
            <a:xfrm>
              <a:off x="4657" y="2750"/>
              <a:ext cx="99" cy="76"/>
            </a:xfrm>
            <a:custGeom>
              <a:avLst/>
              <a:gdLst>
                <a:gd name="txL" fmla="*/ 0 w 595"/>
                <a:gd name="txT" fmla="*/ 0 h 459"/>
                <a:gd name="txR" fmla="*/ 595 w 595"/>
                <a:gd name="txB" fmla="*/ 459 h 45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95" h="459">
                  <a:moveTo>
                    <a:pt x="174" y="0"/>
                  </a:moveTo>
                  <a:lnTo>
                    <a:pt x="279" y="24"/>
                  </a:lnTo>
                  <a:lnTo>
                    <a:pt x="371" y="56"/>
                  </a:lnTo>
                  <a:lnTo>
                    <a:pt x="448" y="97"/>
                  </a:lnTo>
                  <a:lnTo>
                    <a:pt x="508" y="143"/>
                  </a:lnTo>
                  <a:lnTo>
                    <a:pt x="553" y="198"/>
                  </a:lnTo>
                  <a:lnTo>
                    <a:pt x="581" y="248"/>
                  </a:lnTo>
                  <a:lnTo>
                    <a:pt x="595" y="299"/>
                  </a:lnTo>
                  <a:lnTo>
                    <a:pt x="585" y="345"/>
                  </a:lnTo>
                  <a:lnTo>
                    <a:pt x="553" y="381"/>
                  </a:lnTo>
                  <a:lnTo>
                    <a:pt x="490" y="408"/>
                  </a:lnTo>
                  <a:lnTo>
                    <a:pt x="407" y="422"/>
                  </a:lnTo>
                  <a:lnTo>
                    <a:pt x="311" y="436"/>
                  </a:lnTo>
                  <a:lnTo>
                    <a:pt x="210" y="440"/>
                  </a:lnTo>
                  <a:lnTo>
                    <a:pt x="123" y="445"/>
                  </a:lnTo>
                  <a:lnTo>
                    <a:pt x="50" y="450"/>
                  </a:lnTo>
                  <a:lnTo>
                    <a:pt x="0" y="459"/>
                  </a:lnTo>
                  <a:lnTo>
                    <a:pt x="137" y="400"/>
                  </a:lnTo>
                  <a:lnTo>
                    <a:pt x="238" y="349"/>
                  </a:lnTo>
                  <a:lnTo>
                    <a:pt x="311" y="303"/>
                  </a:lnTo>
                  <a:lnTo>
                    <a:pt x="347" y="257"/>
                  </a:lnTo>
                  <a:lnTo>
                    <a:pt x="357" y="207"/>
                  </a:lnTo>
                  <a:lnTo>
                    <a:pt x="329" y="152"/>
                  </a:lnTo>
                  <a:lnTo>
                    <a:pt x="270" y="83"/>
                  </a:lnTo>
                  <a:lnTo>
                    <a:pt x="174" y="0"/>
                  </a:lnTo>
                  <a:close/>
                </a:path>
              </a:pathLst>
            </a:custGeom>
            <a:solidFill>
              <a:srgbClr val="525252">
                <a:alpha val="100000"/>
              </a:srgbClr>
            </a:solidFill>
            <a:ln w="9525">
              <a:noFill/>
            </a:ln>
          </p:spPr>
          <p:txBody>
            <a:bodyPr/>
            <a:p>
              <a:endParaRPr lang="en-US"/>
            </a:p>
          </p:txBody>
        </p:sp>
        <p:sp>
          <p:nvSpPr>
            <p:cNvPr id="41066" name="Freeform 106"/>
            <p:cNvSpPr/>
            <p:nvPr/>
          </p:nvSpPr>
          <p:spPr>
            <a:xfrm>
              <a:off x="4757" y="2747"/>
              <a:ext cx="174" cy="105"/>
            </a:xfrm>
            <a:custGeom>
              <a:avLst/>
              <a:gdLst>
                <a:gd name="txL" fmla="*/ 0 w 1043"/>
                <a:gd name="txT" fmla="*/ 0 h 627"/>
                <a:gd name="txR" fmla="*/ 1043 w 1043"/>
                <a:gd name="txB" fmla="*/ 627 h 62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43" h="627">
                  <a:moveTo>
                    <a:pt x="0" y="0"/>
                  </a:moveTo>
                  <a:lnTo>
                    <a:pt x="79" y="13"/>
                  </a:lnTo>
                  <a:lnTo>
                    <a:pt x="138" y="41"/>
                  </a:lnTo>
                  <a:lnTo>
                    <a:pt x="184" y="73"/>
                  </a:lnTo>
                  <a:lnTo>
                    <a:pt x="220" y="110"/>
                  </a:lnTo>
                  <a:lnTo>
                    <a:pt x="244" y="152"/>
                  </a:lnTo>
                  <a:lnTo>
                    <a:pt x="262" y="188"/>
                  </a:lnTo>
                  <a:lnTo>
                    <a:pt x="275" y="225"/>
                  </a:lnTo>
                  <a:lnTo>
                    <a:pt x="284" y="257"/>
                  </a:lnTo>
                  <a:lnTo>
                    <a:pt x="298" y="279"/>
                  </a:lnTo>
                  <a:lnTo>
                    <a:pt x="321" y="293"/>
                  </a:lnTo>
                  <a:lnTo>
                    <a:pt x="353" y="298"/>
                  </a:lnTo>
                  <a:lnTo>
                    <a:pt x="381" y="307"/>
                  </a:lnTo>
                  <a:lnTo>
                    <a:pt x="412" y="316"/>
                  </a:lnTo>
                  <a:lnTo>
                    <a:pt x="435" y="334"/>
                  </a:lnTo>
                  <a:lnTo>
                    <a:pt x="454" y="358"/>
                  </a:lnTo>
                  <a:lnTo>
                    <a:pt x="458" y="399"/>
                  </a:lnTo>
                  <a:lnTo>
                    <a:pt x="476" y="445"/>
                  </a:lnTo>
                  <a:lnTo>
                    <a:pt x="527" y="481"/>
                  </a:lnTo>
                  <a:lnTo>
                    <a:pt x="599" y="514"/>
                  </a:lnTo>
                  <a:lnTo>
                    <a:pt x="687" y="536"/>
                  </a:lnTo>
                  <a:lnTo>
                    <a:pt x="783" y="546"/>
                  </a:lnTo>
                  <a:lnTo>
                    <a:pt x="879" y="546"/>
                  </a:lnTo>
                  <a:lnTo>
                    <a:pt x="970" y="532"/>
                  </a:lnTo>
                  <a:lnTo>
                    <a:pt x="1043" y="500"/>
                  </a:lnTo>
                  <a:lnTo>
                    <a:pt x="984" y="559"/>
                  </a:lnTo>
                  <a:lnTo>
                    <a:pt x="929" y="596"/>
                  </a:lnTo>
                  <a:lnTo>
                    <a:pt x="869" y="619"/>
                  </a:lnTo>
                  <a:lnTo>
                    <a:pt x="811" y="627"/>
                  </a:lnTo>
                  <a:lnTo>
                    <a:pt x="746" y="623"/>
                  </a:lnTo>
                  <a:lnTo>
                    <a:pt x="682" y="609"/>
                  </a:lnTo>
                  <a:lnTo>
                    <a:pt x="618" y="591"/>
                  </a:lnTo>
                  <a:lnTo>
                    <a:pt x="545" y="573"/>
                  </a:lnTo>
                  <a:lnTo>
                    <a:pt x="476" y="550"/>
                  </a:lnTo>
                  <a:lnTo>
                    <a:pt x="422" y="522"/>
                  </a:lnTo>
                  <a:lnTo>
                    <a:pt x="381" y="495"/>
                  </a:lnTo>
                  <a:lnTo>
                    <a:pt x="343" y="463"/>
                  </a:lnTo>
                  <a:lnTo>
                    <a:pt x="316" y="435"/>
                  </a:lnTo>
                  <a:lnTo>
                    <a:pt x="289" y="413"/>
                  </a:lnTo>
                  <a:lnTo>
                    <a:pt x="266" y="389"/>
                  </a:lnTo>
                  <a:lnTo>
                    <a:pt x="244" y="371"/>
                  </a:lnTo>
                  <a:lnTo>
                    <a:pt x="220" y="348"/>
                  </a:lnTo>
                  <a:lnTo>
                    <a:pt x="202" y="307"/>
                  </a:lnTo>
                  <a:lnTo>
                    <a:pt x="184" y="252"/>
                  </a:lnTo>
                  <a:lnTo>
                    <a:pt x="165" y="197"/>
                  </a:lnTo>
                  <a:lnTo>
                    <a:pt x="138" y="138"/>
                  </a:lnTo>
                  <a:lnTo>
                    <a:pt x="105" y="82"/>
                  </a:lnTo>
                  <a:lnTo>
                    <a:pt x="60" y="32"/>
                  </a:lnTo>
                  <a:lnTo>
                    <a:pt x="0" y="0"/>
                  </a:lnTo>
                  <a:close/>
                </a:path>
              </a:pathLst>
            </a:custGeom>
            <a:solidFill>
              <a:srgbClr val="525252">
                <a:alpha val="100000"/>
              </a:srgbClr>
            </a:solidFill>
            <a:ln w="9525">
              <a:noFill/>
            </a:ln>
          </p:spPr>
          <p:txBody>
            <a:bodyPr/>
            <a:p>
              <a:endParaRPr lang="en-US"/>
            </a:p>
          </p:txBody>
        </p:sp>
        <p:sp>
          <p:nvSpPr>
            <p:cNvPr id="41067" name="Freeform 107"/>
            <p:cNvSpPr/>
            <p:nvPr/>
          </p:nvSpPr>
          <p:spPr>
            <a:xfrm>
              <a:off x="4588" y="2735"/>
              <a:ext cx="42" cy="74"/>
            </a:xfrm>
            <a:custGeom>
              <a:avLst/>
              <a:gdLst>
                <a:gd name="txL" fmla="*/ 0 w 256"/>
                <a:gd name="txT" fmla="*/ 0 h 445"/>
                <a:gd name="txR" fmla="*/ 256 w 256"/>
                <a:gd name="txB" fmla="*/ 445 h 4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56" h="445">
                  <a:moveTo>
                    <a:pt x="256" y="0"/>
                  </a:moveTo>
                  <a:lnTo>
                    <a:pt x="229" y="56"/>
                  </a:lnTo>
                  <a:lnTo>
                    <a:pt x="192" y="119"/>
                  </a:lnTo>
                  <a:lnTo>
                    <a:pt x="150" y="184"/>
                  </a:lnTo>
                  <a:lnTo>
                    <a:pt x="114" y="248"/>
                  </a:lnTo>
                  <a:lnTo>
                    <a:pt x="73" y="307"/>
                  </a:lnTo>
                  <a:lnTo>
                    <a:pt x="41" y="363"/>
                  </a:lnTo>
                  <a:lnTo>
                    <a:pt x="18" y="414"/>
                  </a:lnTo>
                  <a:lnTo>
                    <a:pt x="0" y="445"/>
                  </a:lnTo>
                  <a:lnTo>
                    <a:pt x="100" y="400"/>
                  </a:lnTo>
                  <a:lnTo>
                    <a:pt x="168" y="344"/>
                  </a:lnTo>
                  <a:lnTo>
                    <a:pt x="215" y="285"/>
                  </a:lnTo>
                  <a:lnTo>
                    <a:pt x="242" y="220"/>
                  </a:lnTo>
                  <a:lnTo>
                    <a:pt x="251" y="161"/>
                  </a:lnTo>
                  <a:lnTo>
                    <a:pt x="256" y="101"/>
                  </a:lnTo>
                  <a:lnTo>
                    <a:pt x="256" y="46"/>
                  </a:lnTo>
                  <a:lnTo>
                    <a:pt x="256" y="0"/>
                  </a:lnTo>
                  <a:close/>
                </a:path>
              </a:pathLst>
            </a:custGeom>
            <a:solidFill>
              <a:srgbClr val="525252">
                <a:alpha val="100000"/>
              </a:srgbClr>
            </a:solidFill>
            <a:ln w="9525">
              <a:noFill/>
            </a:ln>
          </p:spPr>
          <p:txBody>
            <a:bodyPr/>
            <a:p>
              <a:endParaRPr lang="en-US"/>
            </a:p>
          </p:txBody>
        </p:sp>
        <p:sp>
          <p:nvSpPr>
            <p:cNvPr id="41068" name="Freeform 108"/>
            <p:cNvSpPr/>
            <p:nvPr/>
          </p:nvSpPr>
          <p:spPr>
            <a:xfrm>
              <a:off x="4943" y="2541"/>
              <a:ext cx="156" cy="283"/>
            </a:xfrm>
            <a:custGeom>
              <a:avLst/>
              <a:gdLst>
                <a:gd name="txL" fmla="*/ 0 w 932"/>
                <a:gd name="txT" fmla="*/ 0 h 1696"/>
                <a:gd name="txR" fmla="*/ 932 w 932"/>
                <a:gd name="txB" fmla="*/ 1696 h 169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932" h="1696">
                  <a:moveTo>
                    <a:pt x="101" y="1696"/>
                  </a:moveTo>
                  <a:lnTo>
                    <a:pt x="119" y="1590"/>
                  </a:lnTo>
                  <a:lnTo>
                    <a:pt x="128" y="1477"/>
                  </a:lnTo>
                  <a:lnTo>
                    <a:pt x="123" y="1362"/>
                  </a:lnTo>
                  <a:lnTo>
                    <a:pt x="109" y="1251"/>
                  </a:lnTo>
                  <a:lnTo>
                    <a:pt x="87" y="1146"/>
                  </a:lnTo>
                  <a:lnTo>
                    <a:pt x="63" y="1050"/>
                  </a:lnTo>
                  <a:lnTo>
                    <a:pt x="32" y="968"/>
                  </a:lnTo>
                  <a:lnTo>
                    <a:pt x="0" y="903"/>
                  </a:lnTo>
                  <a:lnTo>
                    <a:pt x="36" y="876"/>
                  </a:lnTo>
                  <a:lnTo>
                    <a:pt x="69" y="839"/>
                  </a:lnTo>
                  <a:lnTo>
                    <a:pt x="95" y="794"/>
                  </a:lnTo>
                  <a:lnTo>
                    <a:pt x="128" y="743"/>
                  </a:lnTo>
                  <a:lnTo>
                    <a:pt x="160" y="689"/>
                  </a:lnTo>
                  <a:lnTo>
                    <a:pt x="192" y="628"/>
                  </a:lnTo>
                  <a:lnTo>
                    <a:pt x="228" y="569"/>
                  </a:lnTo>
                  <a:lnTo>
                    <a:pt x="270" y="501"/>
                  </a:lnTo>
                  <a:lnTo>
                    <a:pt x="315" y="436"/>
                  </a:lnTo>
                  <a:lnTo>
                    <a:pt x="370" y="367"/>
                  </a:lnTo>
                  <a:lnTo>
                    <a:pt x="434" y="299"/>
                  </a:lnTo>
                  <a:lnTo>
                    <a:pt x="507" y="234"/>
                  </a:lnTo>
                  <a:lnTo>
                    <a:pt x="595" y="170"/>
                  </a:lnTo>
                  <a:lnTo>
                    <a:pt x="690" y="111"/>
                  </a:lnTo>
                  <a:lnTo>
                    <a:pt x="805" y="51"/>
                  </a:lnTo>
                  <a:lnTo>
                    <a:pt x="932"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69" name="Freeform 109"/>
            <p:cNvSpPr/>
            <p:nvPr/>
          </p:nvSpPr>
          <p:spPr>
            <a:xfrm>
              <a:off x="4581" y="2486"/>
              <a:ext cx="58" cy="155"/>
            </a:xfrm>
            <a:custGeom>
              <a:avLst/>
              <a:gdLst>
                <a:gd name="txL" fmla="*/ 0 w 344"/>
                <a:gd name="txT" fmla="*/ 0 h 929"/>
                <a:gd name="txR" fmla="*/ 344 w 344"/>
                <a:gd name="txB" fmla="*/ 929 h 92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4" h="929">
                  <a:moveTo>
                    <a:pt x="124" y="0"/>
                  </a:moveTo>
                  <a:lnTo>
                    <a:pt x="160" y="54"/>
                  </a:lnTo>
                  <a:lnTo>
                    <a:pt x="197" y="137"/>
                  </a:lnTo>
                  <a:lnTo>
                    <a:pt x="233" y="228"/>
                  </a:lnTo>
                  <a:lnTo>
                    <a:pt x="266" y="325"/>
                  </a:lnTo>
                  <a:lnTo>
                    <a:pt x="293" y="422"/>
                  </a:lnTo>
                  <a:lnTo>
                    <a:pt x="316" y="499"/>
                  </a:lnTo>
                  <a:lnTo>
                    <a:pt x="334" y="563"/>
                  </a:lnTo>
                  <a:lnTo>
                    <a:pt x="344" y="596"/>
                  </a:lnTo>
                  <a:lnTo>
                    <a:pt x="320" y="669"/>
                  </a:lnTo>
                  <a:lnTo>
                    <a:pt x="298" y="774"/>
                  </a:lnTo>
                  <a:lnTo>
                    <a:pt x="274" y="875"/>
                  </a:lnTo>
                  <a:lnTo>
                    <a:pt x="261" y="929"/>
                  </a:lnTo>
                  <a:lnTo>
                    <a:pt x="205" y="788"/>
                  </a:lnTo>
                  <a:lnTo>
                    <a:pt x="142" y="636"/>
                  </a:lnTo>
                  <a:lnTo>
                    <a:pt x="78" y="485"/>
                  </a:lnTo>
                  <a:lnTo>
                    <a:pt x="28" y="339"/>
                  </a:lnTo>
                  <a:lnTo>
                    <a:pt x="0" y="210"/>
                  </a:lnTo>
                  <a:lnTo>
                    <a:pt x="0" y="105"/>
                  </a:lnTo>
                  <a:lnTo>
                    <a:pt x="37" y="32"/>
                  </a:lnTo>
                  <a:lnTo>
                    <a:pt x="124" y="0"/>
                  </a:lnTo>
                  <a:close/>
                </a:path>
              </a:pathLst>
            </a:custGeom>
            <a:solidFill>
              <a:srgbClr val="01245C">
                <a:alpha val="100000"/>
              </a:srgbClr>
            </a:solidFill>
            <a:ln w="9525">
              <a:noFill/>
            </a:ln>
          </p:spPr>
          <p:txBody>
            <a:bodyPr/>
            <a:p>
              <a:endParaRPr lang="en-US"/>
            </a:p>
          </p:txBody>
        </p:sp>
        <p:sp>
          <p:nvSpPr>
            <p:cNvPr id="41070" name="Freeform 110"/>
            <p:cNvSpPr/>
            <p:nvPr/>
          </p:nvSpPr>
          <p:spPr>
            <a:xfrm>
              <a:off x="4400" y="2446"/>
              <a:ext cx="197" cy="210"/>
            </a:xfrm>
            <a:custGeom>
              <a:avLst/>
              <a:gdLst>
                <a:gd name="txL" fmla="*/ 0 w 1180"/>
                <a:gd name="txT" fmla="*/ 0 h 1265"/>
                <a:gd name="txR" fmla="*/ 1180 w 1180"/>
                <a:gd name="txB" fmla="*/ 1265 h 126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180" h="1265">
                  <a:moveTo>
                    <a:pt x="0" y="715"/>
                  </a:moveTo>
                  <a:lnTo>
                    <a:pt x="23" y="659"/>
                  </a:lnTo>
                  <a:lnTo>
                    <a:pt x="50" y="600"/>
                  </a:lnTo>
                  <a:lnTo>
                    <a:pt x="91" y="531"/>
                  </a:lnTo>
                  <a:lnTo>
                    <a:pt x="132" y="463"/>
                  </a:lnTo>
                  <a:lnTo>
                    <a:pt x="178" y="398"/>
                  </a:lnTo>
                  <a:lnTo>
                    <a:pt x="224" y="334"/>
                  </a:lnTo>
                  <a:lnTo>
                    <a:pt x="260" y="283"/>
                  </a:lnTo>
                  <a:lnTo>
                    <a:pt x="297" y="243"/>
                  </a:lnTo>
                  <a:lnTo>
                    <a:pt x="333" y="210"/>
                  </a:lnTo>
                  <a:lnTo>
                    <a:pt x="370" y="174"/>
                  </a:lnTo>
                  <a:lnTo>
                    <a:pt x="412" y="137"/>
                  </a:lnTo>
                  <a:lnTo>
                    <a:pt x="457" y="105"/>
                  </a:lnTo>
                  <a:lnTo>
                    <a:pt x="498" y="73"/>
                  </a:lnTo>
                  <a:lnTo>
                    <a:pt x="539" y="50"/>
                  </a:lnTo>
                  <a:lnTo>
                    <a:pt x="581" y="27"/>
                  </a:lnTo>
                  <a:lnTo>
                    <a:pt x="613" y="14"/>
                  </a:lnTo>
                  <a:lnTo>
                    <a:pt x="649" y="4"/>
                  </a:lnTo>
                  <a:lnTo>
                    <a:pt x="686" y="0"/>
                  </a:lnTo>
                  <a:lnTo>
                    <a:pt x="732" y="0"/>
                  </a:lnTo>
                  <a:lnTo>
                    <a:pt x="781" y="18"/>
                  </a:lnTo>
                  <a:lnTo>
                    <a:pt x="832" y="50"/>
                  </a:lnTo>
                  <a:lnTo>
                    <a:pt x="887" y="105"/>
                  </a:lnTo>
                  <a:lnTo>
                    <a:pt x="942" y="188"/>
                  </a:lnTo>
                  <a:lnTo>
                    <a:pt x="1001" y="303"/>
                  </a:lnTo>
                  <a:lnTo>
                    <a:pt x="1057" y="421"/>
                  </a:lnTo>
                  <a:lnTo>
                    <a:pt x="1111" y="522"/>
                  </a:lnTo>
                  <a:lnTo>
                    <a:pt x="1152" y="609"/>
                  </a:lnTo>
                  <a:lnTo>
                    <a:pt x="1176" y="687"/>
                  </a:lnTo>
                  <a:lnTo>
                    <a:pt x="1180" y="760"/>
                  </a:lnTo>
                  <a:lnTo>
                    <a:pt x="1152" y="834"/>
                  </a:lnTo>
                  <a:lnTo>
                    <a:pt x="1088" y="907"/>
                  </a:lnTo>
                  <a:lnTo>
                    <a:pt x="988" y="990"/>
                  </a:lnTo>
                  <a:lnTo>
                    <a:pt x="942" y="1017"/>
                  </a:lnTo>
                  <a:lnTo>
                    <a:pt x="896" y="1035"/>
                  </a:lnTo>
                  <a:lnTo>
                    <a:pt x="850" y="1049"/>
                  </a:lnTo>
                  <a:lnTo>
                    <a:pt x="805" y="1063"/>
                  </a:lnTo>
                  <a:lnTo>
                    <a:pt x="754" y="1081"/>
                  </a:lnTo>
                  <a:lnTo>
                    <a:pt x="704" y="1109"/>
                  </a:lnTo>
                  <a:lnTo>
                    <a:pt x="649" y="1150"/>
                  </a:lnTo>
                  <a:lnTo>
                    <a:pt x="585" y="1205"/>
                  </a:lnTo>
                  <a:lnTo>
                    <a:pt x="507" y="1251"/>
                  </a:lnTo>
                  <a:lnTo>
                    <a:pt x="416" y="1265"/>
                  </a:lnTo>
                  <a:lnTo>
                    <a:pt x="319" y="1241"/>
                  </a:lnTo>
                  <a:lnTo>
                    <a:pt x="219" y="1186"/>
                  </a:lnTo>
                  <a:lnTo>
                    <a:pt x="132" y="1104"/>
                  </a:lnTo>
                  <a:lnTo>
                    <a:pt x="59" y="999"/>
                  </a:lnTo>
                  <a:lnTo>
                    <a:pt x="13" y="865"/>
                  </a:lnTo>
                  <a:lnTo>
                    <a:pt x="0" y="715"/>
                  </a:lnTo>
                  <a:close/>
                </a:path>
              </a:pathLst>
            </a:custGeom>
            <a:solidFill>
              <a:srgbClr val="FFFFFF">
                <a:alpha val="100000"/>
              </a:srgbClr>
            </a:solidFill>
            <a:ln w="4763" cap="flat" cmpd="sng">
              <a:solidFill>
                <a:srgbClr val="000000">
                  <a:alpha val="100000"/>
                </a:srgbClr>
              </a:solidFill>
              <a:prstDash val="solid"/>
              <a:round/>
              <a:headEnd type="none" w="med" len="med"/>
              <a:tailEnd type="none" w="med" len="med"/>
            </a:ln>
          </p:spPr>
          <p:txBody>
            <a:bodyPr/>
            <a:p>
              <a:endParaRPr lang="en-US"/>
            </a:p>
          </p:txBody>
        </p:sp>
        <p:sp>
          <p:nvSpPr>
            <p:cNvPr id="41071" name="Freeform 111"/>
            <p:cNvSpPr/>
            <p:nvPr/>
          </p:nvSpPr>
          <p:spPr>
            <a:xfrm>
              <a:off x="4728" y="2372"/>
              <a:ext cx="57" cy="122"/>
            </a:xfrm>
            <a:custGeom>
              <a:avLst/>
              <a:gdLst>
                <a:gd name="txL" fmla="*/ 0 w 338"/>
                <a:gd name="txT" fmla="*/ 0 h 729"/>
                <a:gd name="txR" fmla="*/ 338 w 338"/>
                <a:gd name="txB" fmla="*/ 729 h 72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8" h="729">
                  <a:moveTo>
                    <a:pt x="165" y="0"/>
                  </a:moveTo>
                  <a:lnTo>
                    <a:pt x="192" y="36"/>
                  </a:lnTo>
                  <a:lnTo>
                    <a:pt x="224" y="82"/>
                  </a:lnTo>
                  <a:lnTo>
                    <a:pt x="260" y="133"/>
                  </a:lnTo>
                  <a:lnTo>
                    <a:pt x="292" y="188"/>
                  </a:lnTo>
                  <a:lnTo>
                    <a:pt x="320" y="242"/>
                  </a:lnTo>
                  <a:lnTo>
                    <a:pt x="338" y="298"/>
                  </a:lnTo>
                  <a:lnTo>
                    <a:pt x="338" y="348"/>
                  </a:lnTo>
                  <a:lnTo>
                    <a:pt x="320" y="389"/>
                  </a:lnTo>
                  <a:lnTo>
                    <a:pt x="288" y="430"/>
                  </a:lnTo>
                  <a:lnTo>
                    <a:pt x="256" y="476"/>
                  </a:lnTo>
                  <a:lnTo>
                    <a:pt x="229" y="523"/>
                  </a:lnTo>
                  <a:lnTo>
                    <a:pt x="201" y="568"/>
                  </a:lnTo>
                  <a:lnTo>
                    <a:pt x="179" y="614"/>
                  </a:lnTo>
                  <a:lnTo>
                    <a:pt x="165" y="650"/>
                  </a:lnTo>
                  <a:lnTo>
                    <a:pt x="165" y="683"/>
                  </a:lnTo>
                  <a:lnTo>
                    <a:pt x="173" y="705"/>
                  </a:lnTo>
                  <a:lnTo>
                    <a:pt x="183" y="719"/>
                  </a:lnTo>
                  <a:lnTo>
                    <a:pt x="173" y="729"/>
                  </a:lnTo>
                  <a:lnTo>
                    <a:pt x="155" y="729"/>
                  </a:lnTo>
                  <a:lnTo>
                    <a:pt x="128" y="723"/>
                  </a:lnTo>
                  <a:lnTo>
                    <a:pt x="96" y="711"/>
                  </a:lnTo>
                  <a:lnTo>
                    <a:pt x="64" y="683"/>
                  </a:lnTo>
                  <a:lnTo>
                    <a:pt x="32" y="636"/>
                  </a:lnTo>
                  <a:lnTo>
                    <a:pt x="9" y="582"/>
                  </a:lnTo>
                  <a:lnTo>
                    <a:pt x="0" y="513"/>
                  </a:lnTo>
                  <a:lnTo>
                    <a:pt x="18" y="430"/>
                  </a:lnTo>
                  <a:lnTo>
                    <a:pt x="50" y="348"/>
                  </a:lnTo>
                  <a:lnTo>
                    <a:pt x="87" y="261"/>
                  </a:lnTo>
                  <a:lnTo>
                    <a:pt x="128" y="183"/>
                  </a:lnTo>
                  <a:lnTo>
                    <a:pt x="160" y="105"/>
                  </a:lnTo>
                  <a:lnTo>
                    <a:pt x="173" y="46"/>
                  </a:lnTo>
                  <a:lnTo>
                    <a:pt x="165" y="0"/>
                  </a:lnTo>
                  <a:close/>
                </a:path>
              </a:pathLst>
            </a:custGeom>
            <a:solidFill>
              <a:srgbClr val="01245C">
                <a:alpha val="100000"/>
              </a:srgbClr>
            </a:solidFill>
            <a:ln w="9525">
              <a:noFill/>
            </a:ln>
          </p:spPr>
          <p:txBody>
            <a:bodyPr/>
            <a:p>
              <a:endParaRPr lang="en-US"/>
            </a:p>
          </p:txBody>
        </p:sp>
        <p:sp>
          <p:nvSpPr>
            <p:cNvPr id="41072" name="Freeform 112"/>
            <p:cNvSpPr/>
            <p:nvPr/>
          </p:nvSpPr>
          <p:spPr>
            <a:xfrm>
              <a:off x="4492" y="2284"/>
              <a:ext cx="401" cy="308"/>
            </a:xfrm>
            <a:custGeom>
              <a:avLst/>
              <a:gdLst>
                <a:gd name="txL" fmla="*/ 0 w 2406"/>
                <a:gd name="txT" fmla="*/ 0 h 1846"/>
                <a:gd name="txR" fmla="*/ 2406 w 2406"/>
                <a:gd name="txB" fmla="*/ 1846 h 18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406" h="1846">
                  <a:moveTo>
                    <a:pt x="73" y="1626"/>
                  </a:moveTo>
                  <a:lnTo>
                    <a:pt x="32" y="1521"/>
                  </a:lnTo>
                  <a:lnTo>
                    <a:pt x="4" y="1420"/>
                  </a:lnTo>
                  <a:lnTo>
                    <a:pt x="0" y="1325"/>
                  </a:lnTo>
                  <a:lnTo>
                    <a:pt x="4" y="1232"/>
                  </a:lnTo>
                  <a:lnTo>
                    <a:pt x="23" y="1155"/>
                  </a:lnTo>
                  <a:lnTo>
                    <a:pt x="50" y="1086"/>
                  </a:lnTo>
                  <a:lnTo>
                    <a:pt x="83" y="1031"/>
                  </a:lnTo>
                  <a:lnTo>
                    <a:pt x="119" y="994"/>
                  </a:lnTo>
                  <a:lnTo>
                    <a:pt x="165" y="967"/>
                  </a:lnTo>
                  <a:lnTo>
                    <a:pt x="220" y="935"/>
                  </a:lnTo>
                  <a:lnTo>
                    <a:pt x="284" y="903"/>
                  </a:lnTo>
                  <a:lnTo>
                    <a:pt x="357" y="862"/>
                  </a:lnTo>
                  <a:lnTo>
                    <a:pt x="439" y="811"/>
                  </a:lnTo>
                  <a:lnTo>
                    <a:pt x="522" y="755"/>
                  </a:lnTo>
                  <a:lnTo>
                    <a:pt x="613" y="687"/>
                  </a:lnTo>
                  <a:lnTo>
                    <a:pt x="700" y="609"/>
                  </a:lnTo>
                  <a:lnTo>
                    <a:pt x="750" y="563"/>
                  </a:lnTo>
                  <a:lnTo>
                    <a:pt x="805" y="522"/>
                  </a:lnTo>
                  <a:lnTo>
                    <a:pt x="865" y="476"/>
                  </a:lnTo>
                  <a:lnTo>
                    <a:pt x="924" y="435"/>
                  </a:lnTo>
                  <a:lnTo>
                    <a:pt x="988" y="394"/>
                  </a:lnTo>
                  <a:lnTo>
                    <a:pt x="1057" y="353"/>
                  </a:lnTo>
                  <a:lnTo>
                    <a:pt x="1121" y="311"/>
                  </a:lnTo>
                  <a:lnTo>
                    <a:pt x="1190" y="270"/>
                  </a:lnTo>
                  <a:lnTo>
                    <a:pt x="1253" y="234"/>
                  </a:lnTo>
                  <a:lnTo>
                    <a:pt x="1317" y="201"/>
                  </a:lnTo>
                  <a:lnTo>
                    <a:pt x="1377" y="169"/>
                  </a:lnTo>
                  <a:lnTo>
                    <a:pt x="1432" y="137"/>
                  </a:lnTo>
                  <a:lnTo>
                    <a:pt x="1482" y="110"/>
                  </a:lnTo>
                  <a:lnTo>
                    <a:pt x="1528" y="86"/>
                  </a:lnTo>
                  <a:lnTo>
                    <a:pt x="1565" y="64"/>
                  </a:lnTo>
                  <a:lnTo>
                    <a:pt x="1591" y="46"/>
                  </a:lnTo>
                  <a:lnTo>
                    <a:pt x="1637" y="18"/>
                  </a:lnTo>
                  <a:lnTo>
                    <a:pt x="1674" y="5"/>
                  </a:lnTo>
                  <a:lnTo>
                    <a:pt x="1706" y="0"/>
                  </a:lnTo>
                  <a:lnTo>
                    <a:pt x="1734" y="0"/>
                  </a:lnTo>
                  <a:lnTo>
                    <a:pt x="1766" y="9"/>
                  </a:lnTo>
                  <a:lnTo>
                    <a:pt x="1802" y="23"/>
                  </a:lnTo>
                  <a:lnTo>
                    <a:pt x="1839" y="41"/>
                  </a:lnTo>
                  <a:lnTo>
                    <a:pt x="1889" y="60"/>
                  </a:lnTo>
                  <a:lnTo>
                    <a:pt x="1948" y="86"/>
                  </a:lnTo>
                  <a:lnTo>
                    <a:pt x="2008" y="119"/>
                  </a:lnTo>
                  <a:lnTo>
                    <a:pt x="2071" y="161"/>
                  </a:lnTo>
                  <a:lnTo>
                    <a:pt x="2136" y="206"/>
                  </a:lnTo>
                  <a:lnTo>
                    <a:pt x="2200" y="261"/>
                  </a:lnTo>
                  <a:lnTo>
                    <a:pt x="2255" y="316"/>
                  </a:lnTo>
                  <a:lnTo>
                    <a:pt x="2309" y="381"/>
                  </a:lnTo>
                  <a:lnTo>
                    <a:pt x="2351" y="449"/>
                  </a:lnTo>
                  <a:lnTo>
                    <a:pt x="2383" y="518"/>
                  </a:lnTo>
                  <a:lnTo>
                    <a:pt x="2402" y="581"/>
                  </a:lnTo>
                  <a:lnTo>
                    <a:pt x="2406" y="637"/>
                  </a:lnTo>
                  <a:lnTo>
                    <a:pt x="2406" y="678"/>
                  </a:lnTo>
                  <a:lnTo>
                    <a:pt x="2388" y="701"/>
                  </a:lnTo>
                  <a:lnTo>
                    <a:pt x="2365" y="706"/>
                  </a:lnTo>
                  <a:lnTo>
                    <a:pt x="2323" y="687"/>
                  </a:lnTo>
                  <a:lnTo>
                    <a:pt x="2278" y="637"/>
                  </a:lnTo>
                  <a:lnTo>
                    <a:pt x="2333" y="724"/>
                  </a:lnTo>
                  <a:lnTo>
                    <a:pt x="2365" y="797"/>
                  </a:lnTo>
                  <a:lnTo>
                    <a:pt x="2374" y="848"/>
                  </a:lnTo>
                  <a:lnTo>
                    <a:pt x="2374" y="884"/>
                  </a:lnTo>
                  <a:lnTo>
                    <a:pt x="2351" y="898"/>
                  </a:lnTo>
                  <a:lnTo>
                    <a:pt x="2319" y="894"/>
                  </a:lnTo>
                  <a:lnTo>
                    <a:pt x="2273" y="870"/>
                  </a:lnTo>
                  <a:lnTo>
                    <a:pt x="2218" y="820"/>
                  </a:lnTo>
                  <a:lnTo>
                    <a:pt x="2246" y="889"/>
                  </a:lnTo>
                  <a:lnTo>
                    <a:pt x="2259" y="939"/>
                  </a:lnTo>
                  <a:lnTo>
                    <a:pt x="2259" y="976"/>
                  </a:lnTo>
                  <a:lnTo>
                    <a:pt x="2246" y="1003"/>
                  </a:lnTo>
                  <a:lnTo>
                    <a:pt x="2218" y="1012"/>
                  </a:lnTo>
                  <a:lnTo>
                    <a:pt x="2190" y="1008"/>
                  </a:lnTo>
                  <a:lnTo>
                    <a:pt x="2154" y="994"/>
                  </a:lnTo>
                  <a:lnTo>
                    <a:pt x="2118" y="967"/>
                  </a:lnTo>
                  <a:lnTo>
                    <a:pt x="2081" y="935"/>
                  </a:lnTo>
                  <a:lnTo>
                    <a:pt x="2040" y="907"/>
                  </a:lnTo>
                  <a:lnTo>
                    <a:pt x="1999" y="884"/>
                  </a:lnTo>
                  <a:lnTo>
                    <a:pt x="1952" y="862"/>
                  </a:lnTo>
                  <a:lnTo>
                    <a:pt x="1907" y="838"/>
                  </a:lnTo>
                  <a:lnTo>
                    <a:pt x="1866" y="811"/>
                  </a:lnTo>
                  <a:lnTo>
                    <a:pt x="1825" y="783"/>
                  </a:lnTo>
                  <a:lnTo>
                    <a:pt x="1789" y="751"/>
                  </a:lnTo>
                  <a:lnTo>
                    <a:pt x="1775" y="743"/>
                  </a:lnTo>
                  <a:lnTo>
                    <a:pt x="1752" y="737"/>
                  </a:lnTo>
                  <a:lnTo>
                    <a:pt x="1724" y="729"/>
                  </a:lnTo>
                  <a:lnTo>
                    <a:pt x="1692" y="729"/>
                  </a:lnTo>
                  <a:lnTo>
                    <a:pt x="1651" y="724"/>
                  </a:lnTo>
                  <a:lnTo>
                    <a:pt x="1610" y="724"/>
                  </a:lnTo>
                  <a:lnTo>
                    <a:pt x="1565" y="724"/>
                  </a:lnTo>
                  <a:lnTo>
                    <a:pt x="1518" y="724"/>
                  </a:lnTo>
                  <a:lnTo>
                    <a:pt x="1478" y="719"/>
                  </a:lnTo>
                  <a:lnTo>
                    <a:pt x="1440" y="715"/>
                  </a:lnTo>
                  <a:lnTo>
                    <a:pt x="1409" y="710"/>
                  </a:lnTo>
                  <a:lnTo>
                    <a:pt x="1381" y="710"/>
                  </a:lnTo>
                  <a:lnTo>
                    <a:pt x="1353" y="715"/>
                  </a:lnTo>
                  <a:lnTo>
                    <a:pt x="1327" y="729"/>
                  </a:lnTo>
                  <a:lnTo>
                    <a:pt x="1290" y="751"/>
                  </a:lnTo>
                  <a:lnTo>
                    <a:pt x="1244" y="793"/>
                  </a:lnTo>
                  <a:lnTo>
                    <a:pt x="1194" y="856"/>
                  </a:lnTo>
                  <a:lnTo>
                    <a:pt x="1129" y="949"/>
                  </a:lnTo>
                  <a:lnTo>
                    <a:pt x="1057" y="1068"/>
                  </a:lnTo>
                  <a:lnTo>
                    <a:pt x="974" y="1200"/>
                  </a:lnTo>
                  <a:lnTo>
                    <a:pt x="883" y="1347"/>
                  </a:lnTo>
                  <a:lnTo>
                    <a:pt x="773" y="1498"/>
                  </a:lnTo>
                  <a:lnTo>
                    <a:pt x="654" y="1654"/>
                  </a:lnTo>
                  <a:lnTo>
                    <a:pt x="522" y="1801"/>
                  </a:lnTo>
                  <a:lnTo>
                    <a:pt x="466" y="1838"/>
                  </a:lnTo>
                  <a:lnTo>
                    <a:pt x="407" y="1846"/>
                  </a:lnTo>
                  <a:lnTo>
                    <a:pt x="339" y="1838"/>
                  </a:lnTo>
                  <a:lnTo>
                    <a:pt x="274" y="1810"/>
                  </a:lnTo>
                  <a:lnTo>
                    <a:pt x="210" y="1773"/>
                  </a:lnTo>
                  <a:lnTo>
                    <a:pt x="155" y="1727"/>
                  </a:lnTo>
                  <a:lnTo>
                    <a:pt x="109" y="1677"/>
                  </a:lnTo>
                  <a:lnTo>
                    <a:pt x="73" y="1626"/>
                  </a:lnTo>
                  <a:close/>
                </a:path>
              </a:pathLst>
            </a:custGeom>
            <a:solidFill>
              <a:srgbClr val="FFCC99">
                <a:alpha val="100000"/>
              </a:srgbClr>
            </a:solidFill>
            <a:ln w="9525">
              <a:noFill/>
            </a:ln>
          </p:spPr>
          <p:txBody>
            <a:bodyPr/>
            <a:p>
              <a:endParaRPr lang="en-US"/>
            </a:p>
          </p:txBody>
        </p:sp>
        <p:sp>
          <p:nvSpPr>
            <p:cNvPr id="41073" name="Freeform 113"/>
            <p:cNvSpPr/>
            <p:nvPr/>
          </p:nvSpPr>
          <p:spPr>
            <a:xfrm>
              <a:off x="4504" y="2289"/>
              <a:ext cx="389" cy="303"/>
            </a:xfrm>
            <a:custGeom>
              <a:avLst/>
              <a:gdLst>
                <a:gd name="txL" fmla="*/ 0 w 2333"/>
                <a:gd name="txT" fmla="*/ 0 h 1819"/>
                <a:gd name="txR" fmla="*/ 2333 w 2333"/>
                <a:gd name="txB" fmla="*/ 1819 h 181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2333" h="1819">
                  <a:moveTo>
                    <a:pt x="1816" y="33"/>
                  </a:moveTo>
                  <a:lnTo>
                    <a:pt x="1875" y="59"/>
                  </a:lnTo>
                  <a:lnTo>
                    <a:pt x="1935" y="92"/>
                  </a:lnTo>
                  <a:lnTo>
                    <a:pt x="1998" y="134"/>
                  </a:lnTo>
                  <a:lnTo>
                    <a:pt x="2063" y="179"/>
                  </a:lnTo>
                  <a:lnTo>
                    <a:pt x="2127" y="234"/>
                  </a:lnTo>
                  <a:lnTo>
                    <a:pt x="2182" y="289"/>
                  </a:lnTo>
                  <a:lnTo>
                    <a:pt x="2236" y="354"/>
                  </a:lnTo>
                  <a:lnTo>
                    <a:pt x="2278" y="422"/>
                  </a:lnTo>
                  <a:lnTo>
                    <a:pt x="2310" y="491"/>
                  </a:lnTo>
                  <a:lnTo>
                    <a:pt x="2329" y="554"/>
                  </a:lnTo>
                  <a:lnTo>
                    <a:pt x="2333" y="610"/>
                  </a:lnTo>
                  <a:lnTo>
                    <a:pt x="2333" y="651"/>
                  </a:lnTo>
                  <a:lnTo>
                    <a:pt x="2315" y="674"/>
                  </a:lnTo>
                  <a:lnTo>
                    <a:pt x="2292" y="679"/>
                  </a:lnTo>
                  <a:lnTo>
                    <a:pt x="2250" y="660"/>
                  </a:lnTo>
                  <a:lnTo>
                    <a:pt x="2205" y="610"/>
                  </a:lnTo>
                  <a:lnTo>
                    <a:pt x="2260" y="697"/>
                  </a:lnTo>
                  <a:lnTo>
                    <a:pt x="2292" y="770"/>
                  </a:lnTo>
                  <a:lnTo>
                    <a:pt x="2301" y="821"/>
                  </a:lnTo>
                  <a:lnTo>
                    <a:pt x="2301" y="857"/>
                  </a:lnTo>
                  <a:lnTo>
                    <a:pt x="2278" y="871"/>
                  </a:lnTo>
                  <a:lnTo>
                    <a:pt x="2246" y="867"/>
                  </a:lnTo>
                  <a:lnTo>
                    <a:pt x="2200" y="843"/>
                  </a:lnTo>
                  <a:lnTo>
                    <a:pt x="2145" y="793"/>
                  </a:lnTo>
                  <a:lnTo>
                    <a:pt x="2173" y="862"/>
                  </a:lnTo>
                  <a:lnTo>
                    <a:pt x="2186" y="912"/>
                  </a:lnTo>
                  <a:lnTo>
                    <a:pt x="2186" y="949"/>
                  </a:lnTo>
                  <a:lnTo>
                    <a:pt x="2173" y="976"/>
                  </a:lnTo>
                  <a:lnTo>
                    <a:pt x="2145" y="985"/>
                  </a:lnTo>
                  <a:lnTo>
                    <a:pt x="2117" y="981"/>
                  </a:lnTo>
                  <a:lnTo>
                    <a:pt x="2081" y="967"/>
                  </a:lnTo>
                  <a:lnTo>
                    <a:pt x="2045" y="940"/>
                  </a:lnTo>
                  <a:lnTo>
                    <a:pt x="2008" y="908"/>
                  </a:lnTo>
                  <a:lnTo>
                    <a:pt x="1967" y="880"/>
                  </a:lnTo>
                  <a:lnTo>
                    <a:pt x="1926" y="857"/>
                  </a:lnTo>
                  <a:lnTo>
                    <a:pt x="1879" y="835"/>
                  </a:lnTo>
                  <a:lnTo>
                    <a:pt x="1834" y="811"/>
                  </a:lnTo>
                  <a:lnTo>
                    <a:pt x="1793" y="784"/>
                  </a:lnTo>
                  <a:lnTo>
                    <a:pt x="1752" y="756"/>
                  </a:lnTo>
                  <a:lnTo>
                    <a:pt x="1716" y="724"/>
                  </a:lnTo>
                  <a:lnTo>
                    <a:pt x="1702" y="716"/>
                  </a:lnTo>
                  <a:lnTo>
                    <a:pt x="1679" y="710"/>
                  </a:lnTo>
                  <a:lnTo>
                    <a:pt x="1651" y="702"/>
                  </a:lnTo>
                  <a:lnTo>
                    <a:pt x="1619" y="702"/>
                  </a:lnTo>
                  <a:lnTo>
                    <a:pt x="1578" y="697"/>
                  </a:lnTo>
                  <a:lnTo>
                    <a:pt x="1537" y="697"/>
                  </a:lnTo>
                  <a:lnTo>
                    <a:pt x="1492" y="697"/>
                  </a:lnTo>
                  <a:lnTo>
                    <a:pt x="1445" y="697"/>
                  </a:lnTo>
                  <a:lnTo>
                    <a:pt x="1405" y="692"/>
                  </a:lnTo>
                  <a:lnTo>
                    <a:pt x="1367" y="688"/>
                  </a:lnTo>
                  <a:lnTo>
                    <a:pt x="1336" y="683"/>
                  </a:lnTo>
                  <a:lnTo>
                    <a:pt x="1308" y="683"/>
                  </a:lnTo>
                  <a:lnTo>
                    <a:pt x="1280" y="688"/>
                  </a:lnTo>
                  <a:lnTo>
                    <a:pt x="1254" y="702"/>
                  </a:lnTo>
                  <a:lnTo>
                    <a:pt x="1217" y="724"/>
                  </a:lnTo>
                  <a:lnTo>
                    <a:pt x="1171" y="766"/>
                  </a:lnTo>
                  <a:lnTo>
                    <a:pt x="1121" y="829"/>
                  </a:lnTo>
                  <a:lnTo>
                    <a:pt x="1056" y="922"/>
                  </a:lnTo>
                  <a:lnTo>
                    <a:pt x="984" y="1041"/>
                  </a:lnTo>
                  <a:lnTo>
                    <a:pt x="901" y="1173"/>
                  </a:lnTo>
                  <a:lnTo>
                    <a:pt x="810" y="1320"/>
                  </a:lnTo>
                  <a:lnTo>
                    <a:pt x="700" y="1471"/>
                  </a:lnTo>
                  <a:lnTo>
                    <a:pt x="581" y="1627"/>
                  </a:lnTo>
                  <a:lnTo>
                    <a:pt x="449" y="1774"/>
                  </a:lnTo>
                  <a:lnTo>
                    <a:pt x="393" y="1811"/>
                  </a:lnTo>
                  <a:lnTo>
                    <a:pt x="334" y="1819"/>
                  </a:lnTo>
                  <a:lnTo>
                    <a:pt x="266" y="1811"/>
                  </a:lnTo>
                  <a:lnTo>
                    <a:pt x="201" y="1783"/>
                  </a:lnTo>
                  <a:lnTo>
                    <a:pt x="137" y="1746"/>
                  </a:lnTo>
                  <a:lnTo>
                    <a:pt x="82" y="1700"/>
                  </a:lnTo>
                  <a:lnTo>
                    <a:pt x="36" y="1650"/>
                  </a:lnTo>
                  <a:lnTo>
                    <a:pt x="0" y="1599"/>
                  </a:lnTo>
                  <a:lnTo>
                    <a:pt x="46" y="1641"/>
                  </a:lnTo>
                  <a:lnTo>
                    <a:pt x="92" y="1678"/>
                  </a:lnTo>
                  <a:lnTo>
                    <a:pt x="137" y="1700"/>
                  </a:lnTo>
                  <a:lnTo>
                    <a:pt x="187" y="1718"/>
                  </a:lnTo>
                  <a:lnTo>
                    <a:pt x="243" y="1714"/>
                  </a:lnTo>
                  <a:lnTo>
                    <a:pt x="302" y="1696"/>
                  </a:lnTo>
                  <a:lnTo>
                    <a:pt x="366" y="1655"/>
                  </a:lnTo>
                  <a:lnTo>
                    <a:pt x="439" y="1591"/>
                  </a:lnTo>
                  <a:lnTo>
                    <a:pt x="512" y="1512"/>
                  </a:lnTo>
                  <a:lnTo>
                    <a:pt x="590" y="1435"/>
                  </a:lnTo>
                  <a:lnTo>
                    <a:pt x="659" y="1361"/>
                  </a:lnTo>
                  <a:lnTo>
                    <a:pt x="732" y="1284"/>
                  </a:lnTo>
                  <a:lnTo>
                    <a:pt x="796" y="1211"/>
                  </a:lnTo>
                  <a:lnTo>
                    <a:pt x="855" y="1136"/>
                  </a:lnTo>
                  <a:lnTo>
                    <a:pt x="911" y="1063"/>
                  </a:lnTo>
                  <a:lnTo>
                    <a:pt x="956" y="995"/>
                  </a:lnTo>
                  <a:lnTo>
                    <a:pt x="988" y="930"/>
                  </a:lnTo>
                  <a:lnTo>
                    <a:pt x="1002" y="867"/>
                  </a:lnTo>
                  <a:lnTo>
                    <a:pt x="1002" y="811"/>
                  </a:lnTo>
                  <a:lnTo>
                    <a:pt x="998" y="761"/>
                  </a:lnTo>
                  <a:lnTo>
                    <a:pt x="988" y="716"/>
                  </a:lnTo>
                  <a:lnTo>
                    <a:pt x="988" y="679"/>
                  </a:lnTo>
                  <a:lnTo>
                    <a:pt x="1002" y="651"/>
                  </a:lnTo>
                  <a:lnTo>
                    <a:pt x="1030" y="629"/>
                  </a:lnTo>
                  <a:lnTo>
                    <a:pt x="1075" y="615"/>
                  </a:lnTo>
                  <a:lnTo>
                    <a:pt x="1121" y="610"/>
                  </a:lnTo>
                  <a:lnTo>
                    <a:pt x="1171" y="610"/>
                  </a:lnTo>
                  <a:lnTo>
                    <a:pt x="1226" y="615"/>
                  </a:lnTo>
                  <a:lnTo>
                    <a:pt x="1280" y="619"/>
                  </a:lnTo>
                  <a:lnTo>
                    <a:pt x="1336" y="623"/>
                  </a:lnTo>
                  <a:lnTo>
                    <a:pt x="1391" y="629"/>
                  </a:lnTo>
                  <a:lnTo>
                    <a:pt x="1445" y="629"/>
                  </a:lnTo>
                  <a:lnTo>
                    <a:pt x="1496" y="623"/>
                  </a:lnTo>
                  <a:lnTo>
                    <a:pt x="1537" y="615"/>
                  </a:lnTo>
                  <a:lnTo>
                    <a:pt x="1574" y="596"/>
                  </a:lnTo>
                  <a:lnTo>
                    <a:pt x="1601" y="578"/>
                  </a:lnTo>
                  <a:lnTo>
                    <a:pt x="1619" y="554"/>
                  </a:lnTo>
                  <a:lnTo>
                    <a:pt x="1623" y="536"/>
                  </a:lnTo>
                  <a:lnTo>
                    <a:pt x="1619" y="514"/>
                  </a:lnTo>
                  <a:lnTo>
                    <a:pt x="1601" y="500"/>
                  </a:lnTo>
                  <a:lnTo>
                    <a:pt x="1651" y="481"/>
                  </a:lnTo>
                  <a:lnTo>
                    <a:pt x="1683" y="459"/>
                  </a:lnTo>
                  <a:lnTo>
                    <a:pt x="1697" y="435"/>
                  </a:lnTo>
                  <a:lnTo>
                    <a:pt x="1702" y="408"/>
                  </a:lnTo>
                  <a:lnTo>
                    <a:pt x="1693" y="381"/>
                  </a:lnTo>
                  <a:lnTo>
                    <a:pt x="1674" y="358"/>
                  </a:lnTo>
                  <a:lnTo>
                    <a:pt x="1651" y="344"/>
                  </a:lnTo>
                  <a:lnTo>
                    <a:pt x="1623" y="334"/>
                  </a:lnTo>
                  <a:lnTo>
                    <a:pt x="1693" y="316"/>
                  </a:lnTo>
                  <a:lnTo>
                    <a:pt x="1734" y="294"/>
                  </a:lnTo>
                  <a:lnTo>
                    <a:pt x="1748" y="271"/>
                  </a:lnTo>
                  <a:lnTo>
                    <a:pt x="1738" y="243"/>
                  </a:lnTo>
                  <a:lnTo>
                    <a:pt x="1716" y="215"/>
                  </a:lnTo>
                  <a:lnTo>
                    <a:pt x="1679" y="193"/>
                  </a:lnTo>
                  <a:lnTo>
                    <a:pt x="1633" y="179"/>
                  </a:lnTo>
                  <a:lnTo>
                    <a:pt x="1587" y="170"/>
                  </a:lnTo>
                  <a:lnTo>
                    <a:pt x="1651" y="156"/>
                  </a:lnTo>
                  <a:lnTo>
                    <a:pt x="1702" y="134"/>
                  </a:lnTo>
                  <a:lnTo>
                    <a:pt x="1738" y="115"/>
                  </a:lnTo>
                  <a:lnTo>
                    <a:pt x="1762" y="92"/>
                  </a:lnTo>
                  <a:lnTo>
                    <a:pt x="1770" y="65"/>
                  </a:lnTo>
                  <a:lnTo>
                    <a:pt x="1762" y="41"/>
                  </a:lnTo>
                  <a:lnTo>
                    <a:pt x="1738" y="19"/>
                  </a:lnTo>
                  <a:lnTo>
                    <a:pt x="1702" y="0"/>
                  </a:lnTo>
                  <a:lnTo>
                    <a:pt x="1734" y="5"/>
                  </a:lnTo>
                  <a:lnTo>
                    <a:pt x="1774" y="14"/>
                  </a:lnTo>
                  <a:lnTo>
                    <a:pt x="1802" y="27"/>
                  </a:lnTo>
                  <a:lnTo>
                    <a:pt x="1816" y="33"/>
                  </a:lnTo>
                  <a:close/>
                </a:path>
              </a:pathLst>
            </a:custGeom>
            <a:solidFill>
              <a:srgbClr val="B6B6B6">
                <a:alpha val="100000"/>
              </a:srgbClr>
            </a:solidFill>
            <a:ln w="9525">
              <a:noFill/>
            </a:ln>
          </p:spPr>
          <p:txBody>
            <a:bodyPr/>
            <a:p>
              <a:endParaRPr lang="en-US"/>
            </a:p>
          </p:txBody>
        </p:sp>
        <p:sp>
          <p:nvSpPr>
            <p:cNvPr id="41074" name="Freeform 114"/>
            <p:cNvSpPr/>
            <p:nvPr/>
          </p:nvSpPr>
          <p:spPr>
            <a:xfrm>
              <a:off x="4579" y="2340"/>
              <a:ext cx="128" cy="155"/>
            </a:xfrm>
            <a:custGeom>
              <a:avLst/>
              <a:gdLst>
                <a:gd name="txL" fmla="*/ 0 w 768"/>
                <a:gd name="txT" fmla="*/ 0 h 925"/>
                <a:gd name="txR" fmla="*/ 768 w 768"/>
                <a:gd name="txB" fmla="*/ 925 h 92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68" h="925">
                  <a:moveTo>
                    <a:pt x="521" y="0"/>
                  </a:moveTo>
                  <a:lnTo>
                    <a:pt x="498" y="8"/>
                  </a:lnTo>
                  <a:lnTo>
                    <a:pt x="475" y="22"/>
                  </a:lnTo>
                  <a:lnTo>
                    <a:pt x="444" y="46"/>
                  </a:lnTo>
                  <a:lnTo>
                    <a:pt x="411" y="73"/>
                  </a:lnTo>
                  <a:lnTo>
                    <a:pt x="375" y="100"/>
                  </a:lnTo>
                  <a:lnTo>
                    <a:pt x="337" y="127"/>
                  </a:lnTo>
                  <a:lnTo>
                    <a:pt x="297" y="159"/>
                  </a:lnTo>
                  <a:lnTo>
                    <a:pt x="251" y="187"/>
                  </a:lnTo>
                  <a:lnTo>
                    <a:pt x="206" y="214"/>
                  </a:lnTo>
                  <a:lnTo>
                    <a:pt x="160" y="252"/>
                  </a:lnTo>
                  <a:lnTo>
                    <a:pt x="119" y="283"/>
                  </a:lnTo>
                  <a:lnTo>
                    <a:pt x="77" y="321"/>
                  </a:lnTo>
                  <a:lnTo>
                    <a:pt x="45" y="357"/>
                  </a:lnTo>
                  <a:lnTo>
                    <a:pt x="22" y="394"/>
                  </a:lnTo>
                  <a:lnTo>
                    <a:pt x="4" y="420"/>
                  </a:lnTo>
                  <a:lnTo>
                    <a:pt x="0" y="444"/>
                  </a:lnTo>
                  <a:lnTo>
                    <a:pt x="4" y="476"/>
                  </a:lnTo>
                  <a:lnTo>
                    <a:pt x="18" y="531"/>
                  </a:lnTo>
                  <a:lnTo>
                    <a:pt x="45" y="600"/>
                  </a:lnTo>
                  <a:lnTo>
                    <a:pt x="87" y="673"/>
                  </a:lnTo>
                  <a:lnTo>
                    <a:pt x="146" y="751"/>
                  </a:lnTo>
                  <a:lnTo>
                    <a:pt x="224" y="824"/>
                  </a:lnTo>
                  <a:lnTo>
                    <a:pt x="319" y="884"/>
                  </a:lnTo>
                  <a:lnTo>
                    <a:pt x="438" y="925"/>
                  </a:lnTo>
                  <a:lnTo>
                    <a:pt x="470" y="879"/>
                  </a:lnTo>
                  <a:lnTo>
                    <a:pt x="512" y="816"/>
                  </a:lnTo>
                  <a:lnTo>
                    <a:pt x="557" y="737"/>
                  </a:lnTo>
                  <a:lnTo>
                    <a:pt x="613" y="659"/>
                  </a:lnTo>
                  <a:lnTo>
                    <a:pt x="662" y="581"/>
                  </a:lnTo>
                  <a:lnTo>
                    <a:pt x="708" y="513"/>
                  </a:lnTo>
                  <a:lnTo>
                    <a:pt x="745" y="462"/>
                  </a:lnTo>
                  <a:lnTo>
                    <a:pt x="768" y="440"/>
                  </a:lnTo>
                  <a:lnTo>
                    <a:pt x="750" y="361"/>
                  </a:lnTo>
                  <a:lnTo>
                    <a:pt x="722" y="283"/>
                  </a:lnTo>
                  <a:lnTo>
                    <a:pt x="686" y="214"/>
                  </a:lnTo>
                  <a:lnTo>
                    <a:pt x="644" y="155"/>
                  </a:lnTo>
                  <a:lnTo>
                    <a:pt x="603" y="100"/>
                  </a:lnTo>
                  <a:lnTo>
                    <a:pt x="567" y="54"/>
                  </a:lnTo>
                  <a:lnTo>
                    <a:pt x="539" y="22"/>
                  </a:lnTo>
                  <a:lnTo>
                    <a:pt x="521" y="0"/>
                  </a:lnTo>
                  <a:close/>
                </a:path>
              </a:pathLst>
            </a:custGeom>
            <a:solidFill>
              <a:srgbClr val="FFEB00">
                <a:alpha val="100000"/>
              </a:srgbClr>
            </a:solidFill>
            <a:ln w="9525">
              <a:noFill/>
            </a:ln>
          </p:spPr>
          <p:txBody>
            <a:bodyPr/>
            <a:p>
              <a:endParaRPr lang="en-US"/>
            </a:p>
          </p:txBody>
        </p:sp>
        <p:sp>
          <p:nvSpPr>
            <p:cNvPr id="41075" name="Freeform 115"/>
            <p:cNvSpPr/>
            <p:nvPr/>
          </p:nvSpPr>
          <p:spPr>
            <a:xfrm>
              <a:off x="4652" y="2414"/>
              <a:ext cx="55" cy="81"/>
            </a:xfrm>
            <a:custGeom>
              <a:avLst/>
              <a:gdLst>
                <a:gd name="txL" fmla="*/ 0 w 330"/>
                <a:gd name="txT" fmla="*/ 0 h 485"/>
                <a:gd name="txR" fmla="*/ 330 w 330"/>
                <a:gd name="txB" fmla="*/ 485 h 485"/>
              </a:gdLst>
              <a:ahLst/>
              <a:cxnLst>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0" h="485">
                  <a:moveTo>
                    <a:pt x="0" y="485"/>
                  </a:moveTo>
                  <a:lnTo>
                    <a:pt x="32" y="439"/>
                  </a:lnTo>
                  <a:lnTo>
                    <a:pt x="74" y="376"/>
                  </a:lnTo>
                  <a:lnTo>
                    <a:pt x="119" y="297"/>
                  </a:lnTo>
                  <a:lnTo>
                    <a:pt x="175" y="219"/>
                  </a:lnTo>
                  <a:lnTo>
                    <a:pt x="224" y="141"/>
                  </a:lnTo>
                  <a:lnTo>
                    <a:pt x="270" y="73"/>
                  </a:lnTo>
                  <a:lnTo>
                    <a:pt x="307" y="22"/>
                  </a:lnTo>
                  <a:lnTo>
                    <a:pt x="330" y="0"/>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sp>
          <p:nvSpPr>
            <p:cNvPr id="41076" name="Freeform 116"/>
            <p:cNvSpPr/>
            <p:nvPr/>
          </p:nvSpPr>
          <p:spPr>
            <a:xfrm>
              <a:off x="4872" y="2439"/>
              <a:ext cx="241" cy="218"/>
            </a:xfrm>
            <a:custGeom>
              <a:avLst/>
              <a:gdLst>
                <a:gd name="txL" fmla="*/ 0 w 1449"/>
                <a:gd name="txT" fmla="*/ 0 h 1311"/>
                <a:gd name="txR" fmla="*/ 1449 w 1449"/>
                <a:gd name="txB" fmla="*/ 1311 h 131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449" h="1311">
                  <a:moveTo>
                    <a:pt x="41" y="299"/>
                  </a:moveTo>
                  <a:lnTo>
                    <a:pt x="73" y="252"/>
                  </a:lnTo>
                  <a:lnTo>
                    <a:pt x="110" y="206"/>
                  </a:lnTo>
                  <a:lnTo>
                    <a:pt x="150" y="165"/>
                  </a:lnTo>
                  <a:lnTo>
                    <a:pt x="192" y="129"/>
                  </a:lnTo>
                  <a:lnTo>
                    <a:pt x="242" y="92"/>
                  </a:lnTo>
                  <a:lnTo>
                    <a:pt x="297" y="64"/>
                  </a:lnTo>
                  <a:lnTo>
                    <a:pt x="356" y="42"/>
                  </a:lnTo>
                  <a:lnTo>
                    <a:pt x="420" y="18"/>
                  </a:lnTo>
                  <a:lnTo>
                    <a:pt x="493" y="10"/>
                  </a:lnTo>
                  <a:lnTo>
                    <a:pt x="567" y="0"/>
                  </a:lnTo>
                  <a:lnTo>
                    <a:pt x="650" y="0"/>
                  </a:lnTo>
                  <a:lnTo>
                    <a:pt x="741" y="10"/>
                  </a:lnTo>
                  <a:lnTo>
                    <a:pt x="832" y="28"/>
                  </a:lnTo>
                  <a:lnTo>
                    <a:pt x="937" y="51"/>
                  </a:lnTo>
                  <a:lnTo>
                    <a:pt x="1047" y="87"/>
                  </a:lnTo>
                  <a:lnTo>
                    <a:pt x="1162" y="129"/>
                  </a:lnTo>
                  <a:lnTo>
                    <a:pt x="1249" y="179"/>
                  </a:lnTo>
                  <a:lnTo>
                    <a:pt x="1322" y="248"/>
                  </a:lnTo>
                  <a:lnTo>
                    <a:pt x="1376" y="335"/>
                  </a:lnTo>
                  <a:lnTo>
                    <a:pt x="1418" y="436"/>
                  </a:lnTo>
                  <a:lnTo>
                    <a:pt x="1445" y="546"/>
                  </a:lnTo>
                  <a:lnTo>
                    <a:pt x="1449" y="665"/>
                  </a:lnTo>
                  <a:lnTo>
                    <a:pt x="1441" y="780"/>
                  </a:lnTo>
                  <a:lnTo>
                    <a:pt x="1413" y="894"/>
                  </a:lnTo>
                  <a:lnTo>
                    <a:pt x="1362" y="1004"/>
                  </a:lnTo>
                  <a:lnTo>
                    <a:pt x="1294" y="1101"/>
                  </a:lnTo>
                  <a:lnTo>
                    <a:pt x="1207" y="1188"/>
                  </a:lnTo>
                  <a:lnTo>
                    <a:pt x="1098" y="1252"/>
                  </a:lnTo>
                  <a:lnTo>
                    <a:pt x="965" y="1293"/>
                  </a:lnTo>
                  <a:lnTo>
                    <a:pt x="809" y="1311"/>
                  </a:lnTo>
                  <a:lnTo>
                    <a:pt x="631" y="1297"/>
                  </a:lnTo>
                  <a:lnTo>
                    <a:pt x="430" y="1247"/>
                  </a:lnTo>
                  <a:lnTo>
                    <a:pt x="279" y="1174"/>
                  </a:lnTo>
                  <a:lnTo>
                    <a:pt x="164" y="1059"/>
                  </a:lnTo>
                  <a:lnTo>
                    <a:pt x="82" y="927"/>
                  </a:lnTo>
                  <a:lnTo>
                    <a:pt x="31" y="780"/>
                  </a:lnTo>
                  <a:lnTo>
                    <a:pt x="5" y="633"/>
                  </a:lnTo>
                  <a:lnTo>
                    <a:pt x="0" y="495"/>
                  </a:lnTo>
                  <a:lnTo>
                    <a:pt x="13" y="381"/>
                  </a:lnTo>
                  <a:lnTo>
                    <a:pt x="41" y="299"/>
                  </a:lnTo>
                  <a:close/>
                </a:path>
              </a:pathLst>
            </a:custGeom>
            <a:solidFill>
              <a:srgbClr val="71250E">
                <a:alpha val="100000"/>
              </a:srgbClr>
            </a:solidFill>
            <a:ln w="9525">
              <a:noFill/>
            </a:ln>
          </p:spPr>
          <p:txBody>
            <a:bodyPr/>
            <a:p>
              <a:endParaRPr lang="en-US"/>
            </a:p>
          </p:txBody>
        </p:sp>
        <p:sp>
          <p:nvSpPr>
            <p:cNvPr id="41077" name="Freeform 117"/>
            <p:cNvSpPr/>
            <p:nvPr/>
          </p:nvSpPr>
          <p:spPr>
            <a:xfrm>
              <a:off x="4881" y="2441"/>
              <a:ext cx="136" cy="164"/>
            </a:xfrm>
            <a:custGeom>
              <a:avLst/>
              <a:gdLst>
                <a:gd name="txL" fmla="*/ 0 w 819"/>
                <a:gd name="txT" fmla="*/ 0 h 986"/>
                <a:gd name="txR" fmla="*/ 819 w 819"/>
                <a:gd name="txB" fmla="*/ 986 h 98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19" h="986">
                  <a:moveTo>
                    <a:pt x="402" y="14"/>
                  </a:moveTo>
                  <a:lnTo>
                    <a:pt x="466" y="46"/>
                  </a:lnTo>
                  <a:lnTo>
                    <a:pt x="516" y="87"/>
                  </a:lnTo>
                  <a:lnTo>
                    <a:pt x="553" y="147"/>
                  </a:lnTo>
                  <a:lnTo>
                    <a:pt x="581" y="216"/>
                  </a:lnTo>
                  <a:lnTo>
                    <a:pt x="599" y="289"/>
                  </a:lnTo>
                  <a:lnTo>
                    <a:pt x="603" y="367"/>
                  </a:lnTo>
                  <a:lnTo>
                    <a:pt x="595" y="449"/>
                  </a:lnTo>
                  <a:lnTo>
                    <a:pt x="576" y="527"/>
                  </a:lnTo>
                  <a:lnTo>
                    <a:pt x="544" y="600"/>
                  </a:lnTo>
                  <a:lnTo>
                    <a:pt x="503" y="674"/>
                  </a:lnTo>
                  <a:lnTo>
                    <a:pt x="448" y="733"/>
                  </a:lnTo>
                  <a:lnTo>
                    <a:pt x="379" y="780"/>
                  </a:lnTo>
                  <a:lnTo>
                    <a:pt x="301" y="816"/>
                  </a:lnTo>
                  <a:lnTo>
                    <a:pt x="214" y="830"/>
                  </a:lnTo>
                  <a:lnTo>
                    <a:pt x="114" y="830"/>
                  </a:lnTo>
                  <a:lnTo>
                    <a:pt x="0" y="802"/>
                  </a:lnTo>
                  <a:lnTo>
                    <a:pt x="8" y="848"/>
                  </a:lnTo>
                  <a:lnTo>
                    <a:pt x="22" y="899"/>
                  </a:lnTo>
                  <a:lnTo>
                    <a:pt x="50" y="940"/>
                  </a:lnTo>
                  <a:lnTo>
                    <a:pt x="95" y="967"/>
                  </a:lnTo>
                  <a:lnTo>
                    <a:pt x="141" y="976"/>
                  </a:lnTo>
                  <a:lnTo>
                    <a:pt x="214" y="986"/>
                  </a:lnTo>
                  <a:lnTo>
                    <a:pt x="315" y="981"/>
                  </a:lnTo>
                  <a:lnTo>
                    <a:pt x="425" y="958"/>
                  </a:lnTo>
                  <a:lnTo>
                    <a:pt x="535" y="913"/>
                  </a:lnTo>
                  <a:lnTo>
                    <a:pt x="640" y="834"/>
                  </a:lnTo>
                  <a:lnTo>
                    <a:pt x="732" y="715"/>
                  </a:lnTo>
                  <a:lnTo>
                    <a:pt x="795" y="550"/>
                  </a:lnTo>
                  <a:lnTo>
                    <a:pt x="819" y="412"/>
                  </a:lnTo>
                  <a:lnTo>
                    <a:pt x="819" y="299"/>
                  </a:lnTo>
                  <a:lnTo>
                    <a:pt x="795" y="206"/>
                  </a:lnTo>
                  <a:lnTo>
                    <a:pt x="759" y="133"/>
                  </a:lnTo>
                  <a:lnTo>
                    <a:pt x="718" y="78"/>
                  </a:lnTo>
                  <a:lnTo>
                    <a:pt x="676" y="42"/>
                  </a:lnTo>
                  <a:lnTo>
                    <a:pt x="640" y="14"/>
                  </a:lnTo>
                  <a:lnTo>
                    <a:pt x="613" y="0"/>
                  </a:lnTo>
                  <a:lnTo>
                    <a:pt x="603" y="0"/>
                  </a:lnTo>
                  <a:lnTo>
                    <a:pt x="585" y="0"/>
                  </a:lnTo>
                  <a:lnTo>
                    <a:pt x="557" y="0"/>
                  </a:lnTo>
                  <a:lnTo>
                    <a:pt x="521" y="0"/>
                  </a:lnTo>
                  <a:lnTo>
                    <a:pt x="484" y="0"/>
                  </a:lnTo>
                  <a:lnTo>
                    <a:pt x="452" y="4"/>
                  </a:lnTo>
                  <a:lnTo>
                    <a:pt x="420" y="10"/>
                  </a:lnTo>
                  <a:lnTo>
                    <a:pt x="402" y="14"/>
                  </a:lnTo>
                  <a:close/>
                </a:path>
              </a:pathLst>
            </a:custGeom>
            <a:solidFill>
              <a:srgbClr val="FFFFFF">
                <a:alpha val="100000"/>
              </a:srgbClr>
            </a:solidFill>
            <a:ln w="9525">
              <a:noFill/>
            </a:ln>
          </p:spPr>
          <p:txBody>
            <a:bodyPr/>
            <a:p>
              <a:endParaRPr lang="en-US"/>
            </a:p>
          </p:txBody>
        </p:sp>
        <p:sp>
          <p:nvSpPr>
            <p:cNvPr id="41078" name="Freeform 118"/>
            <p:cNvSpPr/>
            <p:nvPr/>
          </p:nvSpPr>
          <p:spPr>
            <a:xfrm>
              <a:off x="4872" y="2460"/>
              <a:ext cx="241" cy="197"/>
            </a:xfrm>
            <a:custGeom>
              <a:avLst/>
              <a:gdLst>
                <a:gd name="txL" fmla="*/ 0 w 1449"/>
                <a:gd name="txT" fmla="*/ 0 h 1182"/>
                <a:gd name="txR" fmla="*/ 1449 w 1449"/>
                <a:gd name="txB" fmla="*/ 1182 h 118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449" h="1182">
                  <a:moveTo>
                    <a:pt x="1162" y="0"/>
                  </a:moveTo>
                  <a:lnTo>
                    <a:pt x="1249" y="50"/>
                  </a:lnTo>
                  <a:lnTo>
                    <a:pt x="1322" y="119"/>
                  </a:lnTo>
                  <a:lnTo>
                    <a:pt x="1376" y="206"/>
                  </a:lnTo>
                  <a:lnTo>
                    <a:pt x="1418" y="307"/>
                  </a:lnTo>
                  <a:lnTo>
                    <a:pt x="1445" y="417"/>
                  </a:lnTo>
                  <a:lnTo>
                    <a:pt x="1449" y="536"/>
                  </a:lnTo>
                  <a:lnTo>
                    <a:pt x="1441" y="651"/>
                  </a:lnTo>
                  <a:lnTo>
                    <a:pt x="1413" y="765"/>
                  </a:lnTo>
                  <a:lnTo>
                    <a:pt x="1362" y="875"/>
                  </a:lnTo>
                  <a:lnTo>
                    <a:pt x="1294" y="972"/>
                  </a:lnTo>
                  <a:lnTo>
                    <a:pt x="1207" y="1059"/>
                  </a:lnTo>
                  <a:lnTo>
                    <a:pt x="1098" y="1123"/>
                  </a:lnTo>
                  <a:lnTo>
                    <a:pt x="965" y="1164"/>
                  </a:lnTo>
                  <a:lnTo>
                    <a:pt x="809" y="1182"/>
                  </a:lnTo>
                  <a:lnTo>
                    <a:pt x="631" y="1168"/>
                  </a:lnTo>
                  <a:lnTo>
                    <a:pt x="430" y="1118"/>
                  </a:lnTo>
                  <a:lnTo>
                    <a:pt x="279" y="1045"/>
                  </a:lnTo>
                  <a:lnTo>
                    <a:pt x="164" y="930"/>
                  </a:lnTo>
                  <a:lnTo>
                    <a:pt x="82" y="798"/>
                  </a:lnTo>
                  <a:lnTo>
                    <a:pt x="31" y="651"/>
                  </a:lnTo>
                  <a:lnTo>
                    <a:pt x="5" y="504"/>
                  </a:lnTo>
                  <a:lnTo>
                    <a:pt x="0" y="366"/>
                  </a:lnTo>
                  <a:lnTo>
                    <a:pt x="13" y="252"/>
                  </a:lnTo>
                  <a:lnTo>
                    <a:pt x="41" y="170"/>
                  </a:lnTo>
                  <a:lnTo>
                    <a:pt x="23" y="261"/>
                  </a:lnTo>
                  <a:lnTo>
                    <a:pt x="23" y="362"/>
                  </a:lnTo>
                  <a:lnTo>
                    <a:pt x="41" y="477"/>
                  </a:lnTo>
                  <a:lnTo>
                    <a:pt x="73" y="590"/>
                  </a:lnTo>
                  <a:lnTo>
                    <a:pt x="124" y="701"/>
                  </a:lnTo>
                  <a:lnTo>
                    <a:pt x="196" y="798"/>
                  </a:lnTo>
                  <a:lnTo>
                    <a:pt x="283" y="871"/>
                  </a:lnTo>
                  <a:lnTo>
                    <a:pt x="394" y="917"/>
                  </a:lnTo>
                  <a:lnTo>
                    <a:pt x="457" y="925"/>
                  </a:lnTo>
                  <a:lnTo>
                    <a:pt x="539" y="925"/>
                  </a:lnTo>
                  <a:lnTo>
                    <a:pt x="622" y="917"/>
                  </a:lnTo>
                  <a:lnTo>
                    <a:pt x="718" y="903"/>
                  </a:lnTo>
                  <a:lnTo>
                    <a:pt x="809" y="875"/>
                  </a:lnTo>
                  <a:lnTo>
                    <a:pt x="906" y="839"/>
                  </a:lnTo>
                  <a:lnTo>
                    <a:pt x="997" y="792"/>
                  </a:lnTo>
                  <a:lnTo>
                    <a:pt x="1084" y="738"/>
                  </a:lnTo>
                  <a:lnTo>
                    <a:pt x="1157" y="679"/>
                  </a:lnTo>
                  <a:lnTo>
                    <a:pt x="1221" y="604"/>
                  </a:lnTo>
                  <a:lnTo>
                    <a:pt x="1267" y="527"/>
                  </a:lnTo>
                  <a:lnTo>
                    <a:pt x="1294" y="440"/>
                  </a:lnTo>
                  <a:lnTo>
                    <a:pt x="1303" y="344"/>
                  </a:lnTo>
                  <a:lnTo>
                    <a:pt x="1285" y="234"/>
                  </a:lnTo>
                  <a:lnTo>
                    <a:pt x="1239" y="123"/>
                  </a:lnTo>
                  <a:lnTo>
                    <a:pt x="1162" y="0"/>
                  </a:lnTo>
                  <a:close/>
                </a:path>
              </a:pathLst>
            </a:custGeom>
            <a:solidFill>
              <a:srgbClr val="B6B6B6">
                <a:alpha val="100000"/>
              </a:srgbClr>
            </a:solidFill>
            <a:ln w="9525">
              <a:noFill/>
            </a:ln>
          </p:spPr>
          <p:txBody>
            <a:bodyPr/>
            <a:p>
              <a:endParaRPr lang="en-US"/>
            </a:p>
          </p:txBody>
        </p:sp>
        <p:sp>
          <p:nvSpPr>
            <p:cNvPr id="41079" name="Freeform 119"/>
            <p:cNvSpPr/>
            <p:nvPr/>
          </p:nvSpPr>
          <p:spPr>
            <a:xfrm>
              <a:off x="4872" y="2460"/>
              <a:ext cx="241" cy="197"/>
            </a:xfrm>
            <a:custGeom>
              <a:avLst/>
              <a:gdLst>
                <a:gd name="txL" fmla="*/ 0 w 1449"/>
                <a:gd name="txT" fmla="*/ 0 h 1182"/>
                <a:gd name="txR" fmla="*/ 1449 w 1449"/>
                <a:gd name="txB" fmla="*/ 1182 h 118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449" h="1182">
                  <a:moveTo>
                    <a:pt x="1162" y="0"/>
                  </a:moveTo>
                  <a:lnTo>
                    <a:pt x="1249" y="50"/>
                  </a:lnTo>
                  <a:lnTo>
                    <a:pt x="1322" y="119"/>
                  </a:lnTo>
                  <a:lnTo>
                    <a:pt x="1376" y="206"/>
                  </a:lnTo>
                  <a:lnTo>
                    <a:pt x="1418" y="307"/>
                  </a:lnTo>
                  <a:lnTo>
                    <a:pt x="1445" y="417"/>
                  </a:lnTo>
                  <a:lnTo>
                    <a:pt x="1449" y="536"/>
                  </a:lnTo>
                  <a:lnTo>
                    <a:pt x="1441" y="651"/>
                  </a:lnTo>
                  <a:lnTo>
                    <a:pt x="1413" y="765"/>
                  </a:lnTo>
                  <a:lnTo>
                    <a:pt x="1362" y="875"/>
                  </a:lnTo>
                  <a:lnTo>
                    <a:pt x="1294" y="972"/>
                  </a:lnTo>
                  <a:lnTo>
                    <a:pt x="1207" y="1059"/>
                  </a:lnTo>
                  <a:lnTo>
                    <a:pt x="1098" y="1123"/>
                  </a:lnTo>
                  <a:lnTo>
                    <a:pt x="965" y="1164"/>
                  </a:lnTo>
                  <a:lnTo>
                    <a:pt x="809" y="1182"/>
                  </a:lnTo>
                  <a:lnTo>
                    <a:pt x="631" y="1168"/>
                  </a:lnTo>
                  <a:lnTo>
                    <a:pt x="430" y="1118"/>
                  </a:lnTo>
                  <a:lnTo>
                    <a:pt x="279" y="1045"/>
                  </a:lnTo>
                  <a:lnTo>
                    <a:pt x="164" y="930"/>
                  </a:lnTo>
                  <a:lnTo>
                    <a:pt x="82" y="798"/>
                  </a:lnTo>
                  <a:lnTo>
                    <a:pt x="31" y="651"/>
                  </a:lnTo>
                  <a:lnTo>
                    <a:pt x="5" y="504"/>
                  </a:lnTo>
                  <a:lnTo>
                    <a:pt x="0" y="366"/>
                  </a:lnTo>
                  <a:lnTo>
                    <a:pt x="13" y="252"/>
                  </a:lnTo>
                  <a:lnTo>
                    <a:pt x="41" y="170"/>
                  </a:lnTo>
                  <a:lnTo>
                    <a:pt x="13" y="261"/>
                  </a:lnTo>
                  <a:lnTo>
                    <a:pt x="5" y="380"/>
                  </a:lnTo>
                  <a:lnTo>
                    <a:pt x="23" y="513"/>
                  </a:lnTo>
                  <a:lnTo>
                    <a:pt x="63" y="655"/>
                  </a:lnTo>
                  <a:lnTo>
                    <a:pt x="128" y="788"/>
                  </a:lnTo>
                  <a:lnTo>
                    <a:pt x="229" y="907"/>
                  </a:lnTo>
                  <a:lnTo>
                    <a:pt x="356" y="994"/>
                  </a:lnTo>
                  <a:lnTo>
                    <a:pt x="521" y="1045"/>
                  </a:lnTo>
                  <a:lnTo>
                    <a:pt x="612" y="1049"/>
                  </a:lnTo>
                  <a:lnTo>
                    <a:pt x="713" y="1040"/>
                  </a:lnTo>
                  <a:lnTo>
                    <a:pt x="809" y="1022"/>
                  </a:lnTo>
                  <a:lnTo>
                    <a:pt x="900" y="990"/>
                  </a:lnTo>
                  <a:lnTo>
                    <a:pt x="993" y="944"/>
                  </a:lnTo>
                  <a:lnTo>
                    <a:pt x="1079" y="889"/>
                  </a:lnTo>
                  <a:lnTo>
                    <a:pt x="1157" y="829"/>
                  </a:lnTo>
                  <a:lnTo>
                    <a:pt x="1225" y="756"/>
                  </a:lnTo>
                  <a:lnTo>
                    <a:pt x="1281" y="679"/>
                  </a:lnTo>
                  <a:lnTo>
                    <a:pt x="1322" y="596"/>
                  </a:lnTo>
                  <a:lnTo>
                    <a:pt x="1349" y="504"/>
                  </a:lnTo>
                  <a:lnTo>
                    <a:pt x="1358" y="408"/>
                  </a:lnTo>
                  <a:lnTo>
                    <a:pt x="1344" y="311"/>
                  </a:lnTo>
                  <a:lnTo>
                    <a:pt x="1308" y="210"/>
                  </a:lnTo>
                  <a:lnTo>
                    <a:pt x="1249" y="105"/>
                  </a:lnTo>
                  <a:lnTo>
                    <a:pt x="1162" y="0"/>
                  </a:lnTo>
                  <a:close/>
                </a:path>
              </a:pathLst>
            </a:custGeom>
            <a:solidFill>
              <a:srgbClr val="525252">
                <a:alpha val="100000"/>
              </a:srgbClr>
            </a:solidFill>
            <a:ln w="9525">
              <a:noFill/>
            </a:ln>
          </p:spPr>
          <p:txBody>
            <a:bodyPr/>
            <a:p>
              <a:endParaRPr lang="en-US"/>
            </a:p>
          </p:txBody>
        </p:sp>
        <p:sp>
          <p:nvSpPr>
            <p:cNvPr id="41080" name="Freeform 120"/>
            <p:cNvSpPr/>
            <p:nvPr/>
          </p:nvSpPr>
          <p:spPr>
            <a:xfrm>
              <a:off x="5116" y="2443"/>
              <a:ext cx="106" cy="146"/>
            </a:xfrm>
            <a:custGeom>
              <a:avLst/>
              <a:gdLst>
                <a:gd name="txL" fmla="*/ 0 w 637"/>
                <a:gd name="txT" fmla="*/ 0 h 875"/>
                <a:gd name="txR" fmla="*/ 637 w 637"/>
                <a:gd name="txB" fmla="*/ 875 h 87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637" h="875">
                  <a:moveTo>
                    <a:pt x="472" y="14"/>
                  </a:moveTo>
                  <a:lnTo>
                    <a:pt x="558" y="105"/>
                  </a:lnTo>
                  <a:lnTo>
                    <a:pt x="613" y="220"/>
                  </a:lnTo>
                  <a:lnTo>
                    <a:pt x="637" y="344"/>
                  </a:lnTo>
                  <a:lnTo>
                    <a:pt x="631" y="472"/>
                  </a:lnTo>
                  <a:lnTo>
                    <a:pt x="604" y="596"/>
                  </a:lnTo>
                  <a:lnTo>
                    <a:pt x="554" y="705"/>
                  </a:lnTo>
                  <a:lnTo>
                    <a:pt x="490" y="792"/>
                  </a:lnTo>
                  <a:lnTo>
                    <a:pt x="407" y="848"/>
                  </a:lnTo>
                  <a:lnTo>
                    <a:pt x="325" y="871"/>
                  </a:lnTo>
                  <a:lnTo>
                    <a:pt x="252" y="875"/>
                  </a:lnTo>
                  <a:lnTo>
                    <a:pt x="183" y="857"/>
                  </a:lnTo>
                  <a:lnTo>
                    <a:pt x="124" y="825"/>
                  </a:lnTo>
                  <a:lnTo>
                    <a:pt x="78" y="784"/>
                  </a:lnTo>
                  <a:lnTo>
                    <a:pt x="42" y="738"/>
                  </a:lnTo>
                  <a:lnTo>
                    <a:pt x="18" y="683"/>
                  </a:lnTo>
                  <a:lnTo>
                    <a:pt x="5" y="632"/>
                  </a:lnTo>
                  <a:lnTo>
                    <a:pt x="0" y="559"/>
                  </a:lnTo>
                  <a:lnTo>
                    <a:pt x="0" y="458"/>
                  </a:lnTo>
                  <a:lnTo>
                    <a:pt x="14" y="344"/>
                  </a:lnTo>
                  <a:lnTo>
                    <a:pt x="46" y="224"/>
                  </a:lnTo>
                  <a:lnTo>
                    <a:pt x="101" y="119"/>
                  </a:lnTo>
                  <a:lnTo>
                    <a:pt x="183" y="36"/>
                  </a:lnTo>
                  <a:lnTo>
                    <a:pt x="307" y="0"/>
                  </a:lnTo>
                  <a:lnTo>
                    <a:pt x="472" y="14"/>
                  </a:lnTo>
                  <a:close/>
                </a:path>
              </a:pathLst>
            </a:custGeom>
            <a:solidFill>
              <a:schemeClr val="accent2">
                <a:alpha val="100000"/>
              </a:schemeClr>
            </a:solidFill>
            <a:ln w="9525">
              <a:noFill/>
            </a:ln>
          </p:spPr>
          <p:txBody>
            <a:bodyPr/>
            <a:p>
              <a:endParaRPr lang="en-US"/>
            </a:p>
          </p:txBody>
        </p:sp>
        <p:sp>
          <p:nvSpPr>
            <p:cNvPr id="41081" name="Freeform 121"/>
            <p:cNvSpPr/>
            <p:nvPr/>
          </p:nvSpPr>
          <p:spPr>
            <a:xfrm>
              <a:off x="5115" y="2432"/>
              <a:ext cx="84" cy="102"/>
            </a:xfrm>
            <a:custGeom>
              <a:avLst/>
              <a:gdLst>
                <a:gd name="txL" fmla="*/ 0 w 502"/>
                <a:gd name="txT" fmla="*/ 0 h 614"/>
                <a:gd name="txR" fmla="*/ 502 w 502"/>
                <a:gd name="txB" fmla="*/ 614 h 61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502" h="614">
                  <a:moveTo>
                    <a:pt x="0" y="46"/>
                  </a:moveTo>
                  <a:lnTo>
                    <a:pt x="68" y="23"/>
                  </a:lnTo>
                  <a:lnTo>
                    <a:pt x="133" y="5"/>
                  </a:lnTo>
                  <a:lnTo>
                    <a:pt x="192" y="0"/>
                  </a:lnTo>
                  <a:lnTo>
                    <a:pt x="256" y="5"/>
                  </a:lnTo>
                  <a:lnTo>
                    <a:pt x="311" y="28"/>
                  </a:lnTo>
                  <a:lnTo>
                    <a:pt x="365" y="69"/>
                  </a:lnTo>
                  <a:lnTo>
                    <a:pt x="416" y="133"/>
                  </a:lnTo>
                  <a:lnTo>
                    <a:pt x="466" y="220"/>
                  </a:lnTo>
                  <a:lnTo>
                    <a:pt x="498" y="312"/>
                  </a:lnTo>
                  <a:lnTo>
                    <a:pt x="502" y="386"/>
                  </a:lnTo>
                  <a:lnTo>
                    <a:pt x="484" y="449"/>
                  </a:lnTo>
                  <a:lnTo>
                    <a:pt x="448" y="500"/>
                  </a:lnTo>
                  <a:lnTo>
                    <a:pt x="403" y="541"/>
                  </a:lnTo>
                  <a:lnTo>
                    <a:pt x="343" y="568"/>
                  </a:lnTo>
                  <a:lnTo>
                    <a:pt x="284" y="596"/>
                  </a:lnTo>
                  <a:lnTo>
                    <a:pt x="224" y="614"/>
                  </a:lnTo>
                  <a:lnTo>
                    <a:pt x="169" y="600"/>
                  </a:lnTo>
                  <a:lnTo>
                    <a:pt x="123" y="541"/>
                  </a:lnTo>
                  <a:lnTo>
                    <a:pt x="87" y="454"/>
                  </a:lnTo>
                  <a:lnTo>
                    <a:pt x="54" y="344"/>
                  </a:lnTo>
                  <a:lnTo>
                    <a:pt x="32" y="239"/>
                  </a:lnTo>
                  <a:lnTo>
                    <a:pt x="14" y="142"/>
                  </a:lnTo>
                  <a:lnTo>
                    <a:pt x="4" y="73"/>
                  </a:lnTo>
                  <a:lnTo>
                    <a:pt x="0" y="46"/>
                  </a:lnTo>
                  <a:close/>
                </a:path>
              </a:pathLst>
            </a:custGeom>
            <a:solidFill>
              <a:srgbClr val="FFEB00">
                <a:alpha val="100000"/>
              </a:srgbClr>
            </a:solidFill>
            <a:ln w="9525">
              <a:noFill/>
            </a:ln>
          </p:spPr>
          <p:txBody>
            <a:bodyPr/>
            <a:p>
              <a:endParaRPr lang="en-US"/>
            </a:p>
          </p:txBody>
        </p:sp>
        <p:sp>
          <p:nvSpPr>
            <p:cNvPr id="41082" name="Freeform 122"/>
            <p:cNvSpPr/>
            <p:nvPr/>
          </p:nvSpPr>
          <p:spPr>
            <a:xfrm>
              <a:off x="4933" y="2436"/>
              <a:ext cx="176" cy="218"/>
            </a:xfrm>
            <a:custGeom>
              <a:avLst/>
              <a:gdLst>
                <a:gd name="txL" fmla="*/ 0 w 1056"/>
                <a:gd name="txT" fmla="*/ 0 h 1311"/>
                <a:gd name="txR" fmla="*/ 1056 w 1056"/>
                <a:gd name="txB" fmla="*/ 1311 h 131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56" h="1311">
                  <a:moveTo>
                    <a:pt x="498" y="9"/>
                  </a:moveTo>
                  <a:lnTo>
                    <a:pt x="415" y="5"/>
                  </a:lnTo>
                  <a:lnTo>
                    <a:pt x="347" y="0"/>
                  </a:lnTo>
                  <a:lnTo>
                    <a:pt x="288" y="5"/>
                  </a:lnTo>
                  <a:lnTo>
                    <a:pt x="252" y="14"/>
                  </a:lnTo>
                  <a:lnTo>
                    <a:pt x="228" y="28"/>
                  </a:lnTo>
                  <a:lnTo>
                    <a:pt x="228" y="42"/>
                  </a:lnTo>
                  <a:lnTo>
                    <a:pt x="246" y="60"/>
                  </a:lnTo>
                  <a:lnTo>
                    <a:pt x="292" y="74"/>
                  </a:lnTo>
                  <a:lnTo>
                    <a:pt x="347" y="92"/>
                  </a:lnTo>
                  <a:lnTo>
                    <a:pt x="397" y="110"/>
                  </a:lnTo>
                  <a:lnTo>
                    <a:pt x="434" y="137"/>
                  </a:lnTo>
                  <a:lnTo>
                    <a:pt x="466" y="165"/>
                  </a:lnTo>
                  <a:lnTo>
                    <a:pt x="484" y="193"/>
                  </a:lnTo>
                  <a:lnTo>
                    <a:pt x="494" y="230"/>
                  </a:lnTo>
                  <a:lnTo>
                    <a:pt x="489" y="266"/>
                  </a:lnTo>
                  <a:lnTo>
                    <a:pt x="466" y="303"/>
                  </a:lnTo>
                  <a:lnTo>
                    <a:pt x="425" y="349"/>
                  </a:lnTo>
                  <a:lnTo>
                    <a:pt x="365" y="399"/>
                  </a:lnTo>
                  <a:lnTo>
                    <a:pt x="292" y="458"/>
                  </a:lnTo>
                  <a:lnTo>
                    <a:pt x="215" y="513"/>
                  </a:lnTo>
                  <a:lnTo>
                    <a:pt x="141" y="564"/>
                  </a:lnTo>
                  <a:lnTo>
                    <a:pt x="78" y="610"/>
                  </a:lnTo>
                  <a:lnTo>
                    <a:pt x="32" y="642"/>
                  </a:lnTo>
                  <a:lnTo>
                    <a:pt x="4" y="660"/>
                  </a:lnTo>
                  <a:lnTo>
                    <a:pt x="0" y="674"/>
                  </a:lnTo>
                  <a:lnTo>
                    <a:pt x="0" y="688"/>
                  </a:lnTo>
                  <a:lnTo>
                    <a:pt x="14" y="697"/>
                  </a:lnTo>
                  <a:lnTo>
                    <a:pt x="40" y="701"/>
                  </a:lnTo>
                  <a:lnTo>
                    <a:pt x="78" y="701"/>
                  </a:lnTo>
                  <a:lnTo>
                    <a:pt x="127" y="692"/>
                  </a:lnTo>
                  <a:lnTo>
                    <a:pt x="192" y="674"/>
                  </a:lnTo>
                  <a:lnTo>
                    <a:pt x="270" y="642"/>
                  </a:lnTo>
                  <a:lnTo>
                    <a:pt x="347" y="610"/>
                  </a:lnTo>
                  <a:lnTo>
                    <a:pt x="403" y="596"/>
                  </a:lnTo>
                  <a:lnTo>
                    <a:pt x="434" y="596"/>
                  </a:lnTo>
                  <a:lnTo>
                    <a:pt x="448" y="619"/>
                  </a:lnTo>
                  <a:lnTo>
                    <a:pt x="434" y="651"/>
                  </a:lnTo>
                  <a:lnTo>
                    <a:pt x="397" y="701"/>
                  </a:lnTo>
                  <a:lnTo>
                    <a:pt x="334" y="765"/>
                  </a:lnTo>
                  <a:lnTo>
                    <a:pt x="252" y="844"/>
                  </a:lnTo>
                  <a:lnTo>
                    <a:pt x="169" y="917"/>
                  </a:lnTo>
                  <a:lnTo>
                    <a:pt x="119" y="981"/>
                  </a:lnTo>
                  <a:lnTo>
                    <a:pt x="96" y="1026"/>
                  </a:lnTo>
                  <a:lnTo>
                    <a:pt x="91" y="1068"/>
                  </a:lnTo>
                  <a:lnTo>
                    <a:pt x="105" y="1100"/>
                  </a:lnTo>
                  <a:lnTo>
                    <a:pt x="127" y="1127"/>
                  </a:lnTo>
                  <a:lnTo>
                    <a:pt x="165" y="1155"/>
                  </a:lnTo>
                  <a:lnTo>
                    <a:pt x="201" y="1178"/>
                  </a:lnTo>
                  <a:lnTo>
                    <a:pt x="233" y="1206"/>
                  </a:lnTo>
                  <a:lnTo>
                    <a:pt x="265" y="1238"/>
                  </a:lnTo>
                  <a:lnTo>
                    <a:pt x="297" y="1265"/>
                  </a:lnTo>
                  <a:lnTo>
                    <a:pt x="338" y="1288"/>
                  </a:lnTo>
                  <a:lnTo>
                    <a:pt x="393" y="1307"/>
                  </a:lnTo>
                  <a:lnTo>
                    <a:pt x="471" y="1311"/>
                  </a:lnTo>
                  <a:lnTo>
                    <a:pt x="576" y="1297"/>
                  </a:lnTo>
                  <a:lnTo>
                    <a:pt x="713" y="1265"/>
                  </a:lnTo>
                  <a:lnTo>
                    <a:pt x="846" y="1201"/>
                  </a:lnTo>
                  <a:lnTo>
                    <a:pt x="942" y="1109"/>
                  </a:lnTo>
                  <a:lnTo>
                    <a:pt x="1002" y="990"/>
                  </a:lnTo>
                  <a:lnTo>
                    <a:pt x="1038" y="866"/>
                  </a:lnTo>
                  <a:lnTo>
                    <a:pt x="1056" y="747"/>
                  </a:lnTo>
                  <a:lnTo>
                    <a:pt x="1056" y="642"/>
                  </a:lnTo>
                  <a:lnTo>
                    <a:pt x="1052" y="564"/>
                  </a:lnTo>
                  <a:lnTo>
                    <a:pt x="1042" y="527"/>
                  </a:lnTo>
                  <a:lnTo>
                    <a:pt x="1034" y="495"/>
                  </a:lnTo>
                  <a:lnTo>
                    <a:pt x="1010" y="436"/>
                  </a:lnTo>
                  <a:lnTo>
                    <a:pt x="974" y="357"/>
                  </a:lnTo>
                  <a:lnTo>
                    <a:pt x="919" y="270"/>
                  </a:lnTo>
                  <a:lnTo>
                    <a:pt x="846" y="183"/>
                  </a:lnTo>
                  <a:lnTo>
                    <a:pt x="754" y="105"/>
                  </a:lnTo>
                  <a:lnTo>
                    <a:pt x="639" y="46"/>
                  </a:lnTo>
                  <a:lnTo>
                    <a:pt x="498" y="9"/>
                  </a:lnTo>
                  <a:close/>
                </a:path>
              </a:pathLst>
            </a:custGeom>
            <a:solidFill>
              <a:srgbClr val="000000">
                <a:alpha val="100000"/>
              </a:srgbClr>
            </a:solidFill>
            <a:ln w="9525">
              <a:noFill/>
            </a:ln>
          </p:spPr>
          <p:txBody>
            <a:bodyPr/>
            <a:p>
              <a:endParaRPr lang="en-US"/>
            </a:p>
          </p:txBody>
        </p:sp>
        <p:sp>
          <p:nvSpPr>
            <p:cNvPr id="41083" name="Freeform 123"/>
            <p:cNvSpPr/>
            <p:nvPr/>
          </p:nvSpPr>
          <p:spPr>
            <a:xfrm>
              <a:off x="4928" y="2417"/>
              <a:ext cx="242" cy="236"/>
            </a:xfrm>
            <a:custGeom>
              <a:avLst/>
              <a:gdLst>
                <a:gd name="txL" fmla="*/ 0 w 1450"/>
                <a:gd name="txT" fmla="*/ 0 h 1415"/>
                <a:gd name="txR" fmla="*/ 1450 w 1450"/>
                <a:gd name="txB" fmla="*/ 1415 h 141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450" h="1415">
                  <a:moveTo>
                    <a:pt x="1359" y="669"/>
                  </a:moveTo>
                  <a:lnTo>
                    <a:pt x="1423" y="568"/>
                  </a:lnTo>
                  <a:lnTo>
                    <a:pt x="1450" y="439"/>
                  </a:lnTo>
                  <a:lnTo>
                    <a:pt x="1427" y="311"/>
                  </a:lnTo>
                  <a:lnTo>
                    <a:pt x="1359" y="196"/>
                  </a:lnTo>
                  <a:lnTo>
                    <a:pt x="1318" y="156"/>
                  </a:lnTo>
                  <a:lnTo>
                    <a:pt x="1280" y="128"/>
                  </a:lnTo>
                  <a:lnTo>
                    <a:pt x="1249" y="110"/>
                  </a:lnTo>
                  <a:lnTo>
                    <a:pt x="1226" y="105"/>
                  </a:lnTo>
                  <a:lnTo>
                    <a:pt x="1199" y="105"/>
                  </a:lnTo>
                  <a:lnTo>
                    <a:pt x="1171" y="110"/>
                  </a:lnTo>
                  <a:lnTo>
                    <a:pt x="1135" y="114"/>
                  </a:lnTo>
                  <a:lnTo>
                    <a:pt x="1093" y="114"/>
                  </a:lnTo>
                  <a:lnTo>
                    <a:pt x="1052" y="110"/>
                  </a:lnTo>
                  <a:lnTo>
                    <a:pt x="1016" y="105"/>
                  </a:lnTo>
                  <a:lnTo>
                    <a:pt x="979" y="91"/>
                  </a:lnTo>
                  <a:lnTo>
                    <a:pt x="943" y="73"/>
                  </a:lnTo>
                  <a:lnTo>
                    <a:pt x="911" y="59"/>
                  </a:lnTo>
                  <a:lnTo>
                    <a:pt x="874" y="41"/>
                  </a:lnTo>
                  <a:lnTo>
                    <a:pt x="837" y="23"/>
                  </a:lnTo>
                  <a:lnTo>
                    <a:pt x="792" y="9"/>
                  </a:lnTo>
                  <a:lnTo>
                    <a:pt x="746" y="0"/>
                  </a:lnTo>
                  <a:lnTo>
                    <a:pt x="700" y="0"/>
                  </a:lnTo>
                  <a:lnTo>
                    <a:pt x="655" y="4"/>
                  </a:lnTo>
                  <a:lnTo>
                    <a:pt x="609" y="13"/>
                  </a:lnTo>
                  <a:lnTo>
                    <a:pt x="568" y="23"/>
                  </a:lnTo>
                  <a:lnTo>
                    <a:pt x="526" y="32"/>
                  </a:lnTo>
                  <a:lnTo>
                    <a:pt x="494" y="37"/>
                  </a:lnTo>
                  <a:lnTo>
                    <a:pt x="471" y="37"/>
                  </a:lnTo>
                  <a:lnTo>
                    <a:pt x="431" y="32"/>
                  </a:lnTo>
                  <a:lnTo>
                    <a:pt x="385" y="32"/>
                  </a:lnTo>
                  <a:lnTo>
                    <a:pt x="338" y="37"/>
                  </a:lnTo>
                  <a:lnTo>
                    <a:pt x="293" y="41"/>
                  </a:lnTo>
                  <a:lnTo>
                    <a:pt x="252" y="45"/>
                  </a:lnTo>
                  <a:lnTo>
                    <a:pt x="211" y="50"/>
                  </a:lnTo>
                  <a:lnTo>
                    <a:pt x="179" y="59"/>
                  </a:lnTo>
                  <a:lnTo>
                    <a:pt x="155" y="63"/>
                  </a:lnTo>
                  <a:lnTo>
                    <a:pt x="161" y="87"/>
                  </a:lnTo>
                  <a:lnTo>
                    <a:pt x="175" y="101"/>
                  </a:lnTo>
                  <a:lnTo>
                    <a:pt x="206" y="119"/>
                  </a:lnTo>
                  <a:lnTo>
                    <a:pt x="247" y="128"/>
                  </a:lnTo>
                  <a:lnTo>
                    <a:pt x="302" y="137"/>
                  </a:lnTo>
                  <a:lnTo>
                    <a:pt x="362" y="146"/>
                  </a:lnTo>
                  <a:lnTo>
                    <a:pt x="431" y="156"/>
                  </a:lnTo>
                  <a:lnTo>
                    <a:pt x="508" y="164"/>
                  </a:lnTo>
                  <a:lnTo>
                    <a:pt x="568" y="183"/>
                  </a:lnTo>
                  <a:lnTo>
                    <a:pt x="599" y="206"/>
                  </a:lnTo>
                  <a:lnTo>
                    <a:pt x="609" y="238"/>
                  </a:lnTo>
                  <a:lnTo>
                    <a:pt x="595" y="270"/>
                  </a:lnTo>
                  <a:lnTo>
                    <a:pt x="572" y="302"/>
                  </a:lnTo>
                  <a:lnTo>
                    <a:pt x="540" y="334"/>
                  </a:lnTo>
                  <a:lnTo>
                    <a:pt x="503" y="362"/>
                  </a:lnTo>
                  <a:lnTo>
                    <a:pt x="476" y="380"/>
                  </a:lnTo>
                  <a:lnTo>
                    <a:pt x="443" y="403"/>
                  </a:lnTo>
                  <a:lnTo>
                    <a:pt x="393" y="439"/>
                  </a:lnTo>
                  <a:lnTo>
                    <a:pt x="330" y="481"/>
                  </a:lnTo>
                  <a:lnTo>
                    <a:pt x="261" y="526"/>
                  </a:lnTo>
                  <a:lnTo>
                    <a:pt x="197" y="572"/>
                  </a:lnTo>
                  <a:lnTo>
                    <a:pt x="133" y="618"/>
                  </a:lnTo>
                  <a:lnTo>
                    <a:pt x="82" y="655"/>
                  </a:lnTo>
                  <a:lnTo>
                    <a:pt x="46" y="683"/>
                  </a:lnTo>
                  <a:lnTo>
                    <a:pt x="23" y="705"/>
                  </a:lnTo>
                  <a:lnTo>
                    <a:pt x="9" y="733"/>
                  </a:lnTo>
                  <a:lnTo>
                    <a:pt x="0" y="756"/>
                  </a:lnTo>
                  <a:lnTo>
                    <a:pt x="0" y="778"/>
                  </a:lnTo>
                  <a:lnTo>
                    <a:pt x="9" y="792"/>
                  </a:lnTo>
                  <a:lnTo>
                    <a:pt x="28" y="802"/>
                  </a:lnTo>
                  <a:lnTo>
                    <a:pt x="60" y="802"/>
                  </a:lnTo>
                  <a:lnTo>
                    <a:pt x="106" y="792"/>
                  </a:lnTo>
                  <a:lnTo>
                    <a:pt x="161" y="770"/>
                  </a:lnTo>
                  <a:lnTo>
                    <a:pt x="224" y="738"/>
                  </a:lnTo>
                  <a:lnTo>
                    <a:pt x="293" y="701"/>
                  </a:lnTo>
                  <a:lnTo>
                    <a:pt x="366" y="669"/>
                  </a:lnTo>
                  <a:lnTo>
                    <a:pt x="435" y="637"/>
                  </a:lnTo>
                  <a:lnTo>
                    <a:pt x="503" y="614"/>
                  </a:lnTo>
                  <a:lnTo>
                    <a:pt x="568" y="600"/>
                  </a:lnTo>
                  <a:lnTo>
                    <a:pt x="627" y="605"/>
                  </a:lnTo>
                  <a:lnTo>
                    <a:pt x="645" y="614"/>
                  </a:lnTo>
                  <a:lnTo>
                    <a:pt x="655" y="623"/>
                  </a:lnTo>
                  <a:lnTo>
                    <a:pt x="649" y="641"/>
                  </a:lnTo>
                  <a:lnTo>
                    <a:pt x="641" y="659"/>
                  </a:lnTo>
                  <a:lnTo>
                    <a:pt x="622" y="678"/>
                  </a:lnTo>
                  <a:lnTo>
                    <a:pt x="599" y="696"/>
                  </a:lnTo>
                  <a:lnTo>
                    <a:pt x="576" y="714"/>
                  </a:lnTo>
                  <a:lnTo>
                    <a:pt x="550" y="733"/>
                  </a:lnTo>
                  <a:lnTo>
                    <a:pt x="512" y="756"/>
                  </a:lnTo>
                  <a:lnTo>
                    <a:pt x="462" y="792"/>
                  </a:lnTo>
                  <a:lnTo>
                    <a:pt x="403" y="839"/>
                  </a:lnTo>
                  <a:lnTo>
                    <a:pt x="343" y="889"/>
                  </a:lnTo>
                  <a:lnTo>
                    <a:pt x="280" y="940"/>
                  </a:lnTo>
                  <a:lnTo>
                    <a:pt x="220" y="990"/>
                  </a:lnTo>
                  <a:lnTo>
                    <a:pt x="169" y="1031"/>
                  </a:lnTo>
                  <a:lnTo>
                    <a:pt x="133" y="1063"/>
                  </a:lnTo>
                  <a:lnTo>
                    <a:pt x="106" y="1100"/>
                  </a:lnTo>
                  <a:lnTo>
                    <a:pt x="96" y="1136"/>
                  </a:lnTo>
                  <a:lnTo>
                    <a:pt x="101" y="1168"/>
                  </a:lnTo>
                  <a:lnTo>
                    <a:pt x="119" y="1191"/>
                  </a:lnTo>
                  <a:lnTo>
                    <a:pt x="151" y="1205"/>
                  </a:lnTo>
                  <a:lnTo>
                    <a:pt x="193" y="1205"/>
                  </a:lnTo>
                  <a:lnTo>
                    <a:pt x="238" y="1191"/>
                  </a:lnTo>
                  <a:lnTo>
                    <a:pt x="284" y="1154"/>
                  </a:lnTo>
                  <a:lnTo>
                    <a:pt x="334" y="1113"/>
                  </a:lnTo>
                  <a:lnTo>
                    <a:pt x="389" y="1077"/>
                  </a:lnTo>
                  <a:lnTo>
                    <a:pt x="443" y="1039"/>
                  </a:lnTo>
                  <a:lnTo>
                    <a:pt x="503" y="1013"/>
                  </a:lnTo>
                  <a:lnTo>
                    <a:pt x="554" y="985"/>
                  </a:lnTo>
                  <a:lnTo>
                    <a:pt x="599" y="958"/>
                  </a:lnTo>
                  <a:lnTo>
                    <a:pt x="636" y="934"/>
                  </a:lnTo>
                  <a:lnTo>
                    <a:pt x="663" y="912"/>
                  </a:lnTo>
                  <a:lnTo>
                    <a:pt x="613" y="958"/>
                  </a:lnTo>
                  <a:lnTo>
                    <a:pt x="554" y="1003"/>
                  </a:lnTo>
                  <a:lnTo>
                    <a:pt x="490" y="1049"/>
                  </a:lnTo>
                  <a:lnTo>
                    <a:pt x="425" y="1090"/>
                  </a:lnTo>
                  <a:lnTo>
                    <a:pt x="366" y="1132"/>
                  </a:lnTo>
                  <a:lnTo>
                    <a:pt x="316" y="1164"/>
                  </a:lnTo>
                  <a:lnTo>
                    <a:pt x="280" y="1186"/>
                  </a:lnTo>
                  <a:lnTo>
                    <a:pt x="261" y="1205"/>
                  </a:lnTo>
                  <a:lnTo>
                    <a:pt x="256" y="1223"/>
                  </a:lnTo>
                  <a:lnTo>
                    <a:pt x="252" y="1247"/>
                  </a:lnTo>
                  <a:lnTo>
                    <a:pt x="256" y="1269"/>
                  </a:lnTo>
                  <a:lnTo>
                    <a:pt x="266" y="1287"/>
                  </a:lnTo>
                  <a:lnTo>
                    <a:pt x="280" y="1306"/>
                  </a:lnTo>
                  <a:lnTo>
                    <a:pt x="302" y="1315"/>
                  </a:lnTo>
                  <a:lnTo>
                    <a:pt x="334" y="1310"/>
                  </a:lnTo>
                  <a:lnTo>
                    <a:pt x="380" y="1292"/>
                  </a:lnTo>
                  <a:lnTo>
                    <a:pt x="425" y="1265"/>
                  </a:lnTo>
                  <a:lnTo>
                    <a:pt x="476" y="1241"/>
                  </a:lnTo>
                  <a:lnTo>
                    <a:pt x="522" y="1214"/>
                  </a:lnTo>
                  <a:lnTo>
                    <a:pt x="562" y="1186"/>
                  </a:lnTo>
                  <a:lnTo>
                    <a:pt x="604" y="1164"/>
                  </a:lnTo>
                  <a:lnTo>
                    <a:pt x="636" y="1140"/>
                  </a:lnTo>
                  <a:lnTo>
                    <a:pt x="667" y="1122"/>
                  </a:lnTo>
                  <a:lnTo>
                    <a:pt x="691" y="1104"/>
                  </a:lnTo>
                  <a:lnTo>
                    <a:pt x="714" y="1086"/>
                  </a:lnTo>
                  <a:lnTo>
                    <a:pt x="746" y="1059"/>
                  </a:lnTo>
                  <a:lnTo>
                    <a:pt x="774" y="1035"/>
                  </a:lnTo>
                  <a:lnTo>
                    <a:pt x="806" y="1008"/>
                  </a:lnTo>
                  <a:lnTo>
                    <a:pt x="832" y="980"/>
                  </a:lnTo>
                  <a:lnTo>
                    <a:pt x="855" y="958"/>
                  </a:lnTo>
                  <a:lnTo>
                    <a:pt x="869" y="940"/>
                  </a:lnTo>
                  <a:lnTo>
                    <a:pt x="879" y="926"/>
                  </a:lnTo>
                  <a:lnTo>
                    <a:pt x="814" y="994"/>
                  </a:lnTo>
                  <a:lnTo>
                    <a:pt x="760" y="1059"/>
                  </a:lnTo>
                  <a:lnTo>
                    <a:pt x="705" y="1108"/>
                  </a:lnTo>
                  <a:lnTo>
                    <a:pt x="649" y="1154"/>
                  </a:lnTo>
                  <a:lnTo>
                    <a:pt x="599" y="1196"/>
                  </a:lnTo>
                  <a:lnTo>
                    <a:pt x="554" y="1227"/>
                  </a:lnTo>
                  <a:lnTo>
                    <a:pt x="508" y="1259"/>
                  </a:lnTo>
                  <a:lnTo>
                    <a:pt x="462" y="1287"/>
                  </a:lnTo>
                  <a:lnTo>
                    <a:pt x="431" y="1315"/>
                  </a:lnTo>
                  <a:lnTo>
                    <a:pt x="417" y="1342"/>
                  </a:lnTo>
                  <a:lnTo>
                    <a:pt x="417" y="1370"/>
                  </a:lnTo>
                  <a:lnTo>
                    <a:pt x="431" y="1393"/>
                  </a:lnTo>
                  <a:lnTo>
                    <a:pt x="453" y="1407"/>
                  </a:lnTo>
                  <a:lnTo>
                    <a:pt x="490" y="1415"/>
                  </a:lnTo>
                  <a:lnTo>
                    <a:pt x="530" y="1411"/>
                  </a:lnTo>
                  <a:lnTo>
                    <a:pt x="586" y="1388"/>
                  </a:lnTo>
                  <a:lnTo>
                    <a:pt x="645" y="1356"/>
                  </a:lnTo>
                  <a:lnTo>
                    <a:pt x="709" y="1320"/>
                  </a:lnTo>
                  <a:lnTo>
                    <a:pt x="778" y="1273"/>
                  </a:lnTo>
                  <a:lnTo>
                    <a:pt x="846" y="1227"/>
                  </a:lnTo>
                  <a:lnTo>
                    <a:pt x="911" y="1178"/>
                  </a:lnTo>
                  <a:lnTo>
                    <a:pt x="974" y="1118"/>
                  </a:lnTo>
                  <a:lnTo>
                    <a:pt x="1034" y="1053"/>
                  </a:lnTo>
                  <a:lnTo>
                    <a:pt x="1089" y="985"/>
                  </a:lnTo>
                  <a:lnTo>
                    <a:pt x="1130" y="916"/>
                  </a:lnTo>
                  <a:lnTo>
                    <a:pt x="1167" y="861"/>
                  </a:lnTo>
                  <a:lnTo>
                    <a:pt x="1199" y="811"/>
                  </a:lnTo>
                  <a:lnTo>
                    <a:pt x="1226" y="770"/>
                  </a:lnTo>
                  <a:lnTo>
                    <a:pt x="1249" y="733"/>
                  </a:lnTo>
                  <a:lnTo>
                    <a:pt x="1280" y="705"/>
                  </a:lnTo>
                  <a:lnTo>
                    <a:pt x="1318" y="687"/>
                  </a:lnTo>
                  <a:lnTo>
                    <a:pt x="1359" y="669"/>
                  </a:lnTo>
                  <a:close/>
                </a:path>
              </a:pathLst>
            </a:custGeom>
            <a:solidFill>
              <a:srgbClr val="FFCC99">
                <a:alpha val="100000"/>
              </a:srgbClr>
            </a:solidFill>
            <a:ln w="9525">
              <a:noFill/>
            </a:ln>
          </p:spPr>
          <p:txBody>
            <a:bodyPr/>
            <a:p>
              <a:endParaRPr lang="en-US"/>
            </a:p>
          </p:txBody>
        </p:sp>
        <p:sp>
          <p:nvSpPr>
            <p:cNvPr id="41084" name="Freeform 124"/>
            <p:cNvSpPr/>
            <p:nvPr/>
          </p:nvSpPr>
          <p:spPr>
            <a:xfrm>
              <a:off x="5003" y="2418"/>
              <a:ext cx="167" cy="234"/>
            </a:xfrm>
            <a:custGeom>
              <a:avLst/>
              <a:gdLst>
                <a:gd name="txL" fmla="*/ 0 w 1001"/>
                <a:gd name="txT" fmla="*/ 0 h 1402"/>
                <a:gd name="txR" fmla="*/ 1001 w 1001"/>
                <a:gd name="txB" fmla="*/ 1402 h 140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001" h="1402">
                  <a:moveTo>
                    <a:pt x="640" y="976"/>
                  </a:moveTo>
                  <a:lnTo>
                    <a:pt x="681" y="907"/>
                  </a:lnTo>
                  <a:lnTo>
                    <a:pt x="718" y="852"/>
                  </a:lnTo>
                  <a:lnTo>
                    <a:pt x="750" y="802"/>
                  </a:lnTo>
                  <a:lnTo>
                    <a:pt x="777" y="761"/>
                  </a:lnTo>
                  <a:lnTo>
                    <a:pt x="800" y="724"/>
                  </a:lnTo>
                  <a:lnTo>
                    <a:pt x="831" y="696"/>
                  </a:lnTo>
                  <a:lnTo>
                    <a:pt x="869" y="678"/>
                  </a:lnTo>
                  <a:lnTo>
                    <a:pt x="910" y="660"/>
                  </a:lnTo>
                  <a:lnTo>
                    <a:pt x="974" y="559"/>
                  </a:lnTo>
                  <a:lnTo>
                    <a:pt x="1001" y="430"/>
                  </a:lnTo>
                  <a:lnTo>
                    <a:pt x="978" y="302"/>
                  </a:lnTo>
                  <a:lnTo>
                    <a:pt x="910" y="187"/>
                  </a:lnTo>
                  <a:lnTo>
                    <a:pt x="869" y="147"/>
                  </a:lnTo>
                  <a:lnTo>
                    <a:pt x="831" y="119"/>
                  </a:lnTo>
                  <a:lnTo>
                    <a:pt x="800" y="101"/>
                  </a:lnTo>
                  <a:lnTo>
                    <a:pt x="777" y="96"/>
                  </a:lnTo>
                  <a:lnTo>
                    <a:pt x="750" y="96"/>
                  </a:lnTo>
                  <a:lnTo>
                    <a:pt x="722" y="101"/>
                  </a:lnTo>
                  <a:lnTo>
                    <a:pt x="686" y="105"/>
                  </a:lnTo>
                  <a:lnTo>
                    <a:pt x="644" y="105"/>
                  </a:lnTo>
                  <a:lnTo>
                    <a:pt x="603" y="101"/>
                  </a:lnTo>
                  <a:lnTo>
                    <a:pt x="567" y="96"/>
                  </a:lnTo>
                  <a:lnTo>
                    <a:pt x="530" y="82"/>
                  </a:lnTo>
                  <a:lnTo>
                    <a:pt x="494" y="64"/>
                  </a:lnTo>
                  <a:lnTo>
                    <a:pt x="462" y="50"/>
                  </a:lnTo>
                  <a:lnTo>
                    <a:pt x="425" y="32"/>
                  </a:lnTo>
                  <a:lnTo>
                    <a:pt x="388" y="14"/>
                  </a:lnTo>
                  <a:lnTo>
                    <a:pt x="343" y="0"/>
                  </a:lnTo>
                  <a:lnTo>
                    <a:pt x="351" y="36"/>
                  </a:lnTo>
                  <a:lnTo>
                    <a:pt x="347" y="82"/>
                  </a:lnTo>
                  <a:lnTo>
                    <a:pt x="325" y="128"/>
                  </a:lnTo>
                  <a:lnTo>
                    <a:pt x="297" y="179"/>
                  </a:lnTo>
                  <a:lnTo>
                    <a:pt x="265" y="224"/>
                  </a:lnTo>
                  <a:lnTo>
                    <a:pt x="232" y="266"/>
                  </a:lnTo>
                  <a:lnTo>
                    <a:pt x="200" y="307"/>
                  </a:lnTo>
                  <a:lnTo>
                    <a:pt x="178" y="335"/>
                  </a:lnTo>
                  <a:lnTo>
                    <a:pt x="214" y="349"/>
                  </a:lnTo>
                  <a:lnTo>
                    <a:pt x="251" y="357"/>
                  </a:lnTo>
                  <a:lnTo>
                    <a:pt x="283" y="371"/>
                  </a:lnTo>
                  <a:lnTo>
                    <a:pt x="311" y="389"/>
                  </a:lnTo>
                  <a:lnTo>
                    <a:pt x="325" y="412"/>
                  </a:lnTo>
                  <a:lnTo>
                    <a:pt x="333" y="440"/>
                  </a:lnTo>
                  <a:lnTo>
                    <a:pt x="325" y="481"/>
                  </a:lnTo>
                  <a:lnTo>
                    <a:pt x="301" y="531"/>
                  </a:lnTo>
                  <a:lnTo>
                    <a:pt x="365" y="527"/>
                  </a:lnTo>
                  <a:lnTo>
                    <a:pt x="416" y="531"/>
                  </a:lnTo>
                  <a:lnTo>
                    <a:pt x="456" y="549"/>
                  </a:lnTo>
                  <a:lnTo>
                    <a:pt x="484" y="573"/>
                  </a:lnTo>
                  <a:lnTo>
                    <a:pt x="502" y="600"/>
                  </a:lnTo>
                  <a:lnTo>
                    <a:pt x="507" y="632"/>
                  </a:lnTo>
                  <a:lnTo>
                    <a:pt x="507" y="669"/>
                  </a:lnTo>
                  <a:lnTo>
                    <a:pt x="494" y="701"/>
                  </a:lnTo>
                  <a:lnTo>
                    <a:pt x="544" y="705"/>
                  </a:lnTo>
                  <a:lnTo>
                    <a:pt x="567" y="737"/>
                  </a:lnTo>
                  <a:lnTo>
                    <a:pt x="571" y="788"/>
                  </a:lnTo>
                  <a:lnTo>
                    <a:pt x="567" y="830"/>
                  </a:lnTo>
                  <a:lnTo>
                    <a:pt x="575" y="838"/>
                  </a:lnTo>
                  <a:lnTo>
                    <a:pt x="562" y="880"/>
                  </a:lnTo>
                  <a:lnTo>
                    <a:pt x="530" y="943"/>
                  </a:lnTo>
                  <a:lnTo>
                    <a:pt x="480" y="1026"/>
                  </a:lnTo>
                  <a:lnTo>
                    <a:pt x="406" y="1118"/>
                  </a:lnTo>
                  <a:lnTo>
                    <a:pt x="319" y="1210"/>
                  </a:lnTo>
                  <a:lnTo>
                    <a:pt x="210" y="1292"/>
                  </a:lnTo>
                  <a:lnTo>
                    <a:pt x="87" y="1356"/>
                  </a:lnTo>
                  <a:lnTo>
                    <a:pt x="50" y="1375"/>
                  </a:lnTo>
                  <a:lnTo>
                    <a:pt x="22" y="1384"/>
                  </a:lnTo>
                  <a:lnTo>
                    <a:pt x="4" y="1393"/>
                  </a:lnTo>
                  <a:lnTo>
                    <a:pt x="0" y="1398"/>
                  </a:lnTo>
                  <a:lnTo>
                    <a:pt x="45" y="1402"/>
                  </a:lnTo>
                  <a:lnTo>
                    <a:pt x="105" y="1388"/>
                  </a:lnTo>
                  <a:lnTo>
                    <a:pt x="173" y="1361"/>
                  </a:lnTo>
                  <a:lnTo>
                    <a:pt x="246" y="1319"/>
                  </a:lnTo>
                  <a:lnTo>
                    <a:pt x="319" y="1274"/>
                  </a:lnTo>
                  <a:lnTo>
                    <a:pt x="388" y="1228"/>
                  </a:lnTo>
                  <a:lnTo>
                    <a:pt x="448" y="1182"/>
                  </a:lnTo>
                  <a:lnTo>
                    <a:pt x="494" y="1141"/>
                  </a:lnTo>
                  <a:lnTo>
                    <a:pt x="530" y="1109"/>
                  </a:lnTo>
                  <a:lnTo>
                    <a:pt x="562" y="1077"/>
                  </a:lnTo>
                  <a:lnTo>
                    <a:pt x="585" y="1050"/>
                  </a:lnTo>
                  <a:lnTo>
                    <a:pt x="607" y="1022"/>
                  </a:lnTo>
                  <a:lnTo>
                    <a:pt x="621" y="1004"/>
                  </a:lnTo>
                  <a:lnTo>
                    <a:pt x="631" y="990"/>
                  </a:lnTo>
                  <a:lnTo>
                    <a:pt x="640" y="981"/>
                  </a:lnTo>
                  <a:lnTo>
                    <a:pt x="640" y="976"/>
                  </a:lnTo>
                  <a:close/>
                </a:path>
              </a:pathLst>
            </a:custGeom>
            <a:solidFill>
              <a:srgbClr val="B6B6B6">
                <a:alpha val="100000"/>
              </a:srgbClr>
            </a:solidFill>
            <a:ln w="9525">
              <a:noFill/>
            </a:ln>
          </p:spPr>
          <p:txBody>
            <a:bodyPr/>
            <a:p>
              <a:endParaRPr lang="en-US"/>
            </a:p>
          </p:txBody>
        </p:sp>
        <p:sp>
          <p:nvSpPr>
            <p:cNvPr id="41085" name="Freeform 125"/>
            <p:cNvSpPr/>
            <p:nvPr/>
          </p:nvSpPr>
          <p:spPr>
            <a:xfrm>
              <a:off x="4928" y="2498"/>
              <a:ext cx="120" cy="52"/>
            </a:xfrm>
            <a:custGeom>
              <a:avLst/>
              <a:gdLst>
                <a:gd name="txL" fmla="*/ 0 w 718"/>
                <a:gd name="txT" fmla="*/ 0 h 312"/>
                <a:gd name="txR" fmla="*/ 718 w 718"/>
                <a:gd name="txB" fmla="*/ 312 h 31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18" h="312">
                  <a:moveTo>
                    <a:pt x="627" y="115"/>
                  </a:moveTo>
                  <a:lnTo>
                    <a:pt x="568" y="110"/>
                  </a:lnTo>
                  <a:lnTo>
                    <a:pt x="503" y="124"/>
                  </a:lnTo>
                  <a:lnTo>
                    <a:pt x="435" y="147"/>
                  </a:lnTo>
                  <a:lnTo>
                    <a:pt x="366" y="179"/>
                  </a:lnTo>
                  <a:lnTo>
                    <a:pt x="293" y="211"/>
                  </a:lnTo>
                  <a:lnTo>
                    <a:pt x="224" y="248"/>
                  </a:lnTo>
                  <a:lnTo>
                    <a:pt x="161" y="280"/>
                  </a:lnTo>
                  <a:lnTo>
                    <a:pt x="106" y="302"/>
                  </a:lnTo>
                  <a:lnTo>
                    <a:pt x="60" y="312"/>
                  </a:lnTo>
                  <a:lnTo>
                    <a:pt x="28" y="312"/>
                  </a:lnTo>
                  <a:lnTo>
                    <a:pt x="5" y="302"/>
                  </a:lnTo>
                  <a:lnTo>
                    <a:pt x="0" y="298"/>
                  </a:lnTo>
                  <a:lnTo>
                    <a:pt x="50" y="284"/>
                  </a:lnTo>
                  <a:lnTo>
                    <a:pt x="114" y="262"/>
                  </a:lnTo>
                  <a:lnTo>
                    <a:pt x="175" y="229"/>
                  </a:lnTo>
                  <a:lnTo>
                    <a:pt x="243" y="197"/>
                  </a:lnTo>
                  <a:lnTo>
                    <a:pt x="306" y="161"/>
                  </a:lnTo>
                  <a:lnTo>
                    <a:pt x="366" y="128"/>
                  </a:lnTo>
                  <a:lnTo>
                    <a:pt x="417" y="96"/>
                  </a:lnTo>
                  <a:lnTo>
                    <a:pt x="462" y="78"/>
                  </a:lnTo>
                  <a:lnTo>
                    <a:pt x="508" y="60"/>
                  </a:lnTo>
                  <a:lnTo>
                    <a:pt x="562" y="36"/>
                  </a:lnTo>
                  <a:lnTo>
                    <a:pt x="622" y="18"/>
                  </a:lnTo>
                  <a:lnTo>
                    <a:pt x="673" y="5"/>
                  </a:lnTo>
                  <a:lnTo>
                    <a:pt x="709" y="0"/>
                  </a:lnTo>
                  <a:lnTo>
                    <a:pt x="718" y="14"/>
                  </a:lnTo>
                  <a:lnTo>
                    <a:pt x="695" y="50"/>
                  </a:lnTo>
                  <a:lnTo>
                    <a:pt x="627" y="115"/>
                  </a:lnTo>
                  <a:close/>
                </a:path>
              </a:pathLst>
            </a:custGeom>
            <a:solidFill>
              <a:srgbClr val="B6B6B6">
                <a:alpha val="100000"/>
              </a:srgbClr>
            </a:solidFill>
            <a:ln w="9525">
              <a:noFill/>
            </a:ln>
          </p:spPr>
          <p:txBody>
            <a:bodyPr/>
            <a:p>
              <a:endParaRPr lang="en-US"/>
            </a:p>
          </p:txBody>
        </p:sp>
        <p:sp>
          <p:nvSpPr>
            <p:cNvPr id="41086" name="Freeform 126"/>
            <p:cNvSpPr/>
            <p:nvPr/>
          </p:nvSpPr>
          <p:spPr>
            <a:xfrm>
              <a:off x="4948" y="2537"/>
              <a:ext cx="125" cy="81"/>
            </a:xfrm>
            <a:custGeom>
              <a:avLst/>
              <a:gdLst>
                <a:gd name="txL" fmla="*/ 0 w 750"/>
                <a:gd name="txT" fmla="*/ 0 h 485"/>
                <a:gd name="txR" fmla="*/ 750 w 750"/>
                <a:gd name="txB" fmla="*/ 485 h 48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50" h="485">
                  <a:moveTo>
                    <a:pt x="544" y="188"/>
                  </a:moveTo>
                  <a:lnTo>
                    <a:pt x="517" y="210"/>
                  </a:lnTo>
                  <a:lnTo>
                    <a:pt x="480" y="234"/>
                  </a:lnTo>
                  <a:lnTo>
                    <a:pt x="435" y="261"/>
                  </a:lnTo>
                  <a:lnTo>
                    <a:pt x="384" y="289"/>
                  </a:lnTo>
                  <a:lnTo>
                    <a:pt x="324" y="315"/>
                  </a:lnTo>
                  <a:lnTo>
                    <a:pt x="270" y="353"/>
                  </a:lnTo>
                  <a:lnTo>
                    <a:pt x="215" y="389"/>
                  </a:lnTo>
                  <a:lnTo>
                    <a:pt x="165" y="430"/>
                  </a:lnTo>
                  <a:lnTo>
                    <a:pt x="128" y="458"/>
                  </a:lnTo>
                  <a:lnTo>
                    <a:pt x="96" y="476"/>
                  </a:lnTo>
                  <a:lnTo>
                    <a:pt x="68" y="485"/>
                  </a:lnTo>
                  <a:lnTo>
                    <a:pt x="42" y="485"/>
                  </a:lnTo>
                  <a:lnTo>
                    <a:pt x="23" y="481"/>
                  </a:lnTo>
                  <a:lnTo>
                    <a:pt x="9" y="476"/>
                  </a:lnTo>
                  <a:lnTo>
                    <a:pt x="5" y="472"/>
                  </a:lnTo>
                  <a:lnTo>
                    <a:pt x="0" y="472"/>
                  </a:lnTo>
                  <a:lnTo>
                    <a:pt x="92" y="408"/>
                  </a:lnTo>
                  <a:lnTo>
                    <a:pt x="174" y="353"/>
                  </a:lnTo>
                  <a:lnTo>
                    <a:pt x="238" y="302"/>
                  </a:lnTo>
                  <a:lnTo>
                    <a:pt x="298" y="256"/>
                  </a:lnTo>
                  <a:lnTo>
                    <a:pt x="352" y="216"/>
                  </a:lnTo>
                  <a:lnTo>
                    <a:pt x="403" y="178"/>
                  </a:lnTo>
                  <a:lnTo>
                    <a:pt x="457" y="147"/>
                  </a:lnTo>
                  <a:lnTo>
                    <a:pt x="512" y="115"/>
                  </a:lnTo>
                  <a:lnTo>
                    <a:pt x="576" y="82"/>
                  </a:lnTo>
                  <a:lnTo>
                    <a:pt x="641" y="46"/>
                  </a:lnTo>
                  <a:lnTo>
                    <a:pt x="695" y="18"/>
                  </a:lnTo>
                  <a:lnTo>
                    <a:pt x="736" y="0"/>
                  </a:lnTo>
                  <a:lnTo>
                    <a:pt x="750" y="0"/>
                  </a:lnTo>
                  <a:lnTo>
                    <a:pt x="732" y="28"/>
                  </a:lnTo>
                  <a:lnTo>
                    <a:pt x="663" y="87"/>
                  </a:lnTo>
                  <a:lnTo>
                    <a:pt x="544" y="188"/>
                  </a:lnTo>
                  <a:close/>
                </a:path>
              </a:pathLst>
            </a:custGeom>
            <a:solidFill>
              <a:srgbClr val="B6B6B6">
                <a:alpha val="100000"/>
              </a:srgbClr>
            </a:solidFill>
            <a:ln w="9525">
              <a:noFill/>
            </a:ln>
          </p:spPr>
          <p:txBody>
            <a:bodyPr/>
            <a:p>
              <a:endParaRPr lang="en-US"/>
            </a:p>
          </p:txBody>
        </p:sp>
        <p:sp>
          <p:nvSpPr>
            <p:cNvPr id="41087" name="Freeform 127"/>
            <p:cNvSpPr/>
            <p:nvPr/>
          </p:nvSpPr>
          <p:spPr>
            <a:xfrm>
              <a:off x="4973" y="2559"/>
              <a:ext cx="117" cy="75"/>
            </a:xfrm>
            <a:custGeom>
              <a:avLst/>
              <a:gdLst>
                <a:gd name="txL" fmla="*/ 0 w 704"/>
                <a:gd name="txT" fmla="*/ 0 h 455"/>
                <a:gd name="txR" fmla="*/ 704 w 704"/>
                <a:gd name="txB" fmla="*/ 455 h 45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04" h="455">
                  <a:moveTo>
                    <a:pt x="192" y="436"/>
                  </a:moveTo>
                  <a:lnTo>
                    <a:pt x="238" y="408"/>
                  </a:lnTo>
                  <a:lnTo>
                    <a:pt x="284" y="376"/>
                  </a:lnTo>
                  <a:lnTo>
                    <a:pt x="329" y="345"/>
                  </a:lnTo>
                  <a:lnTo>
                    <a:pt x="379" y="303"/>
                  </a:lnTo>
                  <a:lnTo>
                    <a:pt x="435" y="257"/>
                  </a:lnTo>
                  <a:lnTo>
                    <a:pt x="490" y="208"/>
                  </a:lnTo>
                  <a:lnTo>
                    <a:pt x="544" y="143"/>
                  </a:lnTo>
                  <a:lnTo>
                    <a:pt x="609" y="75"/>
                  </a:lnTo>
                  <a:lnTo>
                    <a:pt x="599" y="89"/>
                  </a:lnTo>
                  <a:lnTo>
                    <a:pt x="585" y="107"/>
                  </a:lnTo>
                  <a:lnTo>
                    <a:pt x="562" y="129"/>
                  </a:lnTo>
                  <a:lnTo>
                    <a:pt x="536" y="157"/>
                  </a:lnTo>
                  <a:lnTo>
                    <a:pt x="504" y="184"/>
                  </a:lnTo>
                  <a:lnTo>
                    <a:pt x="476" y="208"/>
                  </a:lnTo>
                  <a:lnTo>
                    <a:pt x="444" y="235"/>
                  </a:lnTo>
                  <a:lnTo>
                    <a:pt x="421" y="253"/>
                  </a:lnTo>
                  <a:lnTo>
                    <a:pt x="397" y="271"/>
                  </a:lnTo>
                  <a:lnTo>
                    <a:pt x="366" y="289"/>
                  </a:lnTo>
                  <a:lnTo>
                    <a:pt x="334" y="313"/>
                  </a:lnTo>
                  <a:lnTo>
                    <a:pt x="292" y="335"/>
                  </a:lnTo>
                  <a:lnTo>
                    <a:pt x="252" y="363"/>
                  </a:lnTo>
                  <a:lnTo>
                    <a:pt x="206" y="390"/>
                  </a:lnTo>
                  <a:lnTo>
                    <a:pt x="155" y="414"/>
                  </a:lnTo>
                  <a:lnTo>
                    <a:pt x="110" y="441"/>
                  </a:lnTo>
                  <a:lnTo>
                    <a:pt x="64" y="455"/>
                  </a:lnTo>
                  <a:lnTo>
                    <a:pt x="28" y="450"/>
                  </a:lnTo>
                  <a:lnTo>
                    <a:pt x="10" y="441"/>
                  </a:lnTo>
                  <a:lnTo>
                    <a:pt x="0" y="436"/>
                  </a:lnTo>
                  <a:lnTo>
                    <a:pt x="73" y="400"/>
                  </a:lnTo>
                  <a:lnTo>
                    <a:pt x="141" y="363"/>
                  </a:lnTo>
                  <a:lnTo>
                    <a:pt x="215" y="322"/>
                  </a:lnTo>
                  <a:lnTo>
                    <a:pt x="288" y="281"/>
                  </a:lnTo>
                  <a:lnTo>
                    <a:pt x="357" y="239"/>
                  </a:lnTo>
                  <a:lnTo>
                    <a:pt x="425" y="194"/>
                  </a:lnTo>
                  <a:lnTo>
                    <a:pt x="494" y="143"/>
                  </a:lnTo>
                  <a:lnTo>
                    <a:pt x="558" y="89"/>
                  </a:lnTo>
                  <a:lnTo>
                    <a:pt x="617" y="38"/>
                  </a:lnTo>
                  <a:lnTo>
                    <a:pt x="659" y="10"/>
                  </a:lnTo>
                  <a:lnTo>
                    <a:pt x="686" y="0"/>
                  </a:lnTo>
                  <a:lnTo>
                    <a:pt x="700" y="0"/>
                  </a:lnTo>
                  <a:lnTo>
                    <a:pt x="704" y="20"/>
                  </a:lnTo>
                  <a:lnTo>
                    <a:pt x="695" y="47"/>
                  </a:lnTo>
                  <a:lnTo>
                    <a:pt x="677" y="83"/>
                  </a:lnTo>
                  <a:lnTo>
                    <a:pt x="649" y="129"/>
                  </a:lnTo>
                  <a:lnTo>
                    <a:pt x="609" y="180"/>
                  </a:lnTo>
                  <a:lnTo>
                    <a:pt x="544" y="230"/>
                  </a:lnTo>
                  <a:lnTo>
                    <a:pt x="466" y="285"/>
                  </a:lnTo>
                  <a:lnTo>
                    <a:pt x="389" y="331"/>
                  </a:lnTo>
                  <a:lnTo>
                    <a:pt x="316" y="372"/>
                  </a:lnTo>
                  <a:lnTo>
                    <a:pt x="252" y="404"/>
                  </a:lnTo>
                  <a:lnTo>
                    <a:pt x="210" y="427"/>
                  </a:lnTo>
                  <a:lnTo>
                    <a:pt x="192" y="436"/>
                  </a:lnTo>
                  <a:close/>
                </a:path>
              </a:pathLst>
            </a:custGeom>
            <a:solidFill>
              <a:srgbClr val="B6B6B6">
                <a:alpha val="100000"/>
              </a:srgbClr>
            </a:solidFill>
            <a:ln w="9525">
              <a:noFill/>
            </a:ln>
          </p:spPr>
          <p:txBody>
            <a:bodyPr/>
            <a:p>
              <a:endParaRPr lang="en-US"/>
            </a:p>
          </p:txBody>
        </p:sp>
        <p:sp>
          <p:nvSpPr>
            <p:cNvPr id="41088" name="Freeform 128"/>
            <p:cNvSpPr/>
            <p:nvPr/>
          </p:nvSpPr>
          <p:spPr>
            <a:xfrm>
              <a:off x="4699" y="2132"/>
              <a:ext cx="137" cy="124"/>
            </a:xfrm>
            <a:custGeom>
              <a:avLst/>
              <a:gdLst>
                <a:gd name="txL" fmla="*/ 0 w 823"/>
                <a:gd name="txT" fmla="*/ 0 h 746"/>
                <a:gd name="txR" fmla="*/ 823 w 823"/>
                <a:gd name="txB" fmla="*/ 746 h 7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23" h="746">
                  <a:moveTo>
                    <a:pt x="0" y="0"/>
                  </a:moveTo>
                  <a:lnTo>
                    <a:pt x="32" y="36"/>
                  </a:lnTo>
                  <a:lnTo>
                    <a:pt x="63" y="63"/>
                  </a:lnTo>
                  <a:lnTo>
                    <a:pt x="95" y="87"/>
                  </a:lnTo>
                  <a:lnTo>
                    <a:pt x="132" y="105"/>
                  </a:lnTo>
                  <a:lnTo>
                    <a:pt x="173" y="127"/>
                  </a:lnTo>
                  <a:lnTo>
                    <a:pt x="214" y="155"/>
                  </a:lnTo>
                  <a:lnTo>
                    <a:pt x="260" y="188"/>
                  </a:lnTo>
                  <a:lnTo>
                    <a:pt x="306" y="233"/>
                  </a:lnTo>
                  <a:lnTo>
                    <a:pt x="351" y="288"/>
                  </a:lnTo>
                  <a:lnTo>
                    <a:pt x="388" y="347"/>
                  </a:lnTo>
                  <a:lnTo>
                    <a:pt x="425" y="416"/>
                  </a:lnTo>
                  <a:lnTo>
                    <a:pt x="470" y="485"/>
                  </a:lnTo>
                  <a:lnTo>
                    <a:pt x="530" y="558"/>
                  </a:lnTo>
                  <a:lnTo>
                    <a:pt x="603" y="622"/>
                  </a:lnTo>
                  <a:lnTo>
                    <a:pt x="700" y="687"/>
                  </a:lnTo>
                  <a:lnTo>
                    <a:pt x="823" y="746"/>
                  </a:lnTo>
                  <a:lnTo>
                    <a:pt x="694" y="719"/>
                  </a:lnTo>
                  <a:lnTo>
                    <a:pt x="595" y="691"/>
                  </a:lnTo>
                  <a:lnTo>
                    <a:pt x="512" y="664"/>
                  </a:lnTo>
                  <a:lnTo>
                    <a:pt x="452" y="627"/>
                  </a:lnTo>
                  <a:lnTo>
                    <a:pt x="407" y="590"/>
                  </a:lnTo>
                  <a:lnTo>
                    <a:pt x="375" y="554"/>
                  </a:lnTo>
                  <a:lnTo>
                    <a:pt x="351" y="513"/>
                  </a:lnTo>
                  <a:lnTo>
                    <a:pt x="333" y="467"/>
                  </a:lnTo>
                  <a:lnTo>
                    <a:pt x="315" y="416"/>
                  </a:lnTo>
                  <a:lnTo>
                    <a:pt x="301" y="366"/>
                  </a:lnTo>
                  <a:lnTo>
                    <a:pt x="278" y="315"/>
                  </a:lnTo>
                  <a:lnTo>
                    <a:pt x="251" y="256"/>
                  </a:lnTo>
                  <a:lnTo>
                    <a:pt x="214" y="196"/>
                  </a:lnTo>
                  <a:lnTo>
                    <a:pt x="160" y="132"/>
                  </a:lnTo>
                  <a:lnTo>
                    <a:pt x="91" y="68"/>
                  </a:lnTo>
                  <a:lnTo>
                    <a:pt x="0" y="0"/>
                  </a:lnTo>
                  <a:close/>
                </a:path>
              </a:pathLst>
            </a:custGeom>
            <a:solidFill>
              <a:srgbClr val="525252">
                <a:alpha val="100000"/>
              </a:srgbClr>
            </a:solidFill>
            <a:ln w="9525">
              <a:noFill/>
            </a:ln>
          </p:spPr>
          <p:txBody>
            <a:bodyPr/>
            <a:p>
              <a:endParaRPr lang="en-US"/>
            </a:p>
          </p:txBody>
        </p:sp>
        <p:sp>
          <p:nvSpPr>
            <p:cNvPr id="41089" name="Freeform 129"/>
            <p:cNvSpPr/>
            <p:nvPr/>
          </p:nvSpPr>
          <p:spPr>
            <a:xfrm>
              <a:off x="4916" y="2061"/>
              <a:ext cx="31" cy="8"/>
            </a:xfrm>
            <a:custGeom>
              <a:avLst/>
              <a:gdLst>
                <a:gd name="txL" fmla="*/ 0 w 183"/>
                <a:gd name="txT" fmla="*/ 0 h 51"/>
                <a:gd name="txR" fmla="*/ 183 w 183"/>
                <a:gd name="txB" fmla="*/ 51 h 5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83" h="51">
                  <a:moveTo>
                    <a:pt x="91" y="51"/>
                  </a:moveTo>
                  <a:lnTo>
                    <a:pt x="55" y="51"/>
                  </a:lnTo>
                  <a:lnTo>
                    <a:pt x="28" y="45"/>
                  </a:lnTo>
                  <a:lnTo>
                    <a:pt x="10" y="37"/>
                  </a:lnTo>
                  <a:lnTo>
                    <a:pt x="0" y="27"/>
                  </a:lnTo>
                  <a:lnTo>
                    <a:pt x="10" y="19"/>
                  </a:lnTo>
                  <a:lnTo>
                    <a:pt x="28" y="9"/>
                  </a:lnTo>
                  <a:lnTo>
                    <a:pt x="55" y="5"/>
                  </a:lnTo>
                  <a:lnTo>
                    <a:pt x="91" y="0"/>
                  </a:lnTo>
                  <a:lnTo>
                    <a:pt x="129" y="5"/>
                  </a:lnTo>
                  <a:lnTo>
                    <a:pt x="155" y="9"/>
                  </a:lnTo>
                  <a:lnTo>
                    <a:pt x="174" y="19"/>
                  </a:lnTo>
                  <a:lnTo>
                    <a:pt x="183" y="27"/>
                  </a:lnTo>
                  <a:lnTo>
                    <a:pt x="174" y="37"/>
                  </a:lnTo>
                  <a:lnTo>
                    <a:pt x="155" y="45"/>
                  </a:lnTo>
                  <a:lnTo>
                    <a:pt x="129" y="51"/>
                  </a:lnTo>
                  <a:lnTo>
                    <a:pt x="91" y="51"/>
                  </a:lnTo>
                  <a:close/>
                </a:path>
              </a:pathLst>
            </a:custGeom>
            <a:solidFill>
              <a:srgbClr val="000000">
                <a:alpha val="100000"/>
              </a:srgbClr>
            </a:solidFill>
            <a:ln w="9525">
              <a:noFill/>
            </a:ln>
          </p:spPr>
          <p:txBody>
            <a:bodyPr/>
            <a:p>
              <a:endParaRPr lang="en-US"/>
            </a:p>
          </p:txBody>
        </p:sp>
        <p:sp>
          <p:nvSpPr>
            <p:cNvPr id="41090" name="Freeform 130"/>
            <p:cNvSpPr/>
            <p:nvPr/>
          </p:nvSpPr>
          <p:spPr>
            <a:xfrm>
              <a:off x="4689" y="1852"/>
              <a:ext cx="128" cy="317"/>
            </a:xfrm>
            <a:custGeom>
              <a:avLst/>
              <a:gdLst>
                <a:gd name="txL" fmla="*/ 0 w 768"/>
                <a:gd name="txT" fmla="*/ 0 h 1902"/>
                <a:gd name="txR" fmla="*/ 768 w 768"/>
                <a:gd name="txB" fmla="*/ 1902 h 1902"/>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768" h="1902">
                  <a:moveTo>
                    <a:pt x="768" y="0"/>
                  </a:moveTo>
                  <a:lnTo>
                    <a:pt x="681" y="13"/>
                  </a:lnTo>
                  <a:lnTo>
                    <a:pt x="595" y="32"/>
                  </a:lnTo>
                  <a:lnTo>
                    <a:pt x="512" y="64"/>
                  </a:lnTo>
                  <a:lnTo>
                    <a:pt x="430" y="110"/>
                  </a:lnTo>
                  <a:lnTo>
                    <a:pt x="352" y="160"/>
                  </a:lnTo>
                  <a:lnTo>
                    <a:pt x="280" y="225"/>
                  </a:lnTo>
                  <a:lnTo>
                    <a:pt x="211" y="298"/>
                  </a:lnTo>
                  <a:lnTo>
                    <a:pt x="151" y="389"/>
                  </a:lnTo>
                  <a:lnTo>
                    <a:pt x="101" y="486"/>
                  </a:lnTo>
                  <a:lnTo>
                    <a:pt x="55" y="601"/>
                  </a:lnTo>
                  <a:lnTo>
                    <a:pt x="28" y="728"/>
                  </a:lnTo>
                  <a:lnTo>
                    <a:pt x="10" y="866"/>
                  </a:lnTo>
                  <a:lnTo>
                    <a:pt x="0" y="1022"/>
                  </a:lnTo>
                  <a:lnTo>
                    <a:pt x="10" y="1191"/>
                  </a:lnTo>
                  <a:lnTo>
                    <a:pt x="36" y="1375"/>
                  </a:lnTo>
                  <a:lnTo>
                    <a:pt x="78" y="1577"/>
                  </a:lnTo>
                  <a:lnTo>
                    <a:pt x="147" y="1609"/>
                  </a:lnTo>
                  <a:lnTo>
                    <a:pt x="224" y="1641"/>
                  </a:lnTo>
                  <a:lnTo>
                    <a:pt x="302" y="1682"/>
                  </a:lnTo>
                  <a:lnTo>
                    <a:pt x="385" y="1723"/>
                  </a:lnTo>
                  <a:lnTo>
                    <a:pt x="457" y="1769"/>
                  </a:lnTo>
                  <a:lnTo>
                    <a:pt x="522" y="1815"/>
                  </a:lnTo>
                  <a:lnTo>
                    <a:pt x="572" y="1856"/>
                  </a:lnTo>
                  <a:lnTo>
                    <a:pt x="609" y="1902"/>
                  </a:lnTo>
                </a:path>
              </a:pathLst>
            </a:custGeom>
            <a:noFill/>
            <a:ln w="4763" cap="flat" cmpd="sng">
              <a:solidFill>
                <a:srgbClr val="000000">
                  <a:alpha val="100000"/>
                </a:srgbClr>
              </a:solidFill>
              <a:prstDash val="solid"/>
              <a:round/>
              <a:headEnd type="none" w="med" len="med"/>
              <a:tailEnd type="none" w="med" len="med"/>
            </a:ln>
          </p:spPr>
          <p:txBody>
            <a:bodyPr/>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91">
                                            <p:txEl>
                                              <p:charRg st="0" end="32"/>
                                            </p:txEl>
                                          </p:spTgt>
                                        </p:tgtEl>
                                        <p:attrNameLst>
                                          <p:attrName>style.visibility</p:attrName>
                                        </p:attrNameLst>
                                      </p:cBhvr>
                                      <p:to>
                                        <p:strVal val="visible"/>
                                      </p:to>
                                    </p:set>
                                    <p:animEffect transition="in" filter="wipe(left)">
                                      <p:cBhvr>
                                        <p:cTn id="7" dur="500"/>
                                        <p:tgtEl>
                                          <p:spTgt spid="12291">
                                            <p:txEl>
                                              <p:charRg st="0" end="32"/>
                                            </p:txEl>
                                          </p:spTgt>
                                        </p:tgtEl>
                                      </p:cBhvr>
                                    </p:animEffect>
                                  </p:childTnLst>
                                  <p:subTnLst>
                                    <p:animClr clrSpc="rgb" dir="cw">
                                      <p:cBhvr override="childStyle">
                                        <p:cTn dur="1" fill="hold" display="0" masterRel="nextClick" afterEffect="1"/>
                                        <p:tgtEl>
                                          <p:spTgt spid="12291">
                                            <p:txEl>
                                              <p:charRg st="0" end="32"/>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charRg st="32" end="77"/>
                                            </p:txEl>
                                          </p:spTgt>
                                        </p:tgtEl>
                                        <p:attrNameLst>
                                          <p:attrName>style.visibility</p:attrName>
                                        </p:attrNameLst>
                                      </p:cBhvr>
                                      <p:to>
                                        <p:strVal val="visible"/>
                                      </p:to>
                                    </p:set>
                                    <p:animEffect transition="in" filter="wipe(left)">
                                      <p:cBhvr>
                                        <p:cTn id="12" dur="500"/>
                                        <p:tgtEl>
                                          <p:spTgt spid="12291">
                                            <p:txEl>
                                              <p:charRg st="32" end="77"/>
                                            </p:txEl>
                                          </p:spTgt>
                                        </p:tgtEl>
                                      </p:cBhvr>
                                    </p:animEffect>
                                  </p:childTnLst>
                                  <p:subTnLst>
                                    <p:animClr clrSpc="rgb" dir="cw">
                                      <p:cBhvr override="childStyle">
                                        <p:cTn dur="1" fill="hold" display="0" masterRel="nextClick" afterEffect="1"/>
                                        <p:tgtEl>
                                          <p:spTgt spid="12291">
                                            <p:txEl>
                                              <p:charRg st="32" end="77"/>
                                            </p:txEl>
                                          </p:spTgt>
                                        </p:tgtEl>
                                        <p:attrNameLst>
                                          <p:attrName>ppt_c</p:attrName>
                                        </p:attrNameLst>
                                      </p:cBhvr>
                                      <p:to>
                                        <a:srgbClr val="B0D46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charRg st="77" end="127"/>
                                            </p:txEl>
                                          </p:spTgt>
                                        </p:tgtEl>
                                        <p:attrNameLst>
                                          <p:attrName>style.visibility</p:attrName>
                                        </p:attrNameLst>
                                      </p:cBhvr>
                                      <p:to>
                                        <p:strVal val="visible"/>
                                      </p:to>
                                    </p:set>
                                    <p:animEffect transition="in" filter="wipe(left)">
                                      <p:cBhvr>
                                        <p:cTn id="17" dur="500"/>
                                        <p:tgtEl>
                                          <p:spTgt spid="12291">
                                            <p:txEl>
                                              <p:charRg st="77" end="127"/>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291">
                                            <p:txEl>
                                              <p:charRg st="127" end="135"/>
                                            </p:txEl>
                                          </p:spTgt>
                                        </p:tgtEl>
                                        <p:attrNameLst>
                                          <p:attrName>style.visibility</p:attrName>
                                        </p:attrNameLst>
                                      </p:cBhvr>
                                      <p:to>
                                        <p:strVal val="visible"/>
                                      </p:to>
                                    </p:set>
                                    <p:animEffect transition="in" filter="wipe(left)">
                                      <p:cBhvr>
                                        <p:cTn id="20" dur="500"/>
                                        <p:tgtEl>
                                          <p:spTgt spid="12291">
                                            <p:txEl>
                                              <p:charRg st="127" end="135"/>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
          <p:cNvSpPr>
            <a:spLocks noGrp="1"/>
          </p:cNvSpPr>
          <p:nvPr>
            <p:ph type="title"/>
          </p:nvPr>
        </p:nvSpPr>
        <p:spPr>
          <a:ln/>
        </p:spPr>
        <p:txBody>
          <a:bodyPr vert="horz" wrap="square" lIns="90488" tIns="44450" rIns="90488" bIns="44450" anchor="ctr" anchorCtr="1"/>
          <a:p>
            <a:r>
              <a:rPr b="1" dirty="0"/>
              <a:t>Probabilistic Models</a:t>
            </a:r>
            <a:endParaRPr b="1" dirty="0"/>
          </a:p>
        </p:txBody>
      </p:sp>
      <p:sp>
        <p:nvSpPr>
          <p:cNvPr id="14339" name="Rectangle 3"/>
          <p:cNvSpPr>
            <a:spLocks noGrp="1"/>
          </p:cNvSpPr>
          <p:nvPr>
            <p:ph idx="1"/>
          </p:nvPr>
        </p:nvSpPr>
        <p:spPr>
          <a:ln/>
        </p:spPr>
        <p:txBody>
          <a:bodyPr vert="horz" wrap="square" lIns="90488" tIns="44450" rIns="90488" bIns="44450" anchor="t" anchorCtr="0"/>
          <a:p>
            <a:pPr marL="609600" indent="-609600">
              <a:buClr>
                <a:srgbClr val="8E0D30"/>
              </a:buClr>
            </a:pPr>
            <a:r>
              <a:rPr dirty="0"/>
              <a:t>Hypothesize two components</a:t>
            </a:r>
            <a:endParaRPr dirty="0"/>
          </a:p>
          <a:p>
            <a:pPr marL="1259205" lvl="1" indent="-355600">
              <a:buClr>
                <a:srgbClr val="8E0D30"/>
              </a:buClr>
            </a:pPr>
            <a:r>
              <a:rPr dirty="0"/>
              <a:t>Deterministic</a:t>
            </a:r>
            <a:endParaRPr dirty="0"/>
          </a:p>
          <a:p>
            <a:pPr marL="1259205" lvl="1" indent="-355600">
              <a:buClr>
                <a:srgbClr val="8E0D30"/>
              </a:buClr>
            </a:pPr>
            <a:r>
              <a:rPr dirty="0"/>
              <a:t>Random error</a:t>
            </a:r>
            <a:endParaRPr dirty="0"/>
          </a:p>
          <a:p>
            <a:pPr marL="609600" indent="-609600">
              <a:buClr>
                <a:srgbClr val="8E0D30"/>
              </a:buClr>
            </a:pPr>
            <a:r>
              <a:rPr dirty="0">
                <a:solidFill>
                  <a:srgbClr val="8E0D30"/>
                </a:solidFill>
              </a:rPr>
              <a:t>Example:</a:t>
            </a:r>
            <a:r>
              <a:rPr dirty="0"/>
              <a:t> sales volume (</a:t>
            </a:r>
            <a:r>
              <a:rPr i="1" dirty="0"/>
              <a:t>y</a:t>
            </a:r>
            <a:r>
              <a:rPr dirty="0"/>
              <a:t>) is 10 times advertising spending (</a:t>
            </a:r>
            <a:r>
              <a:rPr i="1" dirty="0"/>
              <a:t>x</a:t>
            </a:r>
            <a:r>
              <a:rPr dirty="0"/>
              <a:t>) + random error</a:t>
            </a:r>
            <a:endParaRPr dirty="0"/>
          </a:p>
          <a:p>
            <a:pPr marL="1259205" lvl="1" indent="-355600">
              <a:buClr>
                <a:srgbClr val="8E0D30"/>
              </a:buClr>
            </a:pPr>
            <a:r>
              <a:rPr i="1" dirty="0"/>
              <a:t>y</a:t>
            </a:r>
            <a:r>
              <a:rPr dirty="0"/>
              <a:t> = 10</a:t>
            </a:r>
            <a:r>
              <a:rPr i="1" dirty="0"/>
              <a:t>x</a:t>
            </a:r>
            <a:r>
              <a:rPr dirty="0"/>
              <a:t> + </a:t>
            </a:r>
            <a:r>
              <a:rPr dirty="0">
                <a:latin typeface="Symbol" panose="05050102010706020507" pitchFamily="18" charset="2"/>
              </a:rPr>
              <a:t></a:t>
            </a:r>
            <a:endParaRPr dirty="0">
              <a:latin typeface="Symbol" panose="05050102010706020507" pitchFamily="18" charset="2"/>
            </a:endParaRPr>
          </a:p>
          <a:p>
            <a:pPr marL="1259205" lvl="1" indent="-355600">
              <a:buClr>
                <a:srgbClr val="8E0D30"/>
              </a:buClr>
            </a:pPr>
            <a:r>
              <a:rPr dirty="0"/>
              <a:t>Random error may be due to factors </a:t>
            </a:r>
            <a:br>
              <a:rPr dirty="0"/>
            </a:br>
            <a:r>
              <a:rPr dirty="0"/>
              <a:t>other than advertising</a:t>
            </a:r>
            <a:endParaRP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charRg st="0" end="27"/>
                                            </p:txEl>
                                          </p:spTgt>
                                        </p:tgtEl>
                                        <p:attrNameLst>
                                          <p:attrName>style.visibility</p:attrName>
                                        </p:attrNameLst>
                                      </p:cBhvr>
                                      <p:to>
                                        <p:strVal val="visible"/>
                                      </p:to>
                                    </p:set>
                                    <p:animEffect transition="in" filter="wipe(left)">
                                      <p:cBhvr>
                                        <p:cTn id="7" dur="500"/>
                                        <p:tgtEl>
                                          <p:spTgt spid="14339">
                                            <p:txEl>
                                              <p:charRg st="0" end="27"/>
                                            </p:txEl>
                                          </p:spTgt>
                                        </p:tgtEl>
                                      </p:cBhvr>
                                    </p:animEffect>
                                  </p:childTnLst>
                                  <p:subTnLst>
                                    <p:animClr clrSpc="rgb" dir="cw">
                                      <p:cBhvr override="childStyle">
                                        <p:cTn dur="1" fill="hold" display="0" masterRel="nextClick" afterEffect="1"/>
                                        <p:tgtEl>
                                          <p:spTgt spid="14339">
                                            <p:txEl>
                                              <p:charRg st="0" end="27"/>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14339">
                                            <p:txEl>
                                              <p:charRg st="27" end="41"/>
                                            </p:txEl>
                                          </p:spTgt>
                                        </p:tgtEl>
                                        <p:attrNameLst>
                                          <p:attrName>style.visibility</p:attrName>
                                        </p:attrNameLst>
                                      </p:cBhvr>
                                      <p:to>
                                        <p:strVal val="visible"/>
                                      </p:to>
                                    </p:set>
                                    <p:animEffect transition="in" filter="wipe(left)">
                                      <p:cBhvr>
                                        <p:cTn id="10" dur="500"/>
                                        <p:tgtEl>
                                          <p:spTgt spid="14339">
                                            <p:txEl>
                                              <p:charRg st="27" end="41"/>
                                            </p:txEl>
                                          </p:spTgt>
                                        </p:tgtEl>
                                      </p:cBhvr>
                                    </p:animEffect>
                                  </p:childTnLst>
                                  <p:subTnLst>
                                    <p:animClr clrSpc="rgb" dir="cw">
                                      <p:cBhvr override="childStyle">
                                        <p:cTn dur="1" fill="hold" display="0" masterRel="nextClick" afterEffect="1"/>
                                        <p:tgtEl>
                                          <p:spTgt spid="14339">
                                            <p:txEl>
                                              <p:charRg st="27" end="41"/>
                                            </p:txEl>
                                          </p:spTgt>
                                        </p:tgtEl>
                                        <p:attrNameLst>
                                          <p:attrName>ppt_c</p:attrName>
                                        </p:attrNameLst>
                                      </p:cBhvr>
                                      <p:to>
                                        <a:srgbClr val="B0D460"/>
                                      </p:to>
                                    </p:animClr>
                                  </p:subTnLst>
                                </p:cTn>
                              </p:par>
                              <p:par>
                                <p:cTn id="11" presetID="22" presetClass="entr" presetSubtype="8" fill="hold" grpId="0" nodeType="withEffect">
                                  <p:stCondLst>
                                    <p:cond delay="0"/>
                                  </p:stCondLst>
                                  <p:childTnLst>
                                    <p:set>
                                      <p:cBhvr>
                                        <p:cTn id="12" dur="1" fill="hold">
                                          <p:stCondLst>
                                            <p:cond delay="0"/>
                                          </p:stCondLst>
                                        </p:cTn>
                                        <p:tgtEl>
                                          <p:spTgt spid="14339">
                                            <p:txEl>
                                              <p:charRg st="41" end="54"/>
                                            </p:txEl>
                                          </p:spTgt>
                                        </p:tgtEl>
                                        <p:attrNameLst>
                                          <p:attrName>style.visibility</p:attrName>
                                        </p:attrNameLst>
                                      </p:cBhvr>
                                      <p:to>
                                        <p:strVal val="visible"/>
                                      </p:to>
                                    </p:set>
                                    <p:animEffect transition="in" filter="wipe(left)">
                                      <p:cBhvr>
                                        <p:cTn id="13" dur="500"/>
                                        <p:tgtEl>
                                          <p:spTgt spid="14339">
                                            <p:txEl>
                                              <p:charRg st="41" end="54"/>
                                            </p:txEl>
                                          </p:spTgt>
                                        </p:tgtEl>
                                      </p:cBhvr>
                                    </p:animEffect>
                                  </p:childTnLst>
                                  <p:subTnLst>
                                    <p:animClr clrSpc="rgb" dir="cw">
                                      <p:cBhvr override="childStyle">
                                        <p:cTn dur="1" fill="hold" display="0" masterRel="nextClick" afterEffect="1"/>
                                        <p:tgtEl>
                                          <p:spTgt spid="14339">
                                            <p:txEl>
                                              <p:charRg st="41" end="54"/>
                                            </p:txEl>
                                          </p:spTgt>
                                        </p:tgtEl>
                                        <p:attrNameLst>
                                          <p:attrName>ppt_c</p:attrName>
                                        </p:attrNameLst>
                                      </p:cBhvr>
                                      <p:to>
                                        <a:srgbClr val="B0D460"/>
                                      </p:to>
                                    </p:animClr>
                                  </p:sub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339">
                                            <p:txEl>
                                              <p:charRg st="54" end="132"/>
                                            </p:txEl>
                                          </p:spTgt>
                                        </p:tgtEl>
                                        <p:attrNameLst>
                                          <p:attrName>style.visibility</p:attrName>
                                        </p:attrNameLst>
                                      </p:cBhvr>
                                      <p:to>
                                        <p:strVal val="visible"/>
                                      </p:to>
                                    </p:set>
                                    <p:animEffect transition="in" filter="wipe(left)">
                                      <p:cBhvr>
                                        <p:cTn id="18" dur="500"/>
                                        <p:tgtEl>
                                          <p:spTgt spid="14339">
                                            <p:txEl>
                                              <p:charRg st="54" end="13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339">
                                            <p:txEl>
                                              <p:charRg st="132" end="144"/>
                                            </p:txEl>
                                          </p:spTgt>
                                        </p:tgtEl>
                                        <p:attrNameLst>
                                          <p:attrName>style.visibility</p:attrName>
                                        </p:attrNameLst>
                                      </p:cBhvr>
                                      <p:to>
                                        <p:strVal val="visible"/>
                                      </p:to>
                                    </p:set>
                                    <p:animEffect transition="in" filter="wipe(left)">
                                      <p:cBhvr>
                                        <p:cTn id="21" dur="500"/>
                                        <p:tgtEl>
                                          <p:spTgt spid="14339">
                                            <p:txEl>
                                              <p:charRg st="132" end="14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339">
                                            <p:txEl>
                                              <p:charRg st="144" end="203"/>
                                            </p:txEl>
                                          </p:spTgt>
                                        </p:tgtEl>
                                        <p:attrNameLst>
                                          <p:attrName>style.visibility</p:attrName>
                                        </p:attrNameLst>
                                      </p:cBhvr>
                                      <p:to>
                                        <p:strVal val="visible"/>
                                      </p:to>
                                    </p:set>
                                    <p:animEffect transition="in" filter="wipe(left)">
                                      <p:cBhvr>
                                        <p:cTn id="24" dur="500"/>
                                        <p:tgtEl>
                                          <p:spTgt spid="14339">
                                            <p:txEl>
                                              <p:charRg st="144" end="20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Rectangle 2"/>
          <p:cNvSpPr>
            <a:spLocks noGrp="1"/>
          </p:cNvSpPr>
          <p:nvPr>
            <p:ph type="title"/>
          </p:nvPr>
        </p:nvSpPr>
        <p:spPr>
          <a:ln/>
        </p:spPr>
        <p:txBody>
          <a:bodyPr vert="horz" wrap="square" lIns="90488" tIns="44450" rIns="90488" bIns="44450" anchor="ctr" anchorCtr="1"/>
          <a:p>
            <a:r>
              <a:rPr b="1" dirty="0"/>
              <a:t>General Form of Probabilistic Models</a:t>
            </a:r>
            <a:endParaRPr b="1" dirty="0"/>
          </a:p>
        </p:txBody>
      </p:sp>
      <p:sp>
        <p:nvSpPr>
          <p:cNvPr id="329731" name="Rectangle 3"/>
          <p:cNvSpPr>
            <a:spLocks noGrp="1"/>
          </p:cNvSpPr>
          <p:nvPr>
            <p:ph idx="1"/>
          </p:nvPr>
        </p:nvSpPr>
        <p:spPr>
          <a:xfrm>
            <a:off x="457200" y="1600200"/>
            <a:ext cx="8458200" cy="4525963"/>
          </a:xfrm>
          <a:ln/>
        </p:spPr>
        <p:txBody>
          <a:bodyPr vert="horz" wrap="square" lIns="90488" tIns="44450" rIns="90488" bIns="44450" anchor="t" anchorCtr="0"/>
          <a:p>
            <a:pPr marL="0" indent="0" defTabSz="914400">
              <a:buClr>
                <a:srgbClr val="8E0D30"/>
              </a:buClr>
              <a:buNone/>
              <a:tabLst>
                <a:tab pos="462280" algn="l"/>
              </a:tabLst>
            </a:pPr>
            <a:r>
              <a:rPr i="1" dirty="0"/>
              <a:t>y</a:t>
            </a:r>
            <a:r>
              <a:rPr dirty="0"/>
              <a:t> = Deterministic component + Random error</a:t>
            </a:r>
            <a:endParaRPr dirty="0"/>
          </a:p>
          <a:p>
            <a:pPr marL="0" indent="0" defTabSz="914400">
              <a:buClr>
                <a:srgbClr val="8E0D30"/>
              </a:buClr>
              <a:buNone/>
              <a:tabLst>
                <a:tab pos="462280" algn="l"/>
              </a:tabLst>
            </a:pPr>
            <a:endParaRPr sz="1000" dirty="0"/>
          </a:p>
          <a:p>
            <a:pPr marL="0" indent="0" defTabSz="914400">
              <a:buClr>
                <a:srgbClr val="8E0D30"/>
              </a:buClr>
              <a:buNone/>
              <a:tabLst>
                <a:tab pos="462280" algn="l"/>
              </a:tabLst>
            </a:pPr>
            <a:r>
              <a:rPr dirty="0"/>
              <a:t>where </a:t>
            </a:r>
            <a:r>
              <a:rPr i="1" dirty="0">
                <a:solidFill>
                  <a:srgbClr val="141413"/>
                </a:solidFill>
              </a:rPr>
              <a:t>y</a:t>
            </a:r>
            <a:r>
              <a:rPr dirty="0">
                <a:solidFill>
                  <a:srgbClr val="141413"/>
                </a:solidFill>
              </a:rPr>
              <a:t> is the variable of interest. We always assume that the mean value of the random error equals 0. This is equivalent to assuming that the mean value of </a:t>
            </a:r>
            <a:r>
              <a:rPr i="1" dirty="0">
                <a:solidFill>
                  <a:srgbClr val="141413"/>
                </a:solidFill>
              </a:rPr>
              <a:t>y</a:t>
            </a:r>
            <a:r>
              <a:rPr dirty="0">
                <a:solidFill>
                  <a:srgbClr val="141413"/>
                </a:solidFill>
              </a:rPr>
              <a:t>, </a:t>
            </a:r>
            <a:r>
              <a:rPr i="1" dirty="0">
                <a:solidFill>
                  <a:srgbClr val="141413"/>
                </a:solidFill>
              </a:rPr>
              <a:t>E</a:t>
            </a:r>
            <a:r>
              <a:rPr dirty="0">
                <a:solidFill>
                  <a:srgbClr val="141413"/>
                </a:solidFill>
              </a:rPr>
              <a:t>(</a:t>
            </a:r>
            <a:r>
              <a:rPr i="1" dirty="0">
                <a:solidFill>
                  <a:srgbClr val="141413"/>
                </a:solidFill>
              </a:rPr>
              <a:t>y</a:t>
            </a:r>
            <a:r>
              <a:rPr dirty="0">
                <a:solidFill>
                  <a:srgbClr val="141413"/>
                </a:solidFill>
              </a:rPr>
              <a:t>), equals the deterministic component of the model; that is,</a:t>
            </a:r>
            <a:endParaRPr dirty="0">
              <a:solidFill>
                <a:srgbClr val="141413"/>
              </a:solidFill>
            </a:endParaRPr>
          </a:p>
          <a:p>
            <a:pPr marL="0" indent="0" defTabSz="914400">
              <a:buClr>
                <a:srgbClr val="8E0D30"/>
              </a:buClr>
              <a:buNone/>
              <a:tabLst>
                <a:tab pos="462280" algn="l"/>
              </a:tabLst>
            </a:pPr>
            <a:endParaRPr sz="1000" dirty="0"/>
          </a:p>
          <a:p>
            <a:pPr marL="0" indent="0" defTabSz="914400">
              <a:buClr>
                <a:srgbClr val="8E0D30"/>
              </a:buClr>
              <a:buNone/>
              <a:tabLst>
                <a:tab pos="462280" algn="l"/>
              </a:tabLst>
            </a:pPr>
            <a:r>
              <a:rPr i="1" dirty="0"/>
              <a:t>		E</a:t>
            </a:r>
            <a:r>
              <a:rPr dirty="0"/>
              <a:t>(</a:t>
            </a:r>
            <a:r>
              <a:rPr i="1" dirty="0"/>
              <a:t>y</a:t>
            </a:r>
            <a:r>
              <a:rPr dirty="0"/>
              <a:t>) = Deterministic component </a:t>
            </a:r>
            <a:endParaRP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9731">
                                            <p:txEl>
                                              <p:charRg st="0" end="43"/>
                                            </p:txEl>
                                          </p:spTgt>
                                        </p:tgtEl>
                                        <p:attrNameLst>
                                          <p:attrName>style.visibility</p:attrName>
                                        </p:attrNameLst>
                                      </p:cBhvr>
                                      <p:to>
                                        <p:strVal val="visible"/>
                                      </p:to>
                                    </p:set>
                                    <p:animEffect transition="in" filter="wipe(left)">
                                      <p:cBhvr>
                                        <p:cTn id="7" dur="500"/>
                                        <p:tgtEl>
                                          <p:spTgt spid="329731">
                                            <p:txEl>
                                              <p:charRg st="0" end="43"/>
                                            </p:txEl>
                                          </p:spTgt>
                                        </p:tgtEl>
                                      </p:cBhvr>
                                    </p:animEffect>
                                  </p:childTnLst>
                                  <p:subTnLst>
                                    <p:animClr clrSpc="rgb" dir="cw">
                                      <p:cBhvr override="childStyle">
                                        <p:cTn dur="1" fill="hold" display="0" masterRel="nextClick" afterEffect="1"/>
                                        <p:tgtEl>
                                          <p:spTgt spid="329731">
                                            <p:txEl>
                                              <p:charRg st="0" end="43"/>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9731">
                                            <p:txEl>
                                              <p:charRg st="44" end="269"/>
                                            </p:txEl>
                                          </p:spTgt>
                                        </p:tgtEl>
                                        <p:attrNameLst>
                                          <p:attrName>style.visibility</p:attrName>
                                        </p:attrNameLst>
                                      </p:cBhvr>
                                      <p:to>
                                        <p:strVal val="visible"/>
                                      </p:to>
                                    </p:set>
                                    <p:animEffect transition="in" filter="wipe(left)">
                                      <p:cBhvr>
                                        <p:cTn id="12" dur="500"/>
                                        <p:tgtEl>
                                          <p:spTgt spid="329731">
                                            <p:txEl>
                                              <p:charRg st="44" end="269"/>
                                            </p:txEl>
                                          </p:spTgt>
                                        </p:tgtEl>
                                      </p:cBhvr>
                                    </p:animEffect>
                                  </p:childTnLst>
                                  <p:subTnLst>
                                    <p:animClr clrSpc="rgb" dir="cw">
                                      <p:cBhvr override="childStyle">
                                        <p:cTn dur="1" fill="hold" display="0" masterRel="nextClick" afterEffect="1"/>
                                        <p:tgtEl>
                                          <p:spTgt spid="329731">
                                            <p:txEl>
                                              <p:charRg st="44" end="269"/>
                                            </p:txEl>
                                          </p:spTgt>
                                        </p:tgtEl>
                                        <p:attrNameLst>
                                          <p:attrName>ppt_c</p:attrName>
                                        </p:attrNameLst>
                                      </p:cBhvr>
                                      <p:to>
                                        <a:srgbClr val="B0D46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9731">
                                            <p:txEl>
                                              <p:charRg st="270" end="304"/>
                                            </p:txEl>
                                          </p:spTgt>
                                        </p:tgtEl>
                                        <p:attrNameLst>
                                          <p:attrName>style.visibility</p:attrName>
                                        </p:attrNameLst>
                                      </p:cBhvr>
                                      <p:to>
                                        <p:strVal val="visible"/>
                                      </p:to>
                                    </p:set>
                                    <p:animEffect transition="in" filter="wipe(left)">
                                      <p:cBhvr>
                                        <p:cTn id="17" dur="500"/>
                                        <p:tgtEl>
                                          <p:spTgt spid="329731">
                                            <p:txEl>
                                              <p:charRg st="270" end="304"/>
                                            </p:txEl>
                                          </p:spTgt>
                                        </p:tgtEl>
                                      </p:cBhvr>
                                    </p:animEffect>
                                  </p:childTnLst>
                                  <p:subTnLst>
                                    <p:animClr clrSpc="rgb" dir="cw">
                                      <p:cBhvr override="childStyle">
                                        <p:cTn dur="1" fill="hold" display="0" masterRel="nextClick" afterEffect="1"/>
                                        <p:tgtEl>
                                          <p:spTgt spid="329731">
                                            <p:txEl>
                                              <p:charRg st="270" end="304"/>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Rectangle 2"/>
          <p:cNvSpPr>
            <a:spLocks noGrp="1"/>
          </p:cNvSpPr>
          <p:nvPr>
            <p:ph type="title"/>
          </p:nvPr>
        </p:nvSpPr>
        <p:spPr>
          <a:ln/>
        </p:spPr>
        <p:txBody>
          <a:bodyPr vert="horz" wrap="square" lIns="90488" tIns="44450" rIns="90488" bIns="44450" anchor="ctr" anchorCtr="1"/>
          <a:p>
            <a:r>
              <a:rPr b="1" dirty="0"/>
              <a:t>A First-Order (Straight Line) Probabilistic Model</a:t>
            </a:r>
            <a:endParaRPr b="1" dirty="0"/>
          </a:p>
        </p:txBody>
      </p:sp>
      <p:sp>
        <p:nvSpPr>
          <p:cNvPr id="7" name="Content Placeholder 6"/>
          <p:cNvSpPr>
            <a:spLocks noGrp="1"/>
          </p:cNvSpPr>
          <p:nvPr>
            <p:ph idx="1"/>
          </p:nvPr>
        </p:nvSpPr>
        <p:spPr>
          <a:xfrm>
            <a:off x="304800" y="1600200"/>
            <a:ext cx="8610600" cy="4525963"/>
          </a:xfrm>
        </p:spPr>
        <p:txBody>
          <a:bodyPr vert="horz" wrap="square" lIns="91440" tIns="45720" rIns="91440" bIns="45720" numCol="1" anchor="t" anchorCtr="0" compatLnSpc="1"/>
          <a:lstStyle/>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1" u="none" strike="noStrike" kern="0" cap="none" spc="0" normalizeH="0" baseline="0" noProof="0" dirty="0" smtClean="0">
                <a:ln>
                  <a:noFill/>
                </a:ln>
                <a:solidFill>
                  <a:schemeClr val="tx1"/>
                </a:solidFill>
                <a:effectLst/>
                <a:uLnTx/>
                <a:uFillTx/>
                <a:latin typeface="+mn-lt"/>
                <a:ea typeface="+mn-ea"/>
                <a:cs typeface="+mn-cs"/>
              </a:rPr>
              <a:t>y</a:t>
            </a:r>
            <a:r>
              <a:rPr kumimoji="0" lang="en-US" sz="3200" b="0" i="0" u="none" strike="noStrike" kern="0" cap="none" spc="0" normalizeH="0" baseline="0" noProof="0" dirty="0" smtClean="0">
                <a:ln>
                  <a:noFill/>
                </a:ln>
                <a:solidFill>
                  <a:schemeClr val="tx1"/>
                </a:solidFill>
                <a:effectLst/>
                <a:uLnTx/>
                <a:uFillTx/>
                <a:latin typeface="+mn-lt"/>
                <a:ea typeface="+mn-ea"/>
                <a:cs typeface="+mn-cs"/>
              </a:rPr>
              <a:t> = </a:t>
            </a:r>
            <a:r>
              <a:rPr kumimoji="0" lang="en-US" sz="32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25000" noProof="0" dirty="0" smtClean="0">
                <a:ln>
                  <a:noFill/>
                </a:ln>
                <a:solidFill>
                  <a:schemeClr val="tx1"/>
                </a:solidFill>
                <a:effectLst/>
                <a:uLnTx/>
                <a:uFillTx/>
                <a:latin typeface="+mn-lt"/>
                <a:ea typeface="+mn-ea"/>
                <a:cs typeface="+mn-cs"/>
              </a:rPr>
              <a:t>0</a:t>
            </a:r>
            <a:r>
              <a:rPr kumimoji="0" lang="en-US" sz="3200" b="0" i="0" u="none" strike="noStrike" kern="0" cap="none" spc="0" normalizeH="0" baseline="0" noProof="0" dirty="0" smtClean="0">
                <a:ln>
                  <a:noFill/>
                </a:ln>
                <a:solidFill>
                  <a:schemeClr val="tx1"/>
                </a:solidFill>
                <a:effectLst/>
                <a:uLnTx/>
                <a:uFillTx/>
                <a:latin typeface="+mn-lt"/>
                <a:ea typeface="+mn-ea"/>
                <a:cs typeface="+mn-cs"/>
              </a:rPr>
              <a:t> + </a:t>
            </a:r>
            <a:r>
              <a:rPr kumimoji="0" lang="en-US" sz="32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25000" noProof="0" dirty="0" smtClean="0">
                <a:ln>
                  <a:noFill/>
                </a:ln>
                <a:solidFill>
                  <a:schemeClr val="tx1"/>
                </a:solidFill>
                <a:effectLst/>
                <a:uLnTx/>
                <a:uFillTx/>
                <a:latin typeface="+mn-lt"/>
                <a:ea typeface="+mn-ea"/>
                <a:cs typeface="+mn-cs"/>
              </a:rPr>
              <a:t>1</a:t>
            </a:r>
            <a:r>
              <a:rPr kumimoji="0" lang="en-US" sz="3200" b="0" i="1" u="none" strike="noStrike" kern="0" cap="none" spc="0" normalizeH="0" baseline="0" noProof="0" dirty="0" smtClean="0">
                <a:ln>
                  <a:noFill/>
                </a:ln>
                <a:solidFill>
                  <a:schemeClr val="tx1"/>
                </a:solidFill>
                <a:effectLst/>
                <a:uLnTx/>
                <a:uFillTx/>
                <a:latin typeface="+mn-lt"/>
                <a:ea typeface="+mn-ea"/>
                <a:cs typeface="+mn-cs"/>
              </a:rPr>
              <a:t>x +</a:t>
            </a:r>
            <a:r>
              <a:rPr kumimoji="0" lang="en-US" sz="32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where</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1" u="none" strike="noStrike" kern="0" cap="none" spc="0" normalizeH="0" baseline="0" noProof="0" dirty="0" smtClean="0">
                <a:ln>
                  <a:noFill/>
                </a:ln>
                <a:solidFill>
                  <a:srgbClr val="141413"/>
                </a:solidFill>
                <a:effectLst/>
                <a:uLnTx/>
                <a:uFillTx/>
                <a:latin typeface="+mn-lt"/>
                <a:ea typeface="+mn-ea"/>
                <a:cs typeface="+mn-cs"/>
              </a:rPr>
              <a:t>	y</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Dependent</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or</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response variable</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(variable to be modeled)</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Independent</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or</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predictor variable</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(variable used as a predictor of </a:t>
            </a:r>
            <a:r>
              <a:rPr kumimoji="0" lang="en-US" sz="3200" b="0" i="1" u="none" strike="noStrike" kern="0" cap="none" spc="0" normalizeH="0" baseline="0" noProof="0" dirty="0" smtClean="0">
                <a:ln>
                  <a:noFill/>
                </a:ln>
                <a:solidFill>
                  <a:schemeClr val="tx1"/>
                </a:solidFill>
                <a:effectLst/>
                <a:uLnTx/>
                <a:uFillTx/>
                <a:latin typeface="+mn-lt"/>
                <a:ea typeface="+mn-ea"/>
                <a:cs typeface="+mn-cs"/>
              </a:rPr>
              <a:t>y</a:t>
            </a:r>
            <a:r>
              <a:rPr kumimoji="0" lang="en-US" sz="3200" b="0" i="0" u="none" strike="noStrike" kern="0" cap="none" spc="0" normalizeH="0" baseline="0" noProof="0" dirty="0" smtClean="0">
                <a:ln>
                  <a:noFill/>
                </a:ln>
                <a:solidFill>
                  <a:schemeClr val="tx1"/>
                </a:solidFill>
                <a:effectLst/>
                <a:uLnTx/>
                <a:uFillTx/>
                <a:latin typeface="+mn-lt"/>
                <a:ea typeface="+mn-ea"/>
                <a:cs typeface="+mn-cs"/>
              </a:rPr>
              <a: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0" i="1" u="none" strike="noStrike" kern="0" cap="none" spc="0" normalizeH="0" baseline="0" noProof="0" dirty="0" smtClean="0">
                <a:ln>
                  <a:noFill/>
                </a:ln>
                <a:solidFill>
                  <a:schemeClr val="tx1"/>
                </a:solidFill>
                <a:effectLst/>
                <a:uLnTx/>
                <a:uFillTx/>
                <a:latin typeface="+mn-lt"/>
                <a:ea typeface="+mn-ea"/>
                <a:cs typeface="+mn-cs"/>
              </a:rPr>
              <a:t>E</a:t>
            </a:r>
            <a:r>
              <a:rPr kumimoji="0" lang="en-US" sz="2800" b="0" i="0" u="none" strike="noStrike" kern="0" cap="none" spc="0" normalizeH="0" baseline="0" noProof="0" dirty="0" smtClean="0">
                <a:ln>
                  <a:noFill/>
                </a:ln>
                <a:solidFill>
                  <a:schemeClr val="tx1"/>
                </a:solidFill>
                <a:effectLst/>
                <a:uLnTx/>
                <a:uFillTx/>
                <a:latin typeface="+mn-lt"/>
                <a:ea typeface="+mn-ea"/>
                <a:cs typeface="+mn-cs"/>
              </a:rPr>
              <a:t>(</a:t>
            </a:r>
            <a:r>
              <a:rPr kumimoji="0" lang="en-US" sz="2800" b="0" i="1" u="none" strike="noStrike" kern="0" cap="none" spc="0" normalizeH="0" baseline="0" noProof="0" dirty="0" smtClean="0">
                <a:ln>
                  <a:noFill/>
                </a:ln>
                <a:solidFill>
                  <a:schemeClr val="tx1"/>
                </a:solidFill>
                <a:effectLst/>
                <a:uLnTx/>
                <a:uFillTx/>
                <a:latin typeface="+mn-lt"/>
                <a:ea typeface="+mn-ea"/>
                <a:cs typeface="+mn-cs"/>
              </a:rPr>
              <a:t>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 </a:t>
            </a: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0</a:t>
            </a:r>
            <a:r>
              <a:rPr kumimoji="0" lang="en-US" sz="2800" b="0" i="0" u="none" strike="noStrike" kern="0" cap="none" spc="0" normalizeH="0" baseline="0" noProof="0" dirty="0" smtClean="0">
                <a:ln>
                  <a:noFill/>
                </a:ln>
                <a:solidFill>
                  <a:schemeClr val="tx1"/>
                </a:solidFill>
                <a:effectLst/>
                <a:uLnTx/>
                <a:uFillTx/>
                <a:latin typeface="+mn-lt"/>
                <a:ea typeface="+mn-ea"/>
                <a:cs typeface="+mn-cs"/>
              </a:rPr>
              <a:t> + </a:t>
            </a: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1</a:t>
            </a:r>
            <a:r>
              <a:rPr kumimoji="0" lang="en-US" sz="2800" b="0" i="1" u="none" strike="noStrike" kern="0" cap="none" spc="0" normalizeH="0" baseline="0" noProof="0" dirty="0" smtClean="0">
                <a:ln>
                  <a:noFill/>
                </a:ln>
                <a:solidFill>
                  <a:schemeClr val="tx1"/>
                </a:solidFill>
                <a:effectLst/>
                <a:uLnTx/>
                <a:uFillTx/>
                <a:latin typeface="+mn-lt"/>
                <a:ea typeface="+mn-ea"/>
                <a:cs typeface="+mn-cs"/>
              </a:rPr>
              <a:t>x </a:t>
            </a:r>
            <a:r>
              <a:rPr kumimoji="0" lang="en-US" sz="2800" b="0" i="0" u="none" strike="noStrike" kern="0" cap="none" spc="0" normalizeH="0" baseline="0" noProof="0" dirty="0" smtClean="0">
                <a:ln>
                  <a:noFill/>
                </a:ln>
                <a:solidFill>
                  <a:schemeClr val="tx1"/>
                </a:solidFill>
                <a:effectLst/>
                <a:uLnTx/>
                <a:uFillTx/>
                <a:latin typeface="+mn-lt"/>
                <a:ea typeface="+mn-ea"/>
                <a:cs typeface="+mn-cs"/>
              </a:rPr>
              <a:t> = Deterministic component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r>
              <a:rPr kumimoji="0" lang="en-US" sz="32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0" noProof="0" dirty="0" smtClean="0">
                <a:ln>
                  <a:noFill/>
                </a:ln>
                <a:solidFill>
                  <a:schemeClr val="tx1"/>
                </a:solidFill>
                <a:effectLst/>
                <a:uLnTx/>
                <a:uFillTx/>
                <a:latin typeface="+mn-lt"/>
                <a:ea typeface="+mn-ea"/>
                <a:cs typeface="+mn-cs"/>
              </a:rPr>
              <a:t> (epsilon) = Random error component</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tabLst>
                <a:tab pos="461645" algn="l"/>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 </a:t>
            </a:r>
            <a:endParaRPr kumimoji="0" lang="en-US"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Rectangle 3"/>
          <p:cNvSpPr>
            <a:spLocks noGrp="1"/>
          </p:cNvSpPr>
          <p:nvPr>
            <p:ph type="title"/>
          </p:nvPr>
        </p:nvSpPr>
        <p:spPr>
          <a:ln/>
        </p:spPr>
        <p:txBody>
          <a:bodyPr vert="horz" wrap="square" lIns="90488" tIns="44450" rIns="90488" bIns="44450" anchor="ctr" anchorCtr="1"/>
          <a:p>
            <a:r>
              <a:rPr b="1" dirty="0"/>
              <a:t>A First-Order (Straight Line) Probabilistic Model</a:t>
            </a:r>
            <a:endParaRPr b="1" dirty="0"/>
          </a:p>
        </p:txBody>
      </p:sp>
      <p:sp>
        <p:nvSpPr>
          <p:cNvPr id="6" name="Content Placeholder 5"/>
          <p:cNvSpPr>
            <a:spLocks noGrp="1"/>
          </p:cNvSpPr>
          <p:nvPr>
            <p:ph idx="1"/>
          </p:nvPr>
        </p:nvSpPr>
        <p:spPr/>
        <p:txBody>
          <a:bodyPr vert="horz" wrap="square" lIns="91440" tIns="45720" rIns="91440" bIns="45720" numCol="1" anchor="t" anchorCtr="0" compatLnSpc="1"/>
          <a:lstStyle/>
          <a:p>
            <a:pPr marL="2741930" marR="0" lvl="0" indent="-274193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0" i="1" u="none" strike="noStrike" kern="0" cap="none" spc="0" normalizeH="0" baseline="0" noProof="0" dirty="0" smtClean="0">
                <a:ln>
                  <a:noFill/>
                </a:ln>
                <a:solidFill>
                  <a:schemeClr val="tx1"/>
                </a:solidFill>
                <a:effectLst/>
                <a:uLnTx/>
                <a:uFillTx/>
                <a:latin typeface="+mn-lt"/>
                <a:ea typeface="+mn-ea"/>
                <a:cs typeface="+mn-cs"/>
              </a:rPr>
              <a:t>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 </a:t>
            </a: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0</a:t>
            </a:r>
            <a:r>
              <a:rPr kumimoji="0" lang="en-US" sz="2800" b="0" i="0" u="none" strike="noStrike" kern="0" cap="none" spc="0" normalizeH="0" baseline="0" noProof="0" dirty="0" smtClean="0">
                <a:ln>
                  <a:noFill/>
                </a:ln>
                <a:solidFill>
                  <a:schemeClr val="tx1"/>
                </a:solidFill>
                <a:effectLst/>
                <a:uLnTx/>
                <a:uFillTx/>
                <a:latin typeface="+mn-lt"/>
                <a:ea typeface="+mn-ea"/>
                <a:cs typeface="+mn-cs"/>
              </a:rPr>
              <a:t> + </a:t>
            </a: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1</a:t>
            </a:r>
            <a:r>
              <a:rPr kumimoji="0" lang="en-US" sz="2800" b="0" i="1" u="none" strike="noStrike" kern="0" cap="none" spc="0" normalizeH="0" baseline="0" noProof="0" dirty="0" smtClean="0">
                <a:ln>
                  <a:noFill/>
                </a:ln>
                <a:solidFill>
                  <a:schemeClr val="tx1"/>
                </a:solidFill>
                <a:effectLst/>
                <a:uLnTx/>
                <a:uFillTx/>
                <a:latin typeface="+mn-lt"/>
                <a:ea typeface="+mn-ea"/>
                <a:cs typeface="+mn-cs"/>
              </a:rPr>
              <a:t>x +</a:t>
            </a: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2741930" marR="0" lvl="0" indent="-2741930" algn="l" defTabSz="914400" rtl="0" eaLnBrk="0" fontAlgn="base" latinLnBrk="0" hangingPunct="0">
              <a:lnSpc>
                <a:spcPct val="90000"/>
              </a:lnSpc>
              <a:spcBef>
                <a:spcPct val="20000"/>
              </a:spcBef>
              <a:spcAft>
                <a:spcPct val="0"/>
              </a:spcAft>
              <a:buClr>
                <a:srgbClr val="8E0D30"/>
              </a:buClr>
              <a:buSzTx/>
              <a:buFontTx/>
              <a:buNone/>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2741930" marR="0" lvl="0" indent="-2741930" algn="l" defTabSz="914400" rtl="0" eaLnBrk="0" fontAlgn="base" latinLnBrk="0" hangingPunct="0">
              <a:lnSpc>
                <a:spcPct val="90000"/>
              </a:lnSpc>
              <a:spcBef>
                <a:spcPct val="20000"/>
              </a:spcBef>
              <a:spcAft>
                <a:spcPct val="0"/>
              </a:spcAft>
              <a:buClr>
                <a:srgbClr val="8E0D30"/>
              </a:buClr>
              <a:buSzTx/>
              <a:buFontTx/>
              <a:buNone/>
              <a:defRPr/>
            </a:pP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0</a:t>
            </a:r>
            <a:r>
              <a:rPr kumimoji="0" lang="en-US" sz="2800" b="0" i="0" u="none" strike="noStrike" kern="0" cap="none" spc="0" normalizeH="0" baseline="0" noProof="0" dirty="0" smtClean="0">
                <a:ln>
                  <a:noFill/>
                </a:ln>
                <a:solidFill>
                  <a:schemeClr val="tx1"/>
                </a:solidFill>
                <a:effectLst/>
                <a:uLnTx/>
                <a:uFillTx/>
                <a:latin typeface="+mn-lt"/>
                <a:ea typeface="+mn-ea"/>
                <a:cs typeface="+mn-cs"/>
              </a:rPr>
              <a:t> (beta zero) = </a:t>
            </a:r>
            <a:r>
              <a:rPr kumimoji="0" lang="en-US" sz="2800" b="1" i="1" u="none" strike="noStrike" kern="0" cap="none" spc="0" normalizeH="0" baseline="0" noProof="0" dirty="0" smtClean="0">
                <a:ln>
                  <a:noFill/>
                </a:ln>
                <a:solidFill>
                  <a:schemeClr val="tx1"/>
                </a:solidFill>
                <a:effectLst/>
                <a:uLnTx/>
                <a:uFillTx/>
                <a:latin typeface="+mn-lt"/>
                <a:ea typeface="+mn-ea"/>
                <a:cs typeface="+mn-cs"/>
              </a:rPr>
              <a:t>y</a:t>
            </a:r>
            <a:r>
              <a:rPr kumimoji="0" lang="en-US" sz="2800" b="1" i="0" u="none" strike="noStrike" kern="0" cap="none" spc="0" normalizeH="0" baseline="0" noProof="0" dirty="0" smtClean="0">
                <a:ln>
                  <a:noFill/>
                </a:ln>
                <a:solidFill>
                  <a:schemeClr val="tx1"/>
                </a:solidFill>
                <a:effectLst/>
                <a:uLnTx/>
                <a:uFillTx/>
                <a:latin typeface="+mn-lt"/>
                <a:ea typeface="+mn-ea"/>
                <a:cs typeface="+mn-cs"/>
              </a:rPr>
              <a:t>-intercept of the line</a:t>
            </a:r>
            <a:r>
              <a:rPr kumimoji="0" lang="en-US" sz="2800" b="0" i="0" u="none" strike="noStrike" kern="0" cap="none" spc="0" normalizeH="0" baseline="0" noProof="0" dirty="0" smtClean="0">
                <a:ln>
                  <a:noFill/>
                </a:ln>
                <a:solidFill>
                  <a:schemeClr val="tx1"/>
                </a:solidFill>
                <a:effectLst/>
                <a:uLnTx/>
                <a:uFillTx/>
                <a:latin typeface="+mn-lt"/>
                <a:ea typeface="+mn-ea"/>
                <a:cs typeface="+mn-cs"/>
              </a:rPr>
              <a:t>, that is, the point at which the line </a:t>
            </a:r>
            <a:r>
              <a:rPr kumimoji="0" lang="en-US" sz="2800" b="0" i="1" u="none" strike="noStrike" kern="0" cap="none" spc="0" normalizeH="0" baseline="0" noProof="0" dirty="0" smtClean="0">
                <a:ln>
                  <a:noFill/>
                </a:ln>
                <a:solidFill>
                  <a:schemeClr val="tx1"/>
                </a:solidFill>
                <a:effectLst/>
                <a:uLnTx/>
                <a:uFillTx/>
                <a:latin typeface="+mn-lt"/>
                <a:ea typeface="+mn-ea"/>
                <a:cs typeface="+mn-cs"/>
              </a:rPr>
              <a:t>intercepts or cuts through the y-axis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2741930" marR="0" lvl="0" indent="-2741930" algn="l" defTabSz="914400" rtl="0" eaLnBrk="0" fontAlgn="base" latinLnBrk="0" hangingPunct="0">
              <a:lnSpc>
                <a:spcPct val="90000"/>
              </a:lnSpc>
              <a:spcBef>
                <a:spcPct val="20000"/>
              </a:spcBef>
              <a:spcAft>
                <a:spcPct val="0"/>
              </a:spcAft>
              <a:buClr>
                <a:srgbClr val="8E0D30"/>
              </a:buClr>
              <a:buSzTx/>
              <a:buFontTx/>
              <a:buNone/>
              <a:defRPr/>
            </a:pPr>
            <a:r>
              <a:rPr kumimoji="0" lang="en-US" sz="2800" b="0" i="1" u="none" strike="noStrike" kern="0" cap="none" spc="0" normalizeH="0" baseline="0" noProof="0" dirty="0" smtClean="0">
                <a:ln>
                  <a:noFill/>
                </a:ln>
                <a:solidFill>
                  <a:schemeClr val="tx1"/>
                </a:solidFill>
                <a:effectLst/>
                <a:uLnTx/>
                <a:uFillTx/>
                <a:latin typeface="Symbol" panose="05050102010706020507" pitchFamily="18" charset="2"/>
                <a:ea typeface="+mn-ea"/>
                <a:cs typeface="+mn-cs"/>
                <a:sym typeface="Symbol" panose="05050102010706020507" pitchFamily="18" charset="2"/>
              </a:rPr>
              <a:t></a:t>
            </a:r>
            <a:r>
              <a:rPr kumimoji="0" lang="en-US" sz="2800" b="0" i="0" u="none" strike="noStrike" kern="0" cap="none" spc="0" normalizeH="0" baseline="-25000" noProof="0" dirty="0" smtClean="0">
                <a:ln>
                  <a:noFill/>
                </a:ln>
                <a:solidFill>
                  <a:schemeClr val="tx1"/>
                </a:solidFill>
                <a:effectLst/>
                <a:uLnTx/>
                <a:uFillTx/>
                <a:latin typeface="+mn-lt"/>
                <a:ea typeface="+mn-ea"/>
                <a:cs typeface="+mn-cs"/>
              </a:rPr>
              <a:t>1</a:t>
            </a:r>
            <a:r>
              <a:rPr kumimoji="0" lang="en-US" sz="2800" b="0" i="1" u="none" strike="noStrike" kern="0" cap="none" spc="0" normalizeH="0" baseline="0" noProof="0" dirty="0" smtClean="0">
                <a:ln>
                  <a:noFill/>
                </a:ln>
                <a:solidFill>
                  <a:schemeClr val="tx1"/>
                </a:solidFill>
                <a:effectLst/>
                <a:uLnTx/>
                <a:uFillTx/>
                <a:latin typeface="+mn-lt"/>
                <a:ea typeface="+mn-ea"/>
                <a:cs typeface="+mn-cs"/>
              </a:rPr>
              <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(beta one) = </a:t>
            </a:r>
            <a:r>
              <a:rPr kumimoji="0" lang="en-US" sz="2800" b="1" i="0" u="none" strike="noStrike" kern="0" cap="none" spc="0" normalizeH="0" baseline="0" noProof="0" dirty="0" smtClean="0">
                <a:ln>
                  <a:noFill/>
                </a:ln>
                <a:solidFill>
                  <a:schemeClr val="tx1"/>
                </a:solidFill>
                <a:effectLst/>
                <a:uLnTx/>
                <a:uFillTx/>
                <a:latin typeface="+mn-lt"/>
                <a:ea typeface="+mn-ea"/>
                <a:cs typeface="+mn-cs"/>
              </a:rPr>
              <a:t>slope of the line</a:t>
            </a:r>
            <a:r>
              <a:rPr kumimoji="0" lang="en-US" sz="2800" b="0" i="0" u="none" strike="noStrike" kern="0" cap="none" spc="0" normalizeH="0" baseline="0" noProof="0" dirty="0" smtClean="0">
                <a:ln>
                  <a:noFill/>
                </a:ln>
                <a:solidFill>
                  <a:schemeClr val="tx1"/>
                </a:solidFill>
                <a:effectLst/>
                <a:uLnTx/>
                <a:uFillTx/>
                <a:latin typeface="+mn-lt"/>
                <a:ea typeface="+mn-ea"/>
                <a:cs typeface="+mn-cs"/>
              </a:rPr>
              <a:t>, that is, the change (amount of increase or decrease) in the deterministic component of </a:t>
            </a:r>
            <a:r>
              <a:rPr kumimoji="0" lang="en-US" sz="2800" b="0" i="1" u="none" strike="noStrike" kern="0" cap="none" spc="0" normalizeH="0" baseline="0" noProof="0" dirty="0" smtClean="0">
                <a:ln>
                  <a:noFill/>
                </a:ln>
                <a:solidFill>
                  <a:schemeClr val="tx1"/>
                </a:solidFill>
                <a:effectLst/>
                <a:uLnTx/>
                <a:uFillTx/>
                <a:latin typeface="+mn-lt"/>
                <a:ea typeface="+mn-ea"/>
                <a:cs typeface="+mn-cs"/>
              </a:rPr>
              <a:t>y</a:t>
            </a:r>
            <a:r>
              <a:rPr kumimoji="0" lang="en-US" sz="2800" b="0" i="0" u="none" strike="noStrike" kern="0" cap="none" spc="0" normalizeH="0" baseline="0" noProof="0" dirty="0" smtClean="0">
                <a:ln>
                  <a:noFill/>
                </a:ln>
                <a:solidFill>
                  <a:schemeClr val="tx1"/>
                </a:solidFill>
                <a:effectLst/>
                <a:uLnTx/>
                <a:uFillTx/>
                <a:latin typeface="+mn-lt"/>
                <a:ea typeface="+mn-ea"/>
                <a:cs typeface="+mn-cs"/>
              </a:rPr>
              <a:t> for every 1-unit increase in </a:t>
            </a:r>
            <a:r>
              <a:rPr kumimoji="0" lang="en-US" sz="2800" b="0" i="1" u="none" strike="noStrike" kern="0" cap="none" spc="0" normalizeH="0" baseline="0" noProof="0" dirty="0" smtClean="0">
                <a:ln>
                  <a:noFill/>
                </a:ln>
                <a:solidFill>
                  <a:schemeClr val="tx1"/>
                </a:solidFill>
                <a:effectLst/>
                <a:uLnTx/>
                <a:uFillTx/>
                <a:latin typeface="+mn-lt"/>
                <a:ea typeface="+mn-ea"/>
                <a:cs typeface="+mn-cs"/>
              </a:rPr>
              <a:t>x</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Content Placeholder 6"/>
          <p:cNvSpPr>
            <a:spLocks noGrp="1"/>
          </p:cNvSpPr>
          <p:nvPr>
            <p:ph idx="1"/>
          </p:nvPr>
        </p:nvSpPr>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a:t>
            </a:r>
            <a:r>
              <a:rPr kumimoji="0" lang="en-US" sz="3200" b="0" i="1" u="none" strike="noStrike" kern="0" cap="none" spc="0" normalizeH="0" baseline="0" noProof="0" dirty="0" smtClean="0">
                <a:ln>
                  <a:noFill/>
                </a:ln>
                <a:solidFill>
                  <a:srgbClr val="141413"/>
                </a:solidFill>
                <a:effectLst/>
                <a:uLnTx/>
                <a:uFillTx/>
                <a:latin typeface="+mn-lt"/>
                <a:ea typeface="+mn-ea"/>
                <a:cs typeface="+mn-cs"/>
              </a:rPr>
              <a:t>Note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positive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slope implies that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a:t>
            </a:r>
            <a:r>
              <a:rPr kumimoji="0" lang="en-US" sz="3200" b="0" i="1" u="none" strike="noStrike" kern="0" cap="none" spc="0" normalizeH="0" baseline="0" noProof="0" dirty="0" smtClean="0">
                <a:ln>
                  <a:noFill/>
                </a:ln>
                <a:solidFill>
                  <a:srgbClr val="141413"/>
                </a:solidFill>
                <a:effectLst/>
                <a:uLnTx/>
                <a:uFillTx/>
                <a:latin typeface="+mn-lt"/>
                <a:ea typeface="+mn-ea"/>
                <a:cs typeface="+mn-cs"/>
              </a:rPr>
              <a:t>y</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increases</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by the amount </a:t>
            </a:r>
            <a:r>
              <a:rPr kumimoji="0" lang="en-US" sz="3200" b="0" i="1" u="none" strike="noStrike" kern="0" cap="none" spc="0" normalizeH="0" baseline="0" noProof="0" dirty="0" smtClean="0">
                <a:ln>
                  <a:noFill/>
                </a:ln>
                <a:solidFill>
                  <a:srgbClr val="141413"/>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25000" noProof="0" dirty="0" smtClean="0">
                <a:ln>
                  <a:noFill/>
                </a:ln>
                <a:solidFill>
                  <a:srgbClr val="141413"/>
                </a:solidFill>
                <a:effectLst/>
                <a:uLnTx/>
                <a:uFillTx/>
                <a:latin typeface="+mn-lt"/>
                <a:ea typeface="+mn-ea"/>
                <a:cs typeface="+mn-cs"/>
              </a:rPr>
              <a:t>1</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for each unit increase in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negative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slope implies that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a:t>
            </a:r>
            <a:r>
              <a:rPr kumimoji="0" lang="en-US" sz="3200" b="0" i="1" u="none" strike="noStrike" kern="0" cap="none" spc="0" normalizeH="0" baseline="0" noProof="0" dirty="0" smtClean="0">
                <a:ln>
                  <a:noFill/>
                </a:ln>
                <a:solidFill>
                  <a:srgbClr val="141413"/>
                </a:solidFill>
                <a:effectLst/>
                <a:uLnTx/>
                <a:uFillTx/>
                <a:latin typeface="+mn-lt"/>
                <a:ea typeface="+mn-ea"/>
                <a:cs typeface="+mn-cs"/>
              </a:rPr>
              <a:t>y</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decreases</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by the amount </a:t>
            </a:r>
            <a:r>
              <a:rPr kumimoji="0" lang="en-US" sz="3200" b="0" i="1" u="none" strike="noStrike" kern="0" cap="none" spc="0" normalizeH="0" baseline="0" noProof="0" dirty="0" smtClean="0">
                <a:ln>
                  <a:noFill/>
                </a:ln>
                <a:solidFill>
                  <a:srgbClr val="141413"/>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25000" noProof="0" dirty="0" smtClean="0">
                <a:ln>
                  <a:noFill/>
                </a:ln>
                <a:solidFill>
                  <a:srgbClr val="141413"/>
                </a:solidFill>
                <a:effectLst/>
                <a:uLnTx/>
                <a:uFillTx/>
                <a:latin typeface="+mn-lt"/>
                <a:ea typeface="+mn-ea"/>
                <a:cs typeface="+mn-cs"/>
              </a:rPr>
              <a:t>1</a:t>
            </a:r>
            <a:r>
              <a:rPr kumimoji="0" lang="en-US" sz="3200" b="0" i="0" u="none" strike="noStrike" kern="0" cap="none" spc="0" normalizeH="0" baseline="0" noProof="0" dirty="0" smtClean="0">
                <a:ln>
                  <a:noFill/>
                </a:ln>
                <a:solidFill>
                  <a:srgbClr val="141413"/>
                </a:solidFill>
                <a:effectLst/>
                <a:uLnTx/>
                <a:uFillTx/>
                <a:latin typeface="+mn-lt"/>
                <a:ea typeface="+mn-ea"/>
                <a:cs typeface="+mn-cs"/>
              </a:rPr>
              <a:t>.]</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46083" name="Rectangle 3"/>
          <p:cNvSpPr>
            <a:spLocks noGrp="1"/>
          </p:cNvSpPr>
          <p:nvPr>
            <p:ph type="title"/>
          </p:nvPr>
        </p:nvSpPr>
        <p:spPr>
          <a:ln/>
        </p:spPr>
        <p:txBody>
          <a:bodyPr vert="horz" wrap="square" lIns="90488" tIns="44450" rIns="90488" bIns="44450" anchor="ctr" anchorCtr="1"/>
          <a:p>
            <a:r>
              <a:rPr b="1" dirty="0"/>
              <a:t>A First-Order (Straight Line) Probabilistic Model</a:t>
            </a:r>
            <a:endParaRPr b="1" dirty="0"/>
          </a:p>
        </p:txBody>
      </p:sp>
      <p:pic>
        <p:nvPicPr>
          <p:cNvPr id="46084" name="Picture 5" descr="Screen shot 2010-03-27 at 5"/>
          <p:cNvPicPr>
            <a:picLocks noChangeAspect="1"/>
          </p:cNvPicPr>
          <p:nvPr/>
        </p:nvPicPr>
        <p:blipFill>
          <a:blip r:embed="rId1"/>
          <a:stretch>
            <a:fillRect/>
          </a:stretch>
        </p:blipFill>
        <p:spPr>
          <a:xfrm>
            <a:off x="4114800" y="3810000"/>
            <a:ext cx="4089400" cy="2508250"/>
          </a:xfrm>
          <a:prstGeom prst="rect">
            <a:avLst/>
          </a:prstGeom>
          <a:noFill/>
          <a:ln w="9525">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Rectangle 3"/>
          <p:cNvSpPr>
            <a:spLocks noGrp="1"/>
          </p:cNvSpPr>
          <p:nvPr>
            <p:ph type="title"/>
          </p:nvPr>
        </p:nvSpPr>
        <p:spPr>
          <a:xfrm>
            <a:off x="457200" y="76200"/>
            <a:ext cx="8229600" cy="914400"/>
          </a:xfrm>
          <a:ln/>
        </p:spPr>
        <p:txBody>
          <a:bodyPr vert="horz" wrap="square" lIns="90488" tIns="44450" rIns="90488" bIns="44450" anchor="ctr" anchorCtr="1"/>
          <a:p>
            <a:r>
              <a:rPr b="1" dirty="0"/>
              <a:t>Five-Step Procedure</a:t>
            </a:r>
            <a:endParaRPr b="1" dirty="0"/>
          </a:p>
        </p:txBody>
      </p:sp>
      <p:sp>
        <p:nvSpPr>
          <p:cNvPr id="6" name="Content Placeholder 5"/>
          <p:cNvSpPr>
            <a:spLocks noGrp="1"/>
          </p:cNvSpPr>
          <p:nvPr>
            <p:ph idx="1"/>
          </p:nvPr>
        </p:nvSpPr>
        <p:spPr>
          <a:xfrm>
            <a:off x="381000" y="1066800"/>
            <a:ext cx="8229600" cy="4525963"/>
          </a:xfrm>
        </p:spPr>
        <p:txBody>
          <a:bodyPr vert="horz" wrap="square" lIns="91440" tIns="45720" rIns="91440" bIns="45720" numCol="1" anchor="t" anchorCtr="0" compatLnSpc="1"/>
          <a:lstStyle/>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rgbClr val="141413"/>
                </a:solidFill>
                <a:effectLst/>
                <a:uLnTx/>
                <a:uFillTx/>
                <a:latin typeface="+mn-lt"/>
                <a:ea typeface="+mn-ea"/>
                <a:cs typeface="+mn-cs"/>
              </a:rPr>
              <a:t>Step 1:	Hypothesize the deterministic component of the model that relates the mean, </a:t>
            </a:r>
            <a:r>
              <a:rPr kumimoji="0" lang="en-US" sz="2800" b="0" i="1" u="none" strike="noStrike" kern="0" cap="none" spc="0" normalizeH="0" baseline="0" noProof="0" dirty="0" smtClean="0">
                <a:ln>
                  <a:noFill/>
                </a:ln>
                <a:solidFill>
                  <a:srgbClr val="141413"/>
                </a:solidFill>
                <a:effectLst/>
                <a:uLnTx/>
                <a:uFillTx/>
                <a:latin typeface="+mn-lt"/>
                <a:ea typeface="+mn-ea"/>
                <a:cs typeface="+mn-cs"/>
              </a:rPr>
              <a:t>E</a:t>
            </a:r>
            <a:r>
              <a:rPr kumimoji="0" lang="en-US" sz="2800" b="0" i="0" u="none" strike="noStrike" kern="0" cap="none" spc="0" normalizeH="0" baseline="0" noProof="0" dirty="0" smtClean="0">
                <a:ln>
                  <a:noFill/>
                </a:ln>
                <a:solidFill>
                  <a:srgbClr val="141413"/>
                </a:solidFill>
                <a:effectLst/>
                <a:uLnTx/>
                <a:uFillTx/>
                <a:latin typeface="+mn-lt"/>
                <a:ea typeface="+mn-ea"/>
                <a:cs typeface="+mn-cs"/>
              </a:rPr>
              <a:t>(</a:t>
            </a:r>
            <a:r>
              <a:rPr kumimoji="0" lang="en-US" sz="2800" b="0" i="1" u="none" strike="noStrike" kern="0" cap="none" spc="0" normalizeH="0" baseline="0" noProof="0" dirty="0" smtClean="0">
                <a:ln>
                  <a:noFill/>
                </a:ln>
                <a:solidFill>
                  <a:srgbClr val="141413"/>
                </a:solidFill>
                <a:effectLst/>
                <a:uLnTx/>
                <a:uFillTx/>
                <a:latin typeface="+mn-lt"/>
                <a:ea typeface="+mn-ea"/>
                <a:cs typeface="+mn-cs"/>
              </a:rPr>
              <a:t>y</a:t>
            </a:r>
            <a:r>
              <a:rPr kumimoji="0" lang="en-US" sz="2800" b="0" i="0" u="none" strike="noStrike" kern="0" cap="none" spc="0" normalizeH="0" baseline="0" noProof="0" dirty="0" smtClean="0">
                <a:ln>
                  <a:noFill/>
                </a:ln>
                <a:solidFill>
                  <a:srgbClr val="141413"/>
                </a:solidFill>
                <a:effectLst/>
                <a:uLnTx/>
                <a:uFillTx/>
                <a:latin typeface="+mn-lt"/>
                <a:ea typeface="+mn-ea"/>
                <a:cs typeface="+mn-cs"/>
              </a:rPr>
              <a:t>), to the independent variable </a:t>
            </a:r>
            <a:r>
              <a:rPr kumimoji="0" lang="en-US" sz="2800" b="0" i="1" u="none" strike="noStrike" kern="0" cap="none" spc="0" normalizeH="0" baseline="0" noProof="0" dirty="0" smtClean="0">
                <a:ln>
                  <a:noFill/>
                </a:ln>
                <a:solidFill>
                  <a:srgbClr val="141413"/>
                </a:solidFill>
                <a:effectLst/>
                <a:uLnTx/>
                <a:uFillTx/>
                <a:latin typeface="+mn-lt"/>
                <a:ea typeface="+mn-ea"/>
                <a:cs typeface="+mn-cs"/>
              </a:rPr>
              <a:t>x</a:t>
            </a:r>
            <a:r>
              <a:rPr kumimoji="0" lang="en-US" sz="2800" b="0" i="0" u="none" strike="noStrike" kern="0" cap="none" spc="0" normalizeH="0" baseline="0" noProof="0" dirty="0" smtClean="0">
                <a:ln>
                  <a:noFill/>
                </a:ln>
                <a:solidFill>
                  <a:srgbClr val="141413"/>
                </a:solidFill>
                <a:effectLst/>
                <a:uLnTx/>
                <a:uFillTx/>
                <a:latin typeface="+mn-lt"/>
                <a:ea typeface="+mn-ea"/>
                <a:cs typeface="+mn-cs"/>
              </a:rPr>
              <a:t>.</a:t>
            </a:r>
            <a:endParaRPr kumimoji="0" lang="en-US" sz="2800" b="0" i="0" u="none" strike="noStrike" kern="0" cap="none" spc="0" normalizeH="0" baseline="0" noProof="0" dirty="0" smtClean="0">
              <a:ln>
                <a:noFill/>
              </a:ln>
              <a:solidFill>
                <a:srgbClr val="141413"/>
              </a:solidFill>
              <a:effectLst/>
              <a:uLnTx/>
              <a:uFillTx/>
              <a:latin typeface="+mn-lt"/>
              <a:ea typeface="+mn-ea"/>
              <a:cs typeface="+mn-cs"/>
            </a:endParaRPr>
          </a:p>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rgbClr val="141413"/>
                </a:solidFill>
                <a:effectLst/>
                <a:uLnTx/>
                <a:uFillTx/>
                <a:latin typeface="+mn-lt"/>
                <a:ea typeface="+mn-ea"/>
                <a:cs typeface="+mn-cs"/>
              </a:rPr>
              <a:t>Step 2:	Use the sample data to estimate unknown parameters in the model.</a:t>
            </a:r>
            <a:endParaRPr kumimoji="0" lang="en-US" sz="2800" b="0" i="0" u="none" strike="noStrike" kern="0" cap="none" spc="0" normalizeH="0" baseline="0" noProof="0" dirty="0" smtClean="0">
              <a:ln>
                <a:noFill/>
              </a:ln>
              <a:solidFill>
                <a:srgbClr val="141413"/>
              </a:solidFill>
              <a:effectLst/>
              <a:uLnTx/>
              <a:uFillTx/>
              <a:latin typeface="+mn-lt"/>
              <a:ea typeface="+mn-ea"/>
              <a:cs typeface="+mn-cs"/>
            </a:endParaRPr>
          </a:p>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rgbClr val="141413"/>
                </a:solidFill>
                <a:effectLst/>
                <a:uLnTx/>
                <a:uFillTx/>
                <a:latin typeface="+mn-lt"/>
                <a:ea typeface="+mn-ea"/>
                <a:cs typeface="+mn-cs"/>
              </a:rPr>
              <a:t>Step 3:	Specify the probability distribution of the random error term and estimate the standard deviation of this distribution.</a:t>
            </a:r>
            <a:endParaRPr kumimoji="0" lang="en-US" sz="2800" b="0" i="0" u="none" strike="noStrike" kern="0" cap="none" spc="0" normalizeH="0" baseline="0" noProof="0" dirty="0" smtClean="0">
              <a:ln>
                <a:noFill/>
              </a:ln>
              <a:solidFill>
                <a:srgbClr val="141413"/>
              </a:solidFill>
              <a:effectLst/>
              <a:uLnTx/>
              <a:uFillTx/>
              <a:latin typeface="+mn-lt"/>
              <a:ea typeface="+mn-ea"/>
              <a:cs typeface="+mn-cs"/>
            </a:endParaRPr>
          </a:p>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rgbClr val="141413"/>
                </a:solidFill>
                <a:effectLst/>
                <a:uLnTx/>
                <a:uFillTx/>
                <a:latin typeface="+mn-lt"/>
                <a:ea typeface="+mn-ea"/>
                <a:cs typeface="+mn-cs"/>
              </a:rPr>
              <a:t>Step 4:	Statistically evaluate the usefulness of the model.</a:t>
            </a:r>
            <a:endParaRPr kumimoji="0" lang="en-US" sz="2800" b="0" i="0" u="none" strike="noStrike" kern="0" cap="none" spc="0" normalizeH="0" baseline="0" noProof="0" dirty="0" smtClean="0">
              <a:ln>
                <a:noFill/>
              </a:ln>
              <a:solidFill>
                <a:srgbClr val="141413"/>
              </a:solidFill>
              <a:effectLst/>
              <a:uLnTx/>
              <a:uFillTx/>
              <a:latin typeface="+mn-lt"/>
              <a:ea typeface="+mn-ea"/>
              <a:cs typeface="+mn-cs"/>
            </a:endParaRPr>
          </a:p>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2800" b="0" i="0" u="none" strike="noStrike" kern="0" cap="none" spc="0" normalizeH="0" baseline="0" noProof="0" dirty="0" smtClean="0">
                <a:ln>
                  <a:noFill/>
                </a:ln>
                <a:solidFill>
                  <a:srgbClr val="141413"/>
                </a:solidFill>
                <a:effectLst/>
                <a:uLnTx/>
                <a:uFillTx/>
                <a:latin typeface="+mn-lt"/>
                <a:ea typeface="+mn-ea"/>
                <a:cs typeface="+mn-cs"/>
              </a:rPr>
              <a:t>Step 5:	When satisfied that the model is useful, use it for prediction, estimation, and other purposes.</a:t>
            </a:r>
            <a:endParaRPr kumimoji="0" lang="en-US" sz="2800" b="0" i="0" u="none" strike="noStrike" kern="0" cap="none" spc="0" normalizeH="0" baseline="0" noProof="0" dirty="0" smtClean="0">
              <a:ln>
                <a:noFill/>
              </a:ln>
              <a:solidFill>
                <a:srgbClr val="141413"/>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28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11.2</a:t>
            </a:r>
            <a:endParaRPr b="1" dirty="0">
              <a:solidFill>
                <a:srgbClr val="8E0D30"/>
              </a:solidFill>
            </a:endParaRPr>
          </a:p>
        </p:txBody>
      </p:sp>
      <p:sp>
        <p:nvSpPr>
          <p:cNvPr id="48131"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Fitting the Model:</a:t>
            </a:r>
            <a:endParaRPr sz="4200" b="1" dirty="0">
              <a:solidFill>
                <a:srgbClr val="141413"/>
              </a:solidFill>
              <a:latin typeface="+mn-lt"/>
              <a:ea typeface="+mn-ea"/>
              <a:cs typeface="+mn-cs"/>
            </a:endParaRPr>
          </a:p>
          <a:p>
            <a:pPr marL="0" indent="0" algn="ctr">
              <a:buClrTx/>
              <a:buSzTx/>
              <a:buFontTx/>
              <a:buNone/>
            </a:pPr>
            <a:r>
              <a:rPr sz="4200" b="1" dirty="0">
                <a:solidFill>
                  <a:srgbClr val="141413"/>
                </a:solidFill>
                <a:latin typeface="+mn-lt"/>
                <a:ea typeface="+mn-ea"/>
                <a:cs typeface="+mn-cs"/>
              </a:rPr>
              <a:t>The Least Squares Approach</a:t>
            </a:r>
            <a:endParaRPr sz="4200" dirty="0">
              <a:solidFill>
                <a:srgbClr val="141413"/>
              </a:solidFill>
              <a:latin typeface="+mn-lt"/>
              <a:ea typeface="+mn-ea"/>
              <a:cs typeface="+mn-cs"/>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Rectangle 36"/>
          <p:cNvSpPr>
            <a:spLocks noGrp="1"/>
          </p:cNvSpPr>
          <p:nvPr>
            <p:ph type="title"/>
          </p:nvPr>
        </p:nvSpPr>
        <p:spPr>
          <a:ln/>
        </p:spPr>
        <p:txBody>
          <a:bodyPr vert="horz" wrap="square" lIns="90488" tIns="44450" rIns="90488" bIns="44450" anchor="ctr" anchorCtr="1"/>
          <a:p>
            <a:r>
              <a:rPr b="1" dirty="0"/>
              <a:t>Scatterplot</a:t>
            </a:r>
            <a:endParaRPr b="1" dirty="0"/>
          </a:p>
        </p:txBody>
      </p:sp>
      <p:sp>
        <p:nvSpPr>
          <p:cNvPr id="79909" name="Rectangle 37"/>
          <p:cNvSpPr>
            <a:spLocks noGrp="1"/>
          </p:cNvSpPr>
          <p:nvPr>
            <p:ph idx="1"/>
          </p:nvPr>
        </p:nvSpPr>
        <p:spPr>
          <a:ln/>
        </p:spPr>
        <p:txBody>
          <a:bodyPr vert="horz" wrap="square" lIns="90488" tIns="44450" rIns="90488" bIns="44450" anchor="t" anchorCtr="0"/>
          <a:p>
            <a:pPr marL="609600" indent="-609600">
              <a:buClr>
                <a:srgbClr val="8E0D30"/>
              </a:buClr>
              <a:buFontTx/>
              <a:buAutoNum type="arabicPeriod"/>
            </a:pPr>
            <a:r>
              <a:rPr dirty="0"/>
              <a:t>Plot of all (</a:t>
            </a:r>
            <a:r>
              <a:rPr i="1" dirty="0"/>
              <a:t>x</a:t>
            </a:r>
            <a:r>
              <a:rPr i="1" baseline="-25000" dirty="0"/>
              <a:t>i</a:t>
            </a:r>
            <a:r>
              <a:rPr dirty="0"/>
              <a:t>, </a:t>
            </a:r>
            <a:r>
              <a:rPr i="1" dirty="0"/>
              <a:t>y</a:t>
            </a:r>
            <a:r>
              <a:rPr i="1" baseline="-25000" dirty="0"/>
              <a:t>i</a:t>
            </a:r>
            <a:r>
              <a:rPr dirty="0"/>
              <a:t>) pairs</a:t>
            </a:r>
            <a:endParaRPr dirty="0"/>
          </a:p>
          <a:p>
            <a:pPr marL="609600" indent="-609600">
              <a:buClr>
                <a:srgbClr val="8E0D30"/>
              </a:buClr>
              <a:buFontTx/>
              <a:buAutoNum type="arabicPeriod"/>
            </a:pPr>
            <a:r>
              <a:rPr dirty="0"/>
              <a:t>Suggests how well model will fit</a:t>
            </a:r>
            <a:endParaRPr dirty="0"/>
          </a:p>
        </p:txBody>
      </p:sp>
      <p:grpSp>
        <p:nvGrpSpPr>
          <p:cNvPr id="2" name="Group 45"/>
          <p:cNvGrpSpPr/>
          <p:nvPr/>
        </p:nvGrpSpPr>
        <p:grpSpPr>
          <a:xfrm>
            <a:off x="1752600" y="3352800"/>
            <a:ext cx="5943600" cy="2895600"/>
            <a:chOff x="1104" y="2064"/>
            <a:chExt cx="3744" cy="1824"/>
          </a:xfrm>
        </p:grpSpPr>
        <p:sp>
          <p:nvSpPr>
            <p:cNvPr id="49157" name="Rectangle 44"/>
            <p:cNvSpPr/>
            <p:nvPr/>
          </p:nvSpPr>
          <p:spPr>
            <a:xfrm>
              <a:off x="1104" y="2064"/>
              <a:ext cx="3744" cy="1824"/>
            </a:xfrm>
            <a:prstGeom prst="rect">
              <a:avLst/>
            </a:prstGeom>
            <a:solidFill>
              <a:srgbClr val="E9F05A">
                <a:alpha val="50195"/>
              </a:srgbClr>
            </a:solidFill>
            <a:ln w="9525">
              <a:noFill/>
            </a:ln>
          </p:spPr>
          <p:txBody>
            <a:bodyPr wrap="none" anchor="ctr" anchorCtr="0">
              <a:spAutoFit/>
            </a:bodyPr>
            <a:p>
              <a:endParaRPr dirty="0">
                <a:latin typeface="Times New Roman" panose="02020603050405020304" pitchFamily="18" charset="0"/>
              </a:endParaRPr>
            </a:p>
          </p:txBody>
        </p:sp>
        <p:sp>
          <p:nvSpPr>
            <p:cNvPr id="49158" name="Line 3"/>
            <p:cNvSpPr/>
            <p:nvPr/>
          </p:nvSpPr>
          <p:spPr>
            <a:xfrm>
              <a:off x="1620" y="2453"/>
              <a:ext cx="0" cy="868"/>
            </a:xfrm>
            <a:prstGeom prst="line">
              <a:avLst/>
            </a:prstGeom>
            <a:ln w="25400" cap="flat" cmpd="sng">
              <a:solidFill>
                <a:schemeClr val="tx1"/>
              </a:solidFill>
              <a:prstDash val="solid"/>
              <a:headEnd type="none" w="med" len="med"/>
              <a:tailEnd type="none" w="med" len="med"/>
            </a:ln>
          </p:spPr>
        </p:sp>
        <p:sp>
          <p:nvSpPr>
            <p:cNvPr id="49159" name="Line 4"/>
            <p:cNvSpPr/>
            <p:nvPr/>
          </p:nvSpPr>
          <p:spPr>
            <a:xfrm>
              <a:off x="1559" y="3329"/>
              <a:ext cx="122" cy="0"/>
            </a:xfrm>
            <a:prstGeom prst="line">
              <a:avLst/>
            </a:prstGeom>
            <a:ln w="25400" cap="flat" cmpd="sng">
              <a:solidFill>
                <a:schemeClr val="tx1"/>
              </a:solidFill>
              <a:prstDash val="solid"/>
              <a:headEnd type="none" w="med" len="med"/>
              <a:tailEnd type="none" w="med" len="med"/>
            </a:ln>
          </p:spPr>
        </p:sp>
        <p:sp>
          <p:nvSpPr>
            <p:cNvPr id="49160" name="Line 5"/>
            <p:cNvSpPr/>
            <p:nvPr/>
          </p:nvSpPr>
          <p:spPr>
            <a:xfrm>
              <a:off x="1559" y="3035"/>
              <a:ext cx="122" cy="0"/>
            </a:xfrm>
            <a:prstGeom prst="line">
              <a:avLst/>
            </a:prstGeom>
            <a:ln w="25400" cap="flat" cmpd="sng">
              <a:solidFill>
                <a:schemeClr val="tx1"/>
              </a:solidFill>
              <a:prstDash val="solid"/>
              <a:headEnd type="none" w="med" len="med"/>
              <a:tailEnd type="none" w="med" len="med"/>
            </a:ln>
          </p:spPr>
        </p:sp>
        <p:sp>
          <p:nvSpPr>
            <p:cNvPr id="49161" name="Line 6"/>
            <p:cNvSpPr/>
            <p:nvPr/>
          </p:nvSpPr>
          <p:spPr>
            <a:xfrm>
              <a:off x="1559" y="2739"/>
              <a:ext cx="122" cy="0"/>
            </a:xfrm>
            <a:prstGeom prst="line">
              <a:avLst/>
            </a:prstGeom>
            <a:ln w="25400" cap="flat" cmpd="sng">
              <a:solidFill>
                <a:schemeClr val="tx1"/>
              </a:solidFill>
              <a:prstDash val="solid"/>
              <a:headEnd type="none" w="med" len="med"/>
              <a:tailEnd type="none" w="med" len="med"/>
            </a:ln>
          </p:spPr>
        </p:sp>
        <p:sp>
          <p:nvSpPr>
            <p:cNvPr id="49162" name="Line 7"/>
            <p:cNvSpPr/>
            <p:nvPr/>
          </p:nvSpPr>
          <p:spPr>
            <a:xfrm>
              <a:off x="1559" y="2445"/>
              <a:ext cx="122" cy="0"/>
            </a:xfrm>
            <a:prstGeom prst="line">
              <a:avLst/>
            </a:prstGeom>
            <a:ln w="25400" cap="flat" cmpd="sng">
              <a:solidFill>
                <a:schemeClr val="tx1"/>
              </a:solidFill>
              <a:prstDash val="solid"/>
              <a:headEnd type="none" w="med" len="med"/>
              <a:tailEnd type="none" w="med" len="med"/>
            </a:ln>
          </p:spPr>
        </p:sp>
        <p:sp>
          <p:nvSpPr>
            <p:cNvPr id="49163" name="Line 8"/>
            <p:cNvSpPr/>
            <p:nvPr/>
          </p:nvSpPr>
          <p:spPr>
            <a:xfrm>
              <a:off x="1628" y="3329"/>
              <a:ext cx="2794" cy="0"/>
            </a:xfrm>
            <a:prstGeom prst="line">
              <a:avLst/>
            </a:prstGeom>
            <a:ln w="25400" cap="flat" cmpd="sng">
              <a:solidFill>
                <a:schemeClr val="tx1"/>
              </a:solidFill>
              <a:prstDash val="solid"/>
              <a:headEnd type="none" w="med" len="med"/>
              <a:tailEnd type="none" w="med" len="med"/>
            </a:ln>
          </p:spPr>
        </p:sp>
        <p:sp>
          <p:nvSpPr>
            <p:cNvPr id="49164" name="Line 9"/>
            <p:cNvSpPr/>
            <p:nvPr/>
          </p:nvSpPr>
          <p:spPr>
            <a:xfrm flipV="1">
              <a:off x="1620" y="3269"/>
              <a:ext cx="0" cy="120"/>
            </a:xfrm>
            <a:prstGeom prst="line">
              <a:avLst/>
            </a:prstGeom>
            <a:ln w="25400" cap="flat" cmpd="sng">
              <a:solidFill>
                <a:schemeClr val="tx1"/>
              </a:solidFill>
              <a:prstDash val="solid"/>
              <a:headEnd type="none" w="med" len="med"/>
              <a:tailEnd type="none" w="med" len="med"/>
            </a:ln>
          </p:spPr>
        </p:sp>
        <p:sp>
          <p:nvSpPr>
            <p:cNvPr id="49165" name="Line 10"/>
            <p:cNvSpPr/>
            <p:nvPr/>
          </p:nvSpPr>
          <p:spPr>
            <a:xfrm flipV="1">
              <a:off x="2090" y="3269"/>
              <a:ext cx="0" cy="120"/>
            </a:xfrm>
            <a:prstGeom prst="line">
              <a:avLst/>
            </a:prstGeom>
            <a:ln w="25400" cap="flat" cmpd="sng">
              <a:solidFill>
                <a:schemeClr val="tx1"/>
              </a:solidFill>
              <a:prstDash val="solid"/>
              <a:headEnd type="none" w="med" len="med"/>
              <a:tailEnd type="none" w="med" len="med"/>
            </a:ln>
          </p:spPr>
        </p:sp>
        <p:sp>
          <p:nvSpPr>
            <p:cNvPr id="49166" name="Line 11"/>
            <p:cNvSpPr/>
            <p:nvPr/>
          </p:nvSpPr>
          <p:spPr>
            <a:xfrm flipV="1">
              <a:off x="2556" y="3269"/>
              <a:ext cx="0" cy="120"/>
            </a:xfrm>
            <a:prstGeom prst="line">
              <a:avLst/>
            </a:prstGeom>
            <a:ln w="25400" cap="flat" cmpd="sng">
              <a:solidFill>
                <a:schemeClr val="tx1"/>
              </a:solidFill>
              <a:prstDash val="solid"/>
              <a:headEnd type="none" w="med" len="med"/>
              <a:tailEnd type="none" w="med" len="med"/>
            </a:ln>
          </p:spPr>
        </p:sp>
        <p:sp>
          <p:nvSpPr>
            <p:cNvPr id="49167" name="Line 12"/>
            <p:cNvSpPr/>
            <p:nvPr/>
          </p:nvSpPr>
          <p:spPr>
            <a:xfrm flipV="1">
              <a:off x="3025" y="3269"/>
              <a:ext cx="0" cy="120"/>
            </a:xfrm>
            <a:prstGeom prst="line">
              <a:avLst/>
            </a:prstGeom>
            <a:ln w="25400" cap="flat" cmpd="sng">
              <a:solidFill>
                <a:schemeClr val="tx1"/>
              </a:solidFill>
              <a:prstDash val="solid"/>
              <a:headEnd type="none" w="med" len="med"/>
              <a:tailEnd type="none" w="med" len="med"/>
            </a:ln>
          </p:spPr>
        </p:sp>
        <p:sp>
          <p:nvSpPr>
            <p:cNvPr id="49168" name="Line 13"/>
            <p:cNvSpPr/>
            <p:nvPr/>
          </p:nvSpPr>
          <p:spPr>
            <a:xfrm flipV="1">
              <a:off x="3495" y="3269"/>
              <a:ext cx="0" cy="120"/>
            </a:xfrm>
            <a:prstGeom prst="line">
              <a:avLst/>
            </a:prstGeom>
            <a:ln w="25400" cap="flat" cmpd="sng">
              <a:solidFill>
                <a:schemeClr val="tx1"/>
              </a:solidFill>
              <a:prstDash val="solid"/>
              <a:headEnd type="none" w="med" len="med"/>
              <a:tailEnd type="none" w="med" len="med"/>
            </a:ln>
          </p:spPr>
        </p:sp>
        <p:sp>
          <p:nvSpPr>
            <p:cNvPr id="49169" name="Line 14"/>
            <p:cNvSpPr/>
            <p:nvPr/>
          </p:nvSpPr>
          <p:spPr>
            <a:xfrm flipV="1">
              <a:off x="3961" y="3269"/>
              <a:ext cx="0" cy="120"/>
            </a:xfrm>
            <a:prstGeom prst="line">
              <a:avLst/>
            </a:prstGeom>
            <a:ln w="25400" cap="flat" cmpd="sng">
              <a:solidFill>
                <a:schemeClr val="tx1"/>
              </a:solidFill>
              <a:prstDash val="solid"/>
              <a:headEnd type="none" w="med" len="med"/>
              <a:tailEnd type="none" w="med" len="med"/>
            </a:ln>
          </p:spPr>
        </p:sp>
        <p:sp>
          <p:nvSpPr>
            <p:cNvPr id="49170" name="Line 15"/>
            <p:cNvSpPr/>
            <p:nvPr/>
          </p:nvSpPr>
          <p:spPr>
            <a:xfrm flipV="1">
              <a:off x="4430" y="3269"/>
              <a:ext cx="0" cy="120"/>
            </a:xfrm>
            <a:prstGeom prst="line">
              <a:avLst/>
            </a:prstGeom>
            <a:ln w="25400" cap="flat" cmpd="sng">
              <a:solidFill>
                <a:schemeClr val="tx1"/>
              </a:solidFill>
              <a:prstDash val="solid"/>
              <a:headEnd type="none" w="med" len="med"/>
              <a:tailEnd type="none" w="med" len="med"/>
            </a:ln>
          </p:spPr>
        </p:sp>
        <p:sp>
          <p:nvSpPr>
            <p:cNvPr id="49171" name="Line 16"/>
            <p:cNvSpPr/>
            <p:nvPr/>
          </p:nvSpPr>
          <p:spPr>
            <a:xfrm flipV="1">
              <a:off x="1620" y="3252"/>
              <a:ext cx="0" cy="154"/>
            </a:xfrm>
            <a:prstGeom prst="line">
              <a:avLst/>
            </a:prstGeom>
            <a:ln w="25400" cap="flat" cmpd="sng">
              <a:solidFill>
                <a:schemeClr val="tx1"/>
              </a:solidFill>
              <a:prstDash val="solid"/>
              <a:headEnd type="none" w="med" len="med"/>
              <a:tailEnd type="none" w="med" len="med"/>
            </a:ln>
          </p:spPr>
        </p:sp>
        <p:sp>
          <p:nvSpPr>
            <p:cNvPr id="49172" name="Line 17"/>
            <p:cNvSpPr/>
            <p:nvPr/>
          </p:nvSpPr>
          <p:spPr>
            <a:xfrm flipV="1">
              <a:off x="2556" y="3252"/>
              <a:ext cx="0" cy="154"/>
            </a:xfrm>
            <a:prstGeom prst="line">
              <a:avLst/>
            </a:prstGeom>
            <a:ln w="25400" cap="flat" cmpd="sng">
              <a:solidFill>
                <a:schemeClr val="tx1"/>
              </a:solidFill>
              <a:prstDash val="solid"/>
              <a:headEnd type="none" w="med" len="med"/>
              <a:tailEnd type="none" w="med" len="med"/>
            </a:ln>
          </p:spPr>
        </p:sp>
        <p:sp>
          <p:nvSpPr>
            <p:cNvPr id="49173" name="Line 18"/>
            <p:cNvSpPr/>
            <p:nvPr/>
          </p:nvSpPr>
          <p:spPr>
            <a:xfrm flipV="1">
              <a:off x="3495" y="3252"/>
              <a:ext cx="0" cy="154"/>
            </a:xfrm>
            <a:prstGeom prst="line">
              <a:avLst/>
            </a:prstGeom>
            <a:ln w="25400" cap="flat" cmpd="sng">
              <a:solidFill>
                <a:schemeClr val="tx1"/>
              </a:solidFill>
              <a:prstDash val="solid"/>
              <a:headEnd type="none" w="med" len="med"/>
              <a:tailEnd type="none" w="med" len="med"/>
            </a:ln>
          </p:spPr>
        </p:sp>
        <p:sp>
          <p:nvSpPr>
            <p:cNvPr id="49174" name="Line 19"/>
            <p:cNvSpPr/>
            <p:nvPr/>
          </p:nvSpPr>
          <p:spPr>
            <a:xfrm flipV="1">
              <a:off x="4430" y="3252"/>
              <a:ext cx="0" cy="154"/>
            </a:xfrm>
            <a:prstGeom prst="line">
              <a:avLst/>
            </a:prstGeom>
            <a:ln w="25400" cap="flat" cmpd="sng">
              <a:solidFill>
                <a:schemeClr val="tx1"/>
              </a:solidFill>
              <a:prstDash val="solid"/>
              <a:headEnd type="none" w="med" len="med"/>
              <a:tailEnd type="none" w="med" len="med"/>
            </a:ln>
          </p:spPr>
        </p:sp>
        <p:sp>
          <p:nvSpPr>
            <p:cNvPr id="49175" name="Oval 20"/>
            <p:cNvSpPr/>
            <p:nvPr/>
          </p:nvSpPr>
          <p:spPr>
            <a:xfrm>
              <a:off x="3281" y="3008"/>
              <a:ext cx="47"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76" name="Oval 21"/>
            <p:cNvSpPr/>
            <p:nvPr/>
          </p:nvSpPr>
          <p:spPr>
            <a:xfrm>
              <a:off x="2811" y="3155"/>
              <a:ext cx="48"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77" name="Oval 22"/>
            <p:cNvSpPr/>
            <p:nvPr/>
          </p:nvSpPr>
          <p:spPr>
            <a:xfrm>
              <a:off x="2155" y="2977"/>
              <a:ext cx="48" cy="47"/>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78" name="Oval 23"/>
            <p:cNvSpPr/>
            <p:nvPr/>
          </p:nvSpPr>
          <p:spPr>
            <a:xfrm>
              <a:off x="3468" y="2447"/>
              <a:ext cx="47"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79" name="Oval 24"/>
            <p:cNvSpPr/>
            <p:nvPr/>
          </p:nvSpPr>
          <p:spPr>
            <a:xfrm>
              <a:off x="3934" y="2418"/>
              <a:ext cx="48"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80" name="Oval 25"/>
            <p:cNvSpPr/>
            <p:nvPr/>
          </p:nvSpPr>
          <p:spPr>
            <a:xfrm>
              <a:off x="2529" y="2712"/>
              <a:ext cx="48" cy="47"/>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81" name="Rectangle 26"/>
            <p:cNvSpPr/>
            <p:nvPr/>
          </p:nvSpPr>
          <p:spPr>
            <a:xfrm>
              <a:off x="1273" y="3178"/>
              <a:ext cx="222"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0</a:t>
              </a:r>
              <a:endParaRPr sz="2700" b="1" dirty="0">
                <a:latin typeface="Times New Roman" panose="02020603050405020304" pitchFamily="18" charset="0"/>
              </a:endParaRPr>
            </a:p>
          </p:txBody>
        </p:sp>
        <p:sp>
          <p:nvSpPr>
            <p:cNvPr id="49182" name="Rectangle 27"/>
            <p:cNvSpPr/>
            <p:nvPr/>
          </p:nvSpPr>
          <p:spPr>
            <a:xfrm>
              <a:off x="1152" y="2885"/>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20</a:t>
              </a:r>
              <a:endParaRPr sz="2700" b="1" dirty="0">
                <a:latin typeface="Times New Roman" panose="02020603050405020304" pitchFamily="18" charset="0"/>
              </a:endParaRPr>
            </a:p>
          </p:txBody>
        </p:sp>
        <p:sp>
          <p:nvSpPr>
            <p:cNvPr id="49183" name="Rectangle 28"/>
            <p:cNvSpPr/>
            <p:nvPr/>
          </p:nvSpPr>
          <p:spPr>
            <a:xfrm>
              <a:off x="1152" y="2588"/>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40</a:t>
              </a:r>
              <a:endParaRPr sz="2700" b="1" dirty="0">
                <a:latin typeface="Times New Roman" panose="02020603050405020304" pitchFamily="18" charset="0"/>
              </a:endParaRPr>
            </a:p>
          </p:txBody>
        </p:sp>
        <p:sp>
          <p:nvSpPr>
            <p:cNvPr id="49184" name="Rectangle 29"/>
            <p:cNvSpPr/>
            <p:nvPr/>
          </p:nvSpPr>
          <p:spPr>
            <a:xfrm>
              <a:off x="1152" y="2294"/>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60</a:t>
              </a:r>
              <a:endParaRPr sz="2700" b="1" dirty="0">
                <a:latin typeface="Times New Roman" panose="02020603050405020304" pitchFamily="18" charset="0"/>
              </a:endParaRPr>
            </a:p>
          </p:txBody>
        </p:sp>
        <p:sp>
          <p:nvSpPr>
            <p:cNvPr id="49185" name="Rectangle 30"/>
            <p:cNvSpPr/>
            <p:nvPr/>
          </p:nvSpPr>
          <p:spPr>
            <a:xfrm>
              <a:off x="1503" y="3503"/>
              <a:ext cx="222"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0</a:t>
              </a:r>
              <a:endParaRPr sz="2700" b="1" dirty="0">
                <a:latin typeface="Times New Roman" panose="02020603050405020304" pitchFamily="18" charset="0"/>
              </a:endParaRPr>
            </a:p>
          </p:txBody>
        </p:sp>
        <p:sp>
          <p:nvSpPr>
            <p:cNvPr id="49186" name="Rectangle 31"/>
            <p:cNvSpPr/>
            <p:nvPr/>
          </p:nvSpPr>
          <p:spPr>
            <a:xfrm>
              <a:off x="2378"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20</a:t>
              </a:r>
              <a:endParaRPr sz="2700" b="1" dirty="0">
                <a:latin typeface="Times New Roman" panose="02020603050405020304" pitchFamily="18" charset="0"/>
              </a:endParaRPr>
            </a:p>
          </p:txBody>
        </p:sp>
        <p:sp>
          <p:nvSpPr>
            <p:cNvPr id="49187" name="Rectangle 32"/>
            <p:cNvSpPr/>
            <p:nvPr/>
          </p:nvSpPr>
          <p:spPr>
            <a:xfrm>
              <a:off x="3317"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40</a:t>
              </a:r>
              <a:endParaRPr sz="2700" b="1" dirty="0">
                <a:latin typeface="Times New Roman" panose="02020603050405020304" pitchFamily="18" charset="0"/>
              </a:endParaRPr>
            </a:p>
          </p:txBody>
        </p:sp>
        <p:sp>
          <p:nvSpPr>
            <p:cNvPr id="49188" name="Rectangle 33"/>
            <p:cNvSpPr/>
            <p:nvPr/>
          </p:nvSpPr>
          <p:spPr>
            <a:xfrm>
              <a:off x="4253"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60</a:t>
              </a:r>
              <a:endParaRPr sz="2700" b="1" dirty="0">
                <a:latin typeface="Times New Roman" panose="02020603050405020304" pitchFamily="18" charset="0"/>
              </a:endParaRPr>
            </a:p>
          </p:txBody>
        </p:sp>
        <p:sp>
          <p:nvSpPr>
            <p:cNvPr id="49189" name="Rectangle 34"/>
            <p:cNvSpPr/>
            <p:nvPr/>
          </p:nvSpPr>
          <p:spPr>
            <a:xfrm>
              <a:off x="4445" y="3184"/>
              <a:ext cx="222" cy="315"/>
            </a:xfrm>
            <a:prstGeom prst="rect">
              <a:avLst/>
            </a:prstGeom>
            <a:noFill/>
            <a:ln w="12700">
              <a:noFill/>
            </a:ln>
          </p:spPr>
          <p:txBody>
            <a:bodyPr wrap="none" lIns="90488" tIns="44450" rIns="90488" bIns="44450">
              <a:spAutoFit/>
            </a:bodyPr>
            <a:p>
              <a:pPr eaLnBrk="0" hangingPunct="0">
                <a:spcBef>
                  <a:spcPct val="0"/>
                </a:spcBef>
              </a:pPr>
              <a:r>
                <a:rPr sz="2700" b="1" i="1" dirty="0">
                  <a:latin typeface="Times New Roman" panose="02020603050405020304" pitchFamily="18" charset="0"/>
                </a:rPr>
                <a:t>x</a:t>
              </a:r>
              <a:endParaRPr sz="2700" b="1" i="1" dirty="0">
                <a:latin typeface="Times New Roman" panose="02020603050405020304" pitchFamily="18" charset="0"/>
              </a:endParaRPr>
            </a:p>
          </p:txBody>
        </p:sp>
        <p:sp>
          <p:nvSpPr>
            <p:cNvPr id="49190" name="Rectangle 35"/>
            <p:cNvSpPr/>
            <p:nvPr/>
          </p:nvSpPr>
          <p:spPr>
            <a:xfrm>
              <a:off x="1500" y="2110"/>
              <a:ext cx="210" cy="315"/>
            </a:xfrm>
            <a:prstGeom prst="rect">
              <a:avLst/>
            </a:prstGeom>
            <a:noFill/>
            <a:ln w="12700">
              <a:noFill/>
            </a:ln>
          </p:spPr>
          <p:txBody>
            <a:bodyPr wrap="none" lIns="90488" tIns="44450" rIns="90488" bIns="44450">
              <a:spAutoFit/>
            </a:bodyPr>
            <a:p>
              <a:pPr eaLnBrk="0" hangingPunct="0">
                <a:spcBef>
                  <a:spcPct val="0"/>
                </a:spcBef>
              </a:pPr>
              <a:r>
                <a:rPr sz="2700" b="1" i="1" dirty="0">
                  <a:latin typeface="Times New Roman" panose="02020603050405020304" pitchFamily="18" charset="0"/>
                </a:rPr>
                <a:t>y</a:t>
              </a:r>
              <a:endParaRPr sz="2700" b="1" i="1" dirty="0">
                <a:latin typeface="Times New Roman" panose="02020603050405020304" pitchFamily="18" charset="0"/>
              </a:endParaRPr>
            </a:p>
          </p:txBody>
        </p:sp>
        <p:sp>
          <p:nvSpPr>
            <p:cNvPr id="49191" name="Oval 38"/>
            <p:cNvSpPr/>
            <p:nvPr/>
          </p:nvSpPr>
          <p:spPr>
            <a:xfrm>
              <a:off x="2740" y="3122"/>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92" name="Oval 39"/>
            <p:cNvSpPr/>
            <p:nvPr/>
          </p:nvSpPr>
          <p:spPr>
            <a:xfrm>
              <a:off x="3892" y="2354"/>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93" name="Oval 40"/>
            <p:cNvSpPr/>
            <p:nvPr/>
          </p:nvSpPr>
          <p:spPr>
            <a:xfrm>
              <a:off x="2500" y="2690"/>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94" name="Oval 41"/>
            <p:cNvSpPr/>
            <p:nvPr/>
          </p:nvSpPr>
          <p:spPr>
            <a:xfrm>
              <a:off x="3412" y="2402"/>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95" name="Oval 42"/>
            <p:cNvSpPr/>
            <p:nvPr/>
          </p:nvSpPr>
          <p:spPr>
            <a:xfrm>
              <a:off x="3220" y="2978"/>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49196" name="Oval 43"/>
            <p:cNvSpPr/>
            <p:nvPr/>
          </p:nvSpPr>
          <p:spPr>
            <a:xfrm>
              <a:off x="2116" y="2930"/>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909">
                                            <p:txEl>
                                              <p:charRg st="0" end="27"/>
                                            </p:txEl>
                                          </p:spTgt>
                                        </p:tgtEl>
                                        <p:attrNameLst>
                                          <p:attrName>style.visibility</p:attrName>
                                        </p:attrNameLst>
                                      </p:cBhvr>
                                      <p:to>
                                        <p:strVal val="visible"/>
                                      </p:to>
                                    </p:set>
                                    <p:animEffect transition="in" filter="wipe(left)">
                                      <p:cBhvr>
                                        <p:cTn id="7" dur="500"/>
                                        <p:tgtEl>
                                          <p:spTgt spid="79909">
                                            <p:txEl>
                                              <p:charRg st="0" end="27"/>
                                            </p:txEl>
                                          </p:spTgt>
                                        </p:tgtEl>
                                      </p:cBhvr>
                                    </p:animEffect>
                                  </p:childTnLst>
                                  <p:subTnLst>
                                    <p:animClr clrSpc="rgb" dir="cw">
                                      <p:cBhvr override="childStyle">
                                        <p:cTn dur="1" fill="hold" display="0" masterRel="nextClick" afterEffect="1"/>
                                        <p:tgtEl>
                                          <p:spTgt spid="79909">
                                            <p:txEl>
                                              <p:charRg st="0" end="27"/>
                                            </p:txEl>
                                          </p:spTgt>
                                        </p:tgtEl>
                                        <p:attrNameLst>
                                          <p:attrName>ppt_c</p:attrName>
                                        </p:attrNameLst>
                                      </p:cBhvr>
                                      <p:to>
                                        <a:srgbClr val="B0D460"/>
                                      </p:to>
                                    </p:animClr>
                                  </p:sub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9909">
                                            <p:txEl>
                                              <p:charRg st="27" end="60"/>
                                            </p:txEl>
                                          </p:spTgt>
                                        </p:tgtEl>
                                        <p:attrNameLst>
                                          <p:attrName>style.visibility</p:attrName>
                                        </p:attrNameLst>
                                      </p:cBhvr>
                                      <p:to>
                                        <p:strVal val="visible"/>
                                      </p:to>
                                    </p:set>
                                    <p:animEffect transition="in" filter="wipe(left)">
                                      <p:cBhvr>
                                        <p:cTn id="15" dur="500"/>
                                        <p:tgtEl>
                                          <p:spTgt spid="79909">
                                            <p:txEl>
                                              <p:charRg st="27" end="6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0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Rectangle 4"/>
          <p:cNvSpPr>
            <a:spLocks noGrp="1"/>
          </p:cNvSpPr>
          <p:nvPr>
            <p:ph type="title"/>
          </p:nvPr>
        </p:nvSpPr>
        <p:spPr>
          <a:xfrm>
            <a:off x="1143000" y="171450"/>
            <a:ext cx="7086600" cy="1123950"/>
          </a:xfrm>
          <a:ln/>
        </p:spPr>
        <p:txBody>
          <a:bodyPr vert="horz" wrap="square" lIns="90488" tIns="44450" rIns="90488" bIns="44450" anchor="ctr" anchorCtr="1"/>
          <a:p>
            <a:r>
              <a:rPr b="1" dirty="0"/>
              <a:t>Thinking Challenge</a:t>
            </a:r>
            <a:endParaRPr b="1" dirty="0"/>
          </a:p>
        </p:txBody>
      </p:sp>
      <p:grpSp>
        <p:nvGrpSpPr>
          <p:cNvPr id="50179" name="Group 51"/>
          <p:cNvGrpSpPr/>
          <p:nvPr/>
        </p:nvGrpSpPr>
        <p:grpSpPr>
          <a:xfrm>
            <a:off x="1752600" y="3352800"/>
            <a:ext cx="5943600" cy="2895600"/>
            <a:chOff x="1104" y="2064"/>
            <a:chExt cx="3744" cy="1824"/>
          </a:xfrm>
        </p:grpSpPr>
        <p:sp>
          <p:nvSpPr>
            <p:cNvPr id="50186" name="Rectangle 52"/>
            <p:cNvSpPr/>
            <p:nvPr/>
          </p:nvSpPr>
          <p:spPr>
            <a:xfrm>
              <a:off x="1104" y="2064"/>
              <a:ext cx="3744" cy="1824"/>
            </a:xfrm>
            <a:prstGeom prst="rect">
              <a:avLst/>
            </a:prstGeom>
            <a:solidFill>
              <a:srgbClr val="E9F05A">
                <a:alpha val="50195"/>
              </a:srgbClr>
            </a:solidFill>
            <a:ln w="9525">
              <a:noFill/>
            </a:ln>
          </p:spPr>
          <p:txBody>
            <a:bodyPr wrap="none" anchor="ctr" anchorCtr="0">
              <a:spAutoFit/>
            </a:bodyPr>
            <a:p>
              <a:endParaRPr dirty="0">
                <a:latin typeface="Times New Roman" panose="02020603050405020304" pitchFamily="18" charset="0"/>
              </a:endParaRPr>
            </a:p>
          </p:txBody>
        </p:sp>
        <p:sp>
          <p:nvSpPr>
            <p:cNvPr id="50187" name="Line 53"/>
            <p:cNvSpPr/>
            <p:nvPr/>
          </p:nvSpPr>
          <p:spPr>
            <a:xfrm>
              <a:off x="1620" y="2453"/>
              <a:ext cx="0" cy="868"/>
            </a:xfrm>
            <a:prstGeom prst="line">
              <a:avLst/>
            </a:prstGeom>
            <a:ln w="25400" cap="flat" cmpd="sng">
              <a:solidFill>
                <a:schemeClr val="tx1"/>
              </a:solidFill>
              <a:prstDash val="solid"/>
              <a:headEnd type="none" w="med" len="med"/>
              <a:tailEnd type="none" w="med" len="med"/>
            </a:ln>
          </p:spPr>
        </p:sp>
        <p:sp>
          <p:nvSpPr>
            <p:cNvPr id="50188" name="Line 54"/>
            <p:cNvSpPr/>
            <p:nvPr/>
          </p:nvSpPr>
          <p:spPr>
            <a:xfrm>
              <a:off x="1559" y="3329"/>
              <a:ext cx="122" cy="0"/>
            </a:xfrm>
            <a:prstGeom prst="line">
              <a:avLst/>
            </a:prstGeom>
            <a:ln w="25400" cap="flat" cmpd="sng">
              <a:solidFill>
                <a:schemeClr val="tx1"/>
              </a:solidFill>
              <a:prstDash val="solid"/>
              <a:headEnd type="none" w="med" len="med"/>
              <a:tailEnd type="none" w="med" len="med"/>
            </a:ln>
          </p:spPr>
        </p:sp>
        <p:sp>
          <p:nvSpPr>
            <p:cNvPr id="50189" name="Line 55"/>
            <p:cNvSpPr/>
            <p:nvPr/>
          </p:nvSpPr>
          <p:spPr>
            <a:xfrm>
              <a:off x="1559" y="3035"/>
              <a:ext cx="122" cy="0"/>
            </a:xfrm>
            <a:prstGeom prst="line">
              <a:avLst/>
            </a:prstGeom>
            <a:ln w="25400" cap="flat" cmpd="sng">
              <a:solidFill>
                <a:schemeClr val="tx1"/>
              </a:solidFill>
              <a:prstDash val="solid"/>
              <a:headEnd type="none" w="med" len="med"/>
              <a:tailEnd type="none" w="med" len="med"/>
            </a:ln>
          </p:spPr>
        </p:sp>
        <p:sp>
          <p:nvSpPr>
            <p:cNvPr id="50190" name="Line 56"/>
            <p:cNvSpPr/>
            <p:nvPr/>
          </p:nvSpPr>
          <p:spPr>
            <a:xfrm>
              <a:off x="1559" y="2739"/>
              <a:ext cx="122" cy="0"/>
            </a:xfrm>
            <a:prstGeom prst="line">
              <a:avLst/>
            </a:prstGeom>
            <a:ln w="25400" cap="flat" cmpd="sng">
              <a:solidFill>
                <a:schemeClr val="tx1"/>
              </a:solidFill>
              <a:prstDash val="solid"/>
              <a:headEnd type="none" w="med" len="med"/>
              <a:tailEnd type="none" w="med" len="med"/>
            </a:ln>
          </p:spPr>
        </p:sp>
        <p:sp>
          <p:nvSpPr>
            <p:cNvPr id="50191" name="Line 57"/>
            <p:cNvSpPr/>
            <p:nvPr/>
          </p:nvSpPr>
          <p:spPr>
            <a:xfrm>
              <a:off x="1559" y="2445"/>
              <a:ext cx="122" cy="0"/>
            </a:xfrm>
            <a:prstGeom prst="line">
              <a:avLst/>
            </a:prstGeom>
            <a:ln w="25400" cap="flat" cmpd="sng">
              <a:solidFill>
                <a:schemeClr val="tx1"/>
              </a:solidFill>
              <a:prstDash val="solid"/>
              <a:headEnd type="none" w="med" len="med"/>
              <a:tailEnd type="none" w="med" len="med"/>
            </a:ln>
          </p:spPr>
        </p:sp>
        <p:sp>
          <p:nvSpPr>
            <p:cNvPr id="50192" name="Line 58"/>
            <p:cNvSpPr/>
            <p:nvPr/>
          </p:nvSpPr>
          <p:spPr>
            <a:xfrm>
              <a:off x="1628" y="3329"/>
              <a:ext cx="2794" cy="0"/>
            </a:xfrm>
            <a:prstGeom prst="line">
              <a:avLst/>
            </a:prstGeom>
            <a:ln w="25400" cap="flat" cmpd="sng">
              <a:solidFill>
                <a:schemeClr val="tx1"/>
              </a:solidFill>
              <a:prstDash val="solid"/>
              <a:headEnd type="none" w="med" len="med"/>
              <a:tailEnd type="none" w="med" len="med"/>
            </a:ln>
          </p:spPr>
        </p:sp>
        <p:sp>
          <p:nvSpPr>
            <p:cNvPr id="50193" name="Line 59"/>
            <p:cNvSpPr/>
            <p:nvPr/>
          </p:nvSpPr>
          <p:spPr>
            <a:xfrm flipV="1">
              <a:off x="1620" y="3269"/>
              <a:ext cx="0" cy="120"/>
            </a:xfrm>
            <a:prstGeom prst="line">
              <a:avLst/>
            </a:prstGeom>
            <a:ln w="25400" cap="flat" cmpd="sng">
              <a:solidFill>
                <a:schemeClr val="tx1"/>
              </a:solidFill>
              <a:prstDash val="solid"/>
              <a:headEnd type="none" w="med" len="med"/>
              <a:tailEnd type="none" w="med" len="med"/>
            </a:ln>
          </p:spPr>
        </p:sp>
        <p:sp>
          <p:nvSpPr>
            <p:cNvPr id="50194" name="Line 60"/>
            <p:cNvSpPr/>
            <p:nvPr/>
          </p:nvSpPr>
          <p:spPr>
            <a:xfrm flipV="1">
              <a:off x="2090" y="3269"/>
              <a:ext cx="0" cy="120"/>
            </a:xfrm>
            <a:prstGeom prst="line">
              <a:avLst/>
            </a:prstGeom>
            <a:ln w="25400" cap="flat" cmpd="sng">
              <a:solidFill>
                <a:schemeClr val="tx1"/>
              </a:solidFill>
              <a:prstDash val="solid"/>
              <a:headEnd type="none" w="med" len="med"/>
              <a:tailEnd type="none" w="med" len="med"/>
            </a:ln>
          </p:spPr>
        </p:sp>
        <p:sp>
          <p:nvSpPr>
            <p:cNvPr id="50195" name="Line 61"/>
            <p:cNvSpPr/>
            <p:nvPr/>
          </p:nvSpPr>
          <p:spPr>
            <a:xfrm flipV="1">
              <a:off x="2556" y="3269"/>
              <a:ext cx="0" cy="120"/>
            </a:xfrm>
            <a:prstGeom prst="line">
              <a:avLst/>
            </a:prstGeom>
            <a:ln w="25400" cap="flat" cmpd="sng">
              <a:solidFill>
                <a:schemeClr val="tx1"/>
              </a:solidFill>
              <a:prstDash val="solid"/>
              <a:headEnd type="none" w="med" len="med"/>
              <a:tailEnd type="none" w="med" len="med"/>
            </a:ln>
          </p:spPr>
        </p:sp>
        <p:sp>
          <p:nvSpPr>
            <p:cNvPr id="50196" name="Line 62"/>
            <p:cNvSpPr/>
            <p:nvPr/>
          </p:nvSpPr>
          <p:spPr>
            <a:xfrm flipV="1">
              <a:off x="3025" y="3269"/>
              <a:ext cx="0" cy="120"/>
            </a:xfrm>
            <a:prstGeom prst="line">
              <a:avLst/>
            </a:prstGeom>
            <a:ln w="25400" cap="flat" cmpd="sng">
              <a:solidFill>
                <a:schemeClr val="tx1"/>
              </a:solidFill>
              <a:prstDash val="solid"/>
              <a:headEnd type="none" w="med" len="med"/>
              <a:tailEnd type="none" w="med" len="med"/>
            </a:ln>
          </p:spPr>
        </p:sp>
        <p:sp>
          <p:nvSpPr>
            <p:cNvPr id="50197" name="Line 63"/>
            <p:cNvSpPr/>
            <p:nvPr/>
          </p:nvSpPr>
          <p:spPr>
            <a:xfrm flipV="1">
              <a:off x="3495" y="3269"/>
              <a:ext cx="0" cy="120"/>
            </a:xfrm>
            <a:prstGeom prst="line">
              <a:avLst/>
            </a:prstGeom>
            <a:ln w="25400" cap="flat" cmpd="sng">
              <a:solidFill>
                <a:schemeClr val="tx1"/>
              </a:solidFill>
              <a:prstDash val="solid"/>
              <a:headEnd type="none" w="med" len="med"/>
              <a:tailEnd type="none" w="med" len="med"/>
            </a:ln>
          </p:spPr>
        </p:sp>
        <p:sp>
          <p:nvSpPr>
            <p:cNvPr id="50198" name="Line 64"/>
            <p:cNvSpPr/>
            <p:nvPr/>
          </p:nvSpPr>
          <p:spPr>
            <a:xfrm flipV="1">
              <a:off x="3961" y="3269"/>
              <a:ext cx="0" cy="120"/>
            </a:xfrm>
            <a:prstGeom prst="line">
              <a:avLst/>
            </a:prstGeom>
            <a:ln w="25400" cap="flat" cmpd="sng">
              <a:solidFill>
                <a:schemeClr val="tx1"/>
              </a:solidFill>
              <a:prstDash val="solid"/>
              <a:headEnd type="none" w="med" len="med"/>
              <a:tailEnd type="none" w="med" len="med"/>
            </a:ln>
          </p:spPr>
        </p:sp>
        <p:sp>
          <p:nvSpPr>
            <p:cNvPr id="50199" name="Line 65"/>
            <p:cNvSpPr/>
            <p:nvPr/>
          </p:nvSpPr>
          <p:spPr>
            <a:xfrm flipV="1">
              <a:off x="4430" y="3269"/>
              <a:ext cx="0" cy="120"/>
            </a:xfrm>
            <a:prstGeom prst="line">
              <a:avLst/>
            </a:prstGeom>
            <a:ln w="25400" cap="flat" cmpd="sng">
              <a:solidFill>
                <a:schemeClr val="tx1"/>
              </a:solidFill>
              <a:prstDash val="solid"/>
              <a:headEnd type="none" w="med" len="med"/>
              <a:tailEnd type="none" w="med" len="med"/>
            </a:ln>
          </p:spPr>
        </p:sp>
        <p:sp>
          <p:nvSpPr>
            <p:cNvPr id="50200" name="Line 66"/>
            <p:cNvSpPr/>
            <p:nvPr/>
          </p:nvSpPr>
          <p:spPr>
            <a:xfrm flipV="1">
              <a:off x="1620" y="3252"/>
              <a:ext cx="0" cy="154"/>
            </a:xfrm>
            <a:prstGeom prst="line">
              <a:avLst/>
            </a:prstGeom>
            <a:ln w="25400" cap="flat" cmpd="sng">
              <a:solidFill>
                <a:schemeClr val="tx1"/>
              </a:solidFill>
              <a:prstDash val="solid"/>
              <a:headEnd type="none" w="med" len="med"/>
              <a:tailEnd type="none" w="med" len="med"/>
            </a:ln>
          </p:spPr>
        </p:sp>
        <p:sp>
          <p:nvSpPr>
            <p:cNvPr id="50201" name="Line 67"/>
            <p:cNvSpPr/>
            <p:nvPr/>
          </p:nvSpPr>
          <p:spPr>
            <a:xfrm flipV="1">
              <a:off x="2556" y="3252"/>
              <a:ext cx="0" cy="154"/>
            </a:xfrm>
            <a:prstGeom prst="line">
              <a:avLst/>
            </a:prstGeom>
            <a:ln w="25400" cap="flat" cmpd="sng">
              <a:solidFill>
                <a:schemeClr val="tx1"/>
              </a:solidFill>
              <a:prstDash val="solid"/>
              <a:headEnd type="none" w="med" len="med"/>
              <a:tailEnd type="none" w="med" len="med"/>
            </a:ln>
          </p:spPr>
        </p:sp>
        <p:sp>
          <p:nvSpPr>
            <p:cNvPr id="50202" name="Line 68"/>
            <p:cNvSpPr/>
            <p:nvPr/>
          </p:nvSpPr>
          <p:spPr>
            <a:xfrm flipV="1">
              <a:off x="3495" y="3252"/>
              <a:ext cx="0" cy="154"/>
            </a:xfrm>
            <a:prstGeom prst="line">
              <a:avLst/>
            </a:prstGeom>
            <a:ln w="25400" cap="flat" cmpd="sng">
              <a:solidFill>
                <a:schemeClr val="tx1"/>
              </a:solidFill>
              <a:prstDash val="solid"/>
              <a:headEnd type="none" w="med" len="med"/>
              <a:tailEnd type="none" w="med" len="med"/>
            </a:ln>
          </p:spPr>
        </p:sp>
        <p:sp>
          <p:nvSpPr>
            <p:cNvPr id="50203" name="Line 69"/>
            <p:cNvSpPr/>
            <p:nvPr/>
          </p:nvSpPr>
          <p:spPr>
            <a:xfrm flipV="1">
              <a:off x="4430" y="3252"/>
              <a:ext cx="0" cy="154"/>
            </a:xfrm>
            <a:prstGeom prst="line">
              <a:avLst/>
            </a:prstGeom>
            <a:ln w="25400" cap="flat" cmpd="sng">
              <a:solidFill>
                <a:schemeClr val="tx1"/>
              </a:solidFill>
              <a:prstDash val="solid"/>
              <a:headEnd type="none" w="med" len="med"/>
              <a:tailEnd type="none" w="med" len="med"/>
            </a:ln>
          </p:spPr>
        </p:sp>
        <p:sp>
          <p:nvSpPr>
            <p:cNvPr id="50204" name="Oval 70"/>
            <p:cNvSpPr/>
            <p:nvPr/>
          </p:nvSpPr>
          <p:spPr>
            <a:xfrm>
              <a:off x="3281" y="3008"/>
              <a:ext cx="47"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05" name="Oval 71"/>
            <p:cNvSpPr/>
            <p:nvPr/>
          </p:nvSpPr>
          <p:spPr>
            <a:xfrm>
              <a:off x="2811" y="3155"/>
              <a:ext cx="48"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06" name="Oval 72"/>
            <p:cNvSpPr/>
            <p:nvPr/>
          </p:nvSpPr>
          <p:spPr>
            <a:xfrm>
              <a:off x="2155" y="2977"/>
              <a:ext cx="48" cy="47"/>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07" name="Oval 73"/>
            <p:cNvSpPr/>
            <p:nvPr/>
          </p:nvSpPr>
          <p:spPr>
            <a:xfrm>
              <a:off x="3468" y="2447"/>
              <a:ext cx="47"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08" name="Oval 74"/>
            <p:cNvSpPr/>
            <p:nvPr/>
          </p:nvSpPr>
          <p:spPr>
            <a:xfrm>
              <a:off x="3934" y="2418"/>
              <a:ext cx="48" cy="48"/>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09" name="Oval 75"/>
            <p:cNvSpPr/>
            <p:nvPr/>
          </p:nvSpPr>
          <p:spPr>
            <a:xfrm>
              <a:off x="2529" y="2712"/>
              <a:ext cx="48" cy="47"/>
            </a:xfrm>
            <a:prstGeom prst="ellipse">
              <a:avLst/>
            </a:prstGeom>
            <a:solidFill>
              <a:srgbClr val="FFFF80"/>
            </a:solidFill>
            <a:ln w="25400" cap="flat" cmpd="sng">
              <a:solidFill>
                <a:srgbClr val="FFFF8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10" name="Rectangle 76"/>
            <p:cNvSpPr/>
            <p:nvPr/>
          </p:nvSpPr>
          <p:spPr>
            <a:xfrm>
              <a:off x="1273" y="3178"/>
              <a:ext cx="222"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0</a:t>
              </a:r>
              <a:endParaRPr sz="2700" b="1" dirty="0">
                <a:latin typeface="Times New Roman" panose="02020603050405020304" pitchFamily="18" charset="0"/>
              </a:endParaRPr>
            </a:p>
          </p:txBody>
        </p:sp>
        <p:sp>
          <p:nvSpPr>
            <p:cNvPr id="50211" name="Rectangle 77"/>
            <p:cNvSpPr/>
            <p:nvPr/>
          </p:nvSpPr>
          <p:spPr>
            <a:xfrm>
              <a:off x="1152" y="2885"/>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20</a:t>
              </a:r>
              <a:endParaRPr sz="2700" b="1" dirty="0">
                <a:latin typeface="Times New Roman" panose="02020603050405020304" pitchFamily="18" charset="0"/>
              </a:endParaRPr>
            </a:p>
          </p:txBody>
        </p:sp>
        <p:sp>
          <p:nvSpPr>
            <p:cNvPr id="50212" name="Rectangle 78"/>
            <p:cNvSpPr/>
            <p:nvPr/>
          </p:nvSpPr>
          <p:spPr>
            <a:xfrm>
              <a:off x="1152" y="2588"/>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40</a:t>
              </a:r>
              <a:endParaRPr sz="2700" b="1" dirty="0">
                <a:latin typeface="Times New Roman" panose="02020603050405020304" pitchFamily="18" charset="0"/>
              </a:endParaRPr>
            </a:p>
          </p:txBody>
        </p:sp>
        <p:sp>
          <p:nvSpPr>
            <p:cNvPr id="50213" name="Rectangle 79"/>
            <p:cNvSpPr/>
            <p:nvPr/>
          </p:nvSpPr>
          <p:spPr>
            <a:xfrm>
              <a:off x="1152" y="2294"/>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60</a:t>
              </a:r>
              <a:endParaRPr sz="2700" b="1" dirty="0">
                <a:latin typeface="Times New Roman" panose="02020603050405020304" pitchFamily="18" charset="0"/>
              </a:endParaRPr>
            </a:p>
          </p:txBody>
        </p:sp>
        <p:sp>
          <p:nvSpPr>
            <p:cNvPr id="50214" name="Rectangle 80"/>
            <p:cNvSpPr/>
            <p:nvPr/>
          </p:nvSpPr>
          <p:spPr>
            <a:xfrm>
              <a:off x="1503" y="3503"/>
              <a:ext cx="222"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0</a:t>
              </a:r>
              <a:endParaRPr sz="2700" b="1" dirty="0">
                <a:latin typeface="Times New Roman" panose="02020603050405020304" pitchFamily="18" charset="0"/>
              </a:endParaRPr>
            </a:p>
          </p:txBody>
        </p:sp>
        <p:sp>
          <p:nvSpPr>
            <p:cNvPr id="50215" name="Rectangle 81"/>
            <p:cNvSpPr/>
            <p:nvPr/>
          </p:nvSpPr>
          <p:spPr>
            <a:xfrm>
              <a:off x="2378"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20</a:t>
              </a:r>
              <a:endParaRPr sz="2700" b="1" dirty="0">
                <a:latin typeface="Times New Roman" panose="02020603050405020304" pitchFamily="18" charset="0"/>
              </a:endParaRPr>
            </a:p>
          </p:txBody>
        </p:sp>
        <p:sp>
          <p:nvSpPr>
            <p:cNvPr id="50216" name="Rectangle 82"/>
            <p:cNvSpPr/>
            <p:nvPr/>
          </p:nvSpPr>
          <p:spPr>
            <a:xfrm>
              <a:off x="3317"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40</a:t>
              </a:r>
              <a:endParaRPr sz="2700" b="1" dirty="0">
                <a:latin typeface="Times New Roman" panose="02020603050405020304" pitchFamily="18" charset="0"/>
              </a:endParaRPr>
            </a:p>
          </p:txBody>
        </p:sp>
        <p:sp>
          <p:nvSpPr>
            <p:cNvPr id="50217" name="Rectangle 83"/>
            <p:cNvSpPr/>
            <p:nvPr/>
          </p:nvSpPr>
          <p:spPr>
            <a:xfrm>
              <a:off x="4253" y="3503"/>
              <a:ext cx="330" cy="315"/>
            </a:xfrm>
            <a:prstGeom prst="rect">
              <a:avLst/>
            </a:prstGeom>
            <a:noFill/>
            <a:ln w="12700">
              <a:noFill/>
            </a:ln>
          </p:spPr>
          <p:txBody>
            <a:bodyPr wrap="none" lIns="90488" tIns="44450" rIns="90488" bIns="44450">
              <a:spAutoFit/>
            </a:bodyPr>
            <a:p>
              <a:pPr eaLnBrk="0" hangingPunct="0">
                <a:spcBef>
                  <a:spcPct val="0"/>
                </a:spcBef>
              </a:pPr>
              <a:r>
                <a:rPr sz="2700" b="1" dirty="0">
                  <a:latin typeface="Times New Roman" panose="02020603050405020304" pitchFamily="18" charset="0"/>
                </a:rPr>
                <a:t>60</a:t>
              </a:r>
              <a:endParaRPr sz="2700" b="1" dirty="0">
                <a:latin typeface="Times New Roman" panose="02020603050405020304" pitchFamily="18" charset="0"/>
              </a:endParaRPr>
            </a:p>
          </p:txBody>
        </p:sp>
        <p:sp>
          <p:nvSpPr>
            <p:cNvPr id="50218" name="Rectangle 84"/>
            <p:cNvSpPr/>
            <p:nvPr/>
          </p:nvSpPr>
          <p:spPr>
            <a:xfrm>
              <a:off x="4445" y="3184"/>
              <a:ext cx="222" cy="315"/>
            </a:xfrm>
            <a:prstGeom prst="rect">
              <a:avLst/>
            </a:prstGeom>
            <a:noFill/>
            <a:ln w="12700">
              <a:noFill/>
            </a:ln>
          </p:spPr>
          <p:txBody>
            <a:bodyPr wrap="none" lIns="90488" tIns="44450" rIns="90488" bIns="44450">
              <a:spAutoFit/>
            </a:bodyPr>
            <a:p>
              <a:pPr eaLnBrk="0" hangingPunct="0">
                <a:spcBef>
                  <a:spcPct val="0"/>
                </a:spcBef>
              </a:pPr>
              <a:r>
                <a:rPr sz="2700" b="1" i="1" dirty="0">
                  <a:latin typeface="Times New Roman" panose="02020603050405020304" pitchFamily="18" charset="0"/>
                </a:rPr>
                <a:t>x</a:t>
              </a:r>
              <a:endParaRPr sz="2700" b="1" i="1" dirty="0">
                <a:latin typeface="Times New Roman" panose="02020603050405020304" pitchFamily="18" charset="0"/>
              </a:endParaRPr>
            </a:p>
          </p:txBody>
        </p:sp>
        <p:sp>
          <p:nvSpPr>
            <p:cNvPr id="50219" name="Rectangle 85"/>
            <p:cNvSpPr/>
            <p:nvPr/>
          </p:nvSpPr>
          <p:spPr>
            <a:xfrm>
              <a:off x="1500" y="2110"/>
              <a:ext cx="210" cy="315"/>
            </a:xfrm>
            <a:prstGeom prst="rect">
              <a:avLst/>
            </a:prstGeom>
            <a:noFill/>
            <a:ln w="12700">
              <a:noFill/>
            </a:ln>
          </p:spPr>
          <p:txBody>
            <a:bodyPr wrap="none" lIns="90488" tIns="44450" rIns="90488" bIns="44450">
              <a:spAutoFit/>
            </a:bodyPr>
            <a:p>
              <a:pPr eaLnBrk="0" hangingPunct="0">
                <a:spcBef>
                  <a:spcPct val="0"/>
                </a:spcBef>
              </a:pPr>
              <a:r>
                <a:rPr sz="2700" b="1" i="1" dirty="0">
                  <a:latin typeface="Times New Roman" panose="02020603050405020304" pitchFamily="18" charset="0"/>
                </a:rPr>
                <a:t>y</a:t>
              </a:r>
              <a:endParaRPr sz="2700" b="1" i="1" dirty="0">
                <a:latin typeface="Times New Roman" panose="02020603050405020304" pitchFamily="18" charset="0"/>
              </a:endParaRPr>
            </a:p>
          </p:txBody>
        </p:sp>
        <p:sp>
          <p:nvSpPr>
            <p:cNvPr id="50220" name="Oval 86"/>
            <p:cNvSpPr/>
            <p:nvPr/>
          </p:nvSpPr>
          <p:spPr>
            <a:xfrm>
              <a:off x="2740" y="3122"/>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21" name="Oval 87"/>
            <p:cNvSpPr/>
            <p:nvPr/>
          </p:nvSpPr>
          <p:spPr>
            <a:xfrm>
              <a:off x="3892" y="2354"/>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22" name="Oval 88"/>
            <p:cNvSpPr/>
            <p:nvPr/>
          </p:nvSpPr>
          <p:spPr>
            <a:xfrm>
              <a:off x="2500" y="2690"/>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23" name="Oval 89"/>
            <p:cNvSpPr/>
            <p:nvPr/>
          </p:nvSpPr>
          <p:spPr>
            <a:xfrm>
              <a:off x="3412" y="2402"/>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24" name="Oval 90"/>
            <p:cNvSpPr/>
            <p:nvPr/>
          </p:nvSpPr>
          <p:spPr>
            <a:xfrm>
              <a:off x="3220" y="2978"/>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0225" name="Oval 91"/>
            <p:cNvSpPr/>
            <p:nvPr/>
          </p:nvSpPr>
          <p:spPr>
            <a:xfrm>
              <a:off x="2116" y="2930"/>
              <a:ext cx="136" cy="136"/>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sp>
        <p:nvSpPr>
          <p:cNvPr id="81925" name="Rectangle 5"/>
          <p:cNvSpPr>
            <a:spLocks noChangeArrowheads="1"/>
          </p:cNvSpPr>
          <p:nvPr/>
        </p:nvSpPr>
        <p:spPr bwMode="auto">
          <a:xfrm>
            <a:off x="687388" y="1679575"/>
            <a:ext cx="7826375" cy="1468438"/>
          </a:xfrm>
          <a:prstGeom prst="rect">
            <a:avLst/>
          </a:prstGeom>
          <a:noFill/>
          <a:ln w="12700">
            <a:noFill/>
            <a:miter lim="800000"/>
          </a:ln>
          <a:effectLst/>
        </p:spPr>
        <p:txBody>
          <a:bodyPr lIns="90488" tIns="44450" rIns="90488" bIns="44450">
            <a:spAutoFit/>
          </a:bodyPr>
          <a:lstStyle/>
          <a:p>
            <a:pPr marL="292100" marR="0" lvl="0" indent="-292100" algn="l" defTabSz="914400" rtl="0" eaLnBrk="0" fontAlgn="base" latinLnBrk="0" hangingPunct="0">
              <a:lnSpc>
                <a:spcPct val="100000"/>
              </a:lnSpc>
              <a:spcBef>
                <a:spcPct val="20000"/>
              </a:spcBef>
              <a:spcAft>
                <a:spcPct val="0"/>
              </a:spcAft>
              <a:buClr>
                <a:srgbClr val="8E0D30"/>
              </a:buClr>
              <a:buSzTx/>
              <a:buFontTx/>
              <a:buChar char="•"/>
              <a:defRPr/>
            </a:pP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How would you draw a line through the points?</a:t>
            </a:r>
            <a:endPar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endParaRPr>
          </a:p>
          <a:p>
            <a:pPr marL="292100" marR="0" lvl="0" indent="-292100" algn="l" defTabSz="914400" rtl="0" eaLnBrk="0" fontAlgn="base" latinLnBrk="0" hangingPunct="0">
              <a:lnSpc>
                <a:spcPct val="100000"/>
              </a:lnSpc>
              <a:spcBef>
                <a:spcPct val="20000"/>
              </a:spcBef>
              <a:spcAft>
                <a:spcPct val="0"/>
              </a:spcAft>
              <a:buClr>
                <a:srgbClr val="8E0D30"/>
              </a:buClr>
              <a:buSzTx/>
              <a:buFontTx/>
              <a:buChar char="•"/>
              <a:defRPr/>
            </a:pP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How do you determine which line ‘fits best’?</a:t>
            </a:r>
            <a:endPar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endParaRPr>
          </a:p>
        </p:txBody>
      </p:sp>
      <p:sp>
        <p:nvSpPr>
          <p:cNvPr id="81965" name="Line 45"/>
          <p:cNvSpPr/>
          <p:nvPr/>
        </p:nvSpPr>
        <p:spPr>
          <a:xfrm flipV="1">
            <a:off x="2830513" y="3475038"/>
            <a:ext cx="4068762" cy="1446212"/>
          </a:xfrm>
          <a:prstGeom prst="line">
            <a:avLst/>
          </a:prstGeom>
          <a:ln w="50800" cap="flat" cmpd="sng">
            <a:solidFill>
              <a:srgbClr val="DC4D28"/>
            </a:solidFill>
            <a:prstDash val="solid"/>
            <a:headEnd type="none" w="med" len="med"/>
            <a:tailEnd type="none" w="med" len="med"/>
          </a:ln>
        </p:spPr>
      </p:sp>
      <p:sp>
        <p:nvSpPr>
          <p:cNvPr id="81966" name="Line 46"/>
          <p:cNvSpPr/>
          <p:nvPr/>
        </p:nvSpPr>
        <p:spPr>
          <a:xfrm flipV="1">
            <a:off x="2830513" y="3962400"/>
            <a:ext cx="4068762" cy="958850"/>
          </a:xfrm>
          <a:prstGeom prst="line">
            <a:avLst/>
          </a:prstGeom>
          <a:ln w="50800" cap="flat" cmpd="sng">
            <a:solidFill>
              <a:srgbClr val="DC4D28"/>
            </a:solidFill>
            <a:prstDash val="solid"/>
            <a:headEnd type="none" w="med" len="med"/>
            <a:tailEnd type="none" w="med" len="med"/>
          </a:ln>
        </p:spPr>
      </p:sp>
      <p:sp>
        <p:nvSpPr>
          <p:cNvPr id="81967" name="Line 47"/>
          <p:cNvSpPr/>
          <p:nvPr/>
        </p:nvSpPr>
        <p:spPr>
          <a:xfrm flipV="1">
            <a:off x="2830513" y="4449763"/>
            <a:ext cx="4291012" cy="471487"/>
          </a:xfrm>
          <a:prstGeom prst="line">
            <a:avLst/>
          </a:prstGeom>
          <a:ln w="50800" cap="flat" cmpd="sng">
            <a:solidFill>
              <a:srgbClr val="DC4D28"/>
            </a:solidFill>
            <a:prstDash val="solid"/>
            <a:headEnd type="none" w="med" len="med"/>
            <a:tailEnd type="none" w="med" len="med"/>
          </a:ln>
        </p:spPr>
      </p:sp>
      <p:sp>
        <p:nvSpPr>
          <p:cNvPr id="81968" name="Line 48"/>
          <p:cNvSpPr/>
          <p:nvPr/>
        </p:nvSpPr>
        <p:spPr>
          <a:xfrm flipV="1">
            <a:off x="2982913" y="4114800"/>
            <a:ext cx="4068762" cy="958850"/>
          </a:xfrm>
          <a:prstGeom prst="line">
            <a:avLst/>
          </a:prstGeom>
          <a:ln w="50800" cap="flat" cmpd="sng">
            <a:solidFill>
              <a:srgbClr val="DC4D28"/>
            </a:solidFill>
            <a:prstDash val="solid"/>
            <a:headEnd type="none" w="med" len="med"/>
            <a:tailEnd type="none" w="med" len="med"/>
          </a:ln>
        </p:spPr>
      </p:sp>
      <p:sp>
        <p:nvSpPr>
          <p:cNvPr id="81970" name="Line 50"/>
          <p:cNvSpPr/>
          <p:nvPr/>
        </p:nvSpPr>
        <p:spPr>
          <a:xfrm flipV="1">
            <a:off x="3629025" y="3430588"/>
            <a:ext cx="2671763" cy="1601787"/>
          </a:xfrm>
          <a:prstGeom prst="line">
            <a:avLst/>
          </a:prstGeom>
          <a:ln w="50800" cap="flat" cmpd="sng">
            <a:solidFill>
              <a:srgbClr val="DC4D28"/>
            </a:solidFill>
            <a:prstDash val="solid"/>
            <a:headEnd type="none" w="med" len="med"/>
            <a:tailEnd type="none"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25">
                                            <p:txEl>
                                              <p:charRg st="0" end="46"/>
                                            </p:txEl>
                                          </p:spTgt>
                                        </p:tgtEl>
                                        <p:attrNameLst>
                                          <p:attrName>style.visibility</p:attrName>
                                        </p:attrNameLst>
                                      </p:cBhvr>
                                      <p:to>
                                        <p:strVal val="visible"/>
                                      </p:to>
                                    </p:set>
                                    <p:animEffect transition="in" filter="wipe(left)">
                                      <p:cBhvr>
                                        <p:cTn id="7" dur="500"/>
                                        <p:tgtEl>
                                          <p:spTgt spid="81925">
                                            <p:txEl>
                                              <p:charRg st="0" end="4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25">
                                            <p:txEl>
                                              <p:charRg st="46" end="91"/>
                                            </p:txEl>
                                          </p:spTgt>
                                        </p:tgtEl>
                                        <p:attrNameLst>
                                          <p:attrName>style.visibility</p:attrName>
                                        </p:attrNameLst>
                                      </p:cBhvr>
                                      <p:to>
                                        <p:strVal val="visible"/>
                                      </p:to>
                                    </p:set>
                                    <p:animEffect transition="in" filter="wipe(left)">
                                      <p:cBhvr>
                                        <p:cTn id="12" dur="500"/>
                                        <p:tgtEl>
                                          <p:spTgt spid="81925">
                                            <p:txEl>
                                              <p:charRg st="46" end="91"/>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1965"/>
                                        </p:tgtEl>
                                        <p:attrNameLst>
                                          <p:attrName>style.visibility</p:attrName>
                                        </p:attrNameLst>
                                      </p:cBhvr>
                                      <p:to>
                                        <p:strVal val="visible"/>
                                      </p:to>
                                    </p:set>
                                    <p:animEffect transition="in" filter="wipe(left)">
                                      <p:cBhvr>
                                        <p:cTn id="16" dur="500"/>
                                        <p:tgtEl>
                                          <p:spTgt spid="81965"/>
                                        </p:tgtEl>
                                      </p:cBhvr>
                                    </p:animEffect>
                                  </p:childTnLst>
                                  <p:subTnLst>
                                    <p:set>
                                      <p:cBhvr override="childStyle">
                                        <p:cTn dur="1" fill="hold" display="0" masterRel="nextClick" afterEffect="1"/>
                                        <p:tgtEl>
                                          <p:spTgt spid="81965"/>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1966"/>
                                        </p:tgtEl>
                                        <p:attrNameLst>
                                          <p:attrName>style.visibility</p:attrName>
                                        </p:attrNameLst>
                                      </p:cBhvr>
                                      <p:to>
                                        <p:strVal val="visible"/>
                                      </p:to>
                                    </p:set>
                                    <p:animEffect transition="in" filter="wipe(left)">
                                      <p:cBhvr>
                                        <p:cTn id="21" dur="500"/>
                                        <p:tgtEl>
                                          <p:spTgt spid="81966"/>
                                        </p:tgtEl>
                                      </p:cBhvr>
                                    </p:animEffect>
                                  </p:childTnLst>
                                  <p:subTnLst>
                                    <p:set>
                                      <p:cBhvr override="childStyle">
                                        <p:cTn dur="1" fill="hold" display="0" masterRel="nextClick" afterEffect="1"/>
                                        <p:tgtEl>
                                          <p:spTgt spid="81966"/>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1967"/>
                                        </p:tgtEl>
                                        <p:attrNameLst>
                                          <p:attrName>style.visibility</p:attrName>
                                        </p:attrNameLst>
                                      </p:cBhvr>
                                      <p:to>
                                        <p:strVal val="visible"/>
                                      </p:to>
                                    </p:set>
                                    <p:animEffect transition="in" filter="wipe(left)">
                                      <p:cBhvr>
                                        <p:cTn id="26" dur="500"/>
                                        <p:tgtEl>
                                          <p:spTgt spid="81967"/>
                                        </p:tgtEl>
                                      </p:cBhvr>
                                    </p:animEffect>
                                  </p:childTnLst>
                                  <p:subTnLst>
                                    <p:set>
                                      <p:cBhvr override="childStyle">
                                        <p:cTn dur="1" fill="hold" display="0" masterRel="nextClick" afterEffect="1"/>
                                        <p:tgtEl>
                                          <p:spTgt spid="8196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81968"/>
                                        </p:tgtEl>
                                        <p:attrNameLst>
                                          <p:attrName>style.visibility</p:attrName>
                                        </p:attrNameLst>
                                      </p:cBhvr>
                                      <p:to>
                                        <p:strVal val="visible"/>
                                      </p:to>
                                    </p:set>
                                    <p:animEffect transition="in" filter="wipe(left)">
                                      <p:cBhvr>
                                        <p:cTn id="31" dur="500"/>
                                        <p:tgtEl>
                                          <p:spTgt spid="81968"/>
                                        </p:tgtEl>
                                      </p:cBhvr>
                                    </p:animEffect>
                                  </p:childTnLst>
                                  <p:subTnLst>
                                    <p:set>
                                      <p:cBhvr override="childStyle">
                                        <p:cTn dur="1" fill="hold" display="0" masterRel="nextClick" afterEffect="1"/>
                                        <p:tgtEl>
                                          <p:spTgt spid="81968"/>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81970"/>
                                        </p:tgtEl>
                                        <p:attrNameLst>
                                          <p:attrName>style.visibility</p:attrName>
                                        </p:attrNameLst>
                                      </p:cBhvr>
                                      <p:to>
                                        <p:strVal val="visible"/>
                                      </p:to>
                                    </p:set>
                                    <p:animEffect transition="in" filter="wipe(down)">
                                      <p:cBhvr>
                                        <p:cTn id="36" dur="500"/>
                                        <p:tgtEl>
                                          <p:spTgt spid="81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Content Placeholder 6"/>
          <p:cNvSpPr>
            <a:spLocks noGrp="1"/>
          </p:cNvSpPr>
          <p:nvPr>
            <p:ph idx="1"/>
          </p:nvPr>
        </p:nvSpPr>
        <p:spPr/>
        <p:txBody>
          <a:bodyPr vert="horz" wrap="square" lIns="91440" tIns="45720" rIns="91440" bIns="45720" numCol="1" anchor="t" anchorCtr="0" compatLnSpc="1"/>
          <a:lstStyle/>
          <a:p>
            <a:pPr marL="462280" marR="0" lvl="0" indent="-462280" algn="l" defTabSz="914400" rtl="0" eaLnBrk="0" fontAlgn="base" latinLnBrk="0" hangingPunct="0">
              <a:lnSpc>
                <a:spcPct val="100000"/>
              </a:lnSpc>
              <a:spcBef>
                <a:spcPct val="20000"/>
              </a:spcBef>
              <a:spcAft>
                <a:spcPct val="0"/>
              </a:spcAft>
              <a:buClr>
                <a:srgbClr val="8E0D30"/>
              </a:buClr>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The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least squares line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is one that has the following two properties:</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462280" marR="0" lvl="0" indent="-462280" algn="l" defTabSz="914400" rtl="0" eaLnBrk="0" fontAlgn="base" latinLnBrk="0" hangingPunct="0">
              <a:lnSpc>
                <a:spcPct val="100000"/>
              </a:lnSpc>
              <a:spcBef>
                <a:spcPct val="20000"/>
              </a:spcBef>
              <a:spcAft>
                <a:spcPct val="0"/>
              </a:spcAft>
              <a:buClr>
                <a:srgbClr val="8E0D30"/>
              </a:buClr>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1.	The sum of the errors equals 0,</a:t>
            </a:r>
            <a:br>
              <a:rPr kumimoji="0" lang="en-US" sz="3200" b="0" i="0" u="none" strike="noStrike" kern="0" cap="none" spc="0" normalizeH="0" baseline="0" noProof="0" dirty="0" smtClean="0">
                <a:ln>
                  <a:noFill/>
                </a:ln>
                <a:solidFill>
                  <a:srgbClr val="141413"/>
                </a:solidFill>
                <a:effectLst/>
                <a:uLnTx/>
                <a:uFillTx/>
                <a:latin typeface="+mn-lt"/>
                <a:ea typeface="+mn-ea"/>
                <a:cs typeface="+mn-cs"/>
              </a:rPr>
            </a:br>
            <a:r>
              <a:rPr kumimoji="0" lang="en-US" sz="3200" b="0" i="0" u="none" strike="noStrike" kern="0" cap="none" spc="0" normalizeH="0" baseline="0" noProof="0" dirty="0" smtClean="0">
                <a:ln>
                  <a:noFill/>
                </a:ln>
                <a:solidFill>
                  <a:srgbClr val="141413"/>
                </a:solidFill>
                <a:effectLst/>
                <a:uLnTx/>
                <a:uFillTx/>
                <a:latin typeface="+mn-lt"/>
                <a:ea typeface="+mn-ea"/>
                <a:cs typeface="+mn-cs"/>
              </a:rPr>
              <a:t>i.e., mean error = 0.</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462280" marR="0" lvl="0" indent="-462280" algn="l" defTabSz="914400" rtl="0" eaLnBrk="0" fontAlgn="base" latinLnBrk="0" hangingPunct="0">
              <a:lnSpc>
                <a:spcPct val="100000"/>
              </a:lnSpc>
              <a:spcBef>
                <a:spcPct val="20000"/>
              </a:spcBef>
              <a:spcAft>
                <a:spcPct val="0"/>
              </a:spcAft>
              <a:buClr>
                <a:srgbClr val="8E0D30"/>
              </a:buClr>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2.	The sum of squared errors (SSE) is smaller than for any other straight-line model, i.e., the error variance is minimum.</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1028" name="Rectangle 3"/>
          <p:cNvSpPr>
            <a:spLocks noGrp="1"/>
          </p:cNvSpPr>
          <p:nvPr>
            <p:ph type="title"/>
          </p:nvPr>
        </p:nvSpPr>
        <p:spPr>
          <a:ln/>
        </p:spPr>
        <p:txBody>
          <a:bodyPr vert="horz" wrap="square" lIns="90488" tIns="44450" rIns="90488" bIns="44450" anchor="ctr" anchorCtr="1"/>
          <a:p>
            <a:r>
              <a:rPr b="1" dirty="0"/>
              <a:t>Least Squares Line</a:t>
            </a:r>
            <a:endParaRPr b="1" dirty="0"/>
          </a:p>
        </p:txBody>
      </p:sp>
      <p:graphicFrame>
        <p:nvGraphicFramePr>
          <p:cNvPr id="1026" name="Object 5"/>
          <p:cNvGraphicFramePr>
            <a:graphicFrameLocks noChangeAspect="1"/>
          </p:cNvGraphicFramePr>
          <p:nvPr/>
        </p:nvGraphicFramePr>
        <p:xfrm>
          <a:off x="4876800" y="1600200"/>
          <a:ext cx="1765300" cy="508000"/>
        </p:xfrm>
        <a:graphic>
          <a:graphicData uri="http://schemas.openxmlformats.org/presentationml/2006/ole">
            <mc:AlternateContent xmlns:mc="http://schemas.openxmlformats.org/markup-compatibility/2006">
              <mc:Choice xmlns:v="urn:schemas-microsoft-com:vml" Requires="v">
                <p:oleObj spid="_x0000_s3089" name="" r:id="rId1" imgW="1765300" imgH="508000" progId="Equation.DSMT4">
                  <p:embed/>
                </p:oleObj>
              </mc:Choice>
              <mc:Fallback>
                <p:oleObj name="" r:id="rId1" imgW="1765300" imgH="508000" progId="Equation.DSMT4">
                  <p:embed/>
                  <p:pic>
                    <p:nvPicPr>
                      <p:cNvPr id="0" name="Picture 3088"/>
                      <p:cNvPicPr/>
                      <p:nvPr/>
                    </p:nvPicPr>
                    <p:blipFill>
                      <a:blip r:embed="rId2"/>
                      <a:stretch>
                        <a:fillRect/>
                      </a:stretch>
                    </p:blipFill>
                    <p:spPr>
                      <a:xfrm>
                        <a:off x="4876800" y="1600200"/>
                        <a:ext cx="1765300" cy="508000"/>
                      </a:xfrm>
                      <a:prstGeom prst="rect">
                        <a:avLst/>
                      </a:prstGeom>
                      <a:noFill/>
                      <a:ln w="38100">
                        <a:noFill/>
                        <a:miter/>
                      </a:ln>
                    </p:spPr>
                  </p:pic>
                </p:oleObj>
              </mc:Fallback>
            </mc:AlternateContent>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3" name="Rectangle 3"/>
          <p:cNvSpPr>
            <a:spLocks noGrp="1"/>
          </p:cNvSpPr>
          <p:nvPr>
            <p:ph type="title"/>
          </p:nvPr>
        </p:nvSpPr>
        <p:spPr>
          <a:ln/>
        </p:spPr>
        <p:txBody>
          <a:bodyPr vert="horz" wrap="square" lIns="90488" tIns="44450" rIns="90488" bIns="44450" anchor="ctr" anchorCtr="1"/>
          <a:p>
            <a:r>
              <a:rPr b="1" dirty="0"/>
              <a:t>Formula for the Least Squares Estimates</a:t>
            </a:r>
            <a:endParaRPr b="1" dirty="0"/>
          </a:p>
        </p:txBody>
      </p:sp>
      <p:graphicFrame>
        <p:nvGraphicFramePr>
          <p:cNvPr id="2050" name="Object 5"/>
          <p:cNvGraphicFramePr>
            <a:graphicFrameLocks noChangeAspect="1"/>
          </p:cNvGraphicFramePr>
          <p:nvPr/>
        </p:nvGraphicFramePr>
        <p:xfrm>
          <a:off x="1314450" y="3181350"/>
          <a:ext cx="3898900" cy="508000"/>
        </p:xfrm>
        <a:graphic>
          <a:graphicData uri="http://schemas.openxmlformats.org/presentationml/2006/ole">
            <mc:AlternateContent xmlns:mc="http://schemas.openxmlformats.org/markup-compatibility/2006">
              <mc:Choice xmlns:v="urn:schemas-microsoft-com:vml" Requires="v">
                <p:oleObj spid="_x0000_s3086" name="" r:id="rId1" imgW="3898900" imgH="508000" progId="Equation.DSMT4">
                  <p:embed/>
                </p:oleObj>
              </mc:Choice>
              <mc:Fallback>
                <p:oleObj name="" r:id="rId1" imgW="3898900" imgH="508000" progId="Equation.DSMT4">
                  <p:embed/>
                  <p:pic>
                    <p:nvPicPr>
                      <p:cNvPr id="0" name="Picture 3085"/>
                      <p:cNvPicPr/>
                      <p:nvPr/>
                    </p:nvPicPr>
                    <p:blipFill>
                      <a:blip r:embed="rId2"/>
                      <a:stretch>
                        <a:fillRect/>
                      </a:stretch>
                    </p:blipFill>
                    <p:spPr>
                      <a:xfrm>
                        <a:off x="1314450" y="3181350"/>
                        <a:ext cx="3898900" cy="508000"/>
                      </a:xfrm>
                      <a:prstGeom prst="rect">
                        <a:avLst/>
                      </a:prstGeom>
                      <a:noFill/>
                      <a:ln w="38100">
                        <a:noFill/>
                        <a:miter/>
                      </a:ln>
                    </p:spPr>
                  </p:pic>
                </p:oleObj>
              </mc:Fallback>
            </mc:AlternateContent>
          </a:graphicData>
        </a:graphic>
      </p:graphicFrame>
      <p:graphicFrame>
        <p:nvGraphicFramePr>
          <p:cNvPr id="2051" name="Object 6"/>
          <p:cNvGraphicFramePr>
            <a:graphicFrameLocks noChangeAspect="1"/>
          </p:cNvGraphicFramePr>
          <p:nvPr/>
        </p:nvGraphicFramePr>
        <p:xfrm>
          <a:off x="2311400" y="1873250"/>
          <a:ext cx="2514600" cy="977900"/>
        </p:xfrm>
        <a:graphic>
          <a:graphicData uri="http://schemas.openxmlformats.org/presentationml/2006/ole">
            <mc:AlternateContent xmlns:mc="http://schemas.openxmlformats.org/markup-compatibility/2006">
              <mc:Choice xmlns:v="urn:schemas-microsoft-com:vml" Requires="v">
                <p:oleObj spid="_x0000_s3087" name="" r:id="rId3" imgW="2514600" imgH="977900" progId="Equation.DSMT4">
                  <p:embed/>
                </p:oleObj>
              </mc:Choice>
              <mc:Fallback>
                <p:oleObj name="" r:id="rId3" imgW="2514600" imgH="977900" progId="Equation.DSMT4">
                  <p:embed/>
                  <p:pic>
                    <p:nvPicPr>
                      <p:cNvPr id="0" name="Picture 3086"/>
                      <p:cNvPicPr/>
                      <p:nvPr/>
                    </p:nvPicPr>
                    <p:blipFill>
                      <a:blip r:embed="rId4"/>
                      <a:stretch>
                        <a:fillRect/>
                      </a:stretch>
                    </p:blipFill>
                    <p:spPr>
                      <a:xfrm>
                        <a:off x="2311400" y="1873250"/>
                        <a:ext cx="2514600" cy="977900"/>
                      </a:xfrm>
                      <a:prstGeom prst="rect">
                        <a:avLst/>
                      </a:prstGeom>
                      <a:noFill/>
                      <a:ln w="38100">
                        <a:noFill/>
                        <a:miter/>
                      </a:ln>
                    </p:spPr>
                  </p:pic>
                </p:oleObj>
              </mc:Fallback>
            </mc:AlternateContent>
          </a:graphicData>
        </a:graphic>
      </p:graphicFrame>
      <p:graphicFrame>
        <p:nvGraphicFramePr>
          <p:cNvPr id="2052" name="Object 7"/>
          <p:cNvGraphicFramePr>
            <a:graphicFrameLocks noChangeAspect="1"/>
          </p:cNvGraphicFramePr>
          <p:nvPr/>
        </p:nvGraphicFramePr>
        <p:xfrm>
          <a:off x="1879600" y="3911600"/>
          <a:ext cx="5399088" cy="1485900"/>
        </p:xfrm>
        <a:graphic>
          <a:graphicData uri="http://schemas.openxmlformats.org/presentationml/2006/ole">
            <mc:AlternateContent xmlns:mc="http://schemas.openxmlformats.org/markup-compatibility/2006">
              <mc:Choice xmlns:v="urn:schemas-microsoft-com:vml" Requires="v">
                <p:oleObj spid="_x0000_s3084" name="" r:id="rId5" imgW="5397500" imgH="1485900" progId="Equation.DSMT4">
                  <p:embed/>
                </p:oleObj>
              </mc:Choice>
              <mc:Fallback>
                <p:oleObj name="" r:id="rId5" imgW="5397500" imgH="1485900" progId="Equation.DSMT4">
                  <p:embed/>
                  <p:pic>
                    <p:nvPicPr>
                      <p:cNvPr id="0" name="Picture 3083"/>
                      <p:cNvPicPr/>
                      <p:nvPr/>
                    </p:nvPicPr>
                    <p:blipFill>
                      <a:blip r:embed="rId6"/>
                      <a:stretch>
                        <a:fillRect/>
                      </a:stretch>
                    </p:blipFill>
                    <p:spPr>
                      <a:xfrm>
                        <a:off x="1879600" y="3911600"/>
                        <a:ext cx="5399088" cy="1485900"/>
                      </a:xfrm>
                      <a:prstGeom prst="rect">
                        <a:avLst/>
                      </a:prstGeom>
                      <a:noFill/>
                      <a:ln w="38100">
                        <a:noFill/>
                        <a:miter/>
                      </a:ln>
                    </p:spPr>
                  </p:pic>
                </p:oleObj>
              </mc:Fallback>
            </mc:AlternateContent>
          </a:graphicData>
        </a:graphic>
      </p:graphicFrame>
      <p:sp>
        <p:nvSpPr>
          <p:cNvPr id="10" name="TextBox 9"/>
          <p:cNvSpPr txBox="1"/>
          <p:nvPr/>
        </p:nvSpPr>
        <p:spPr>
          <a:xfrm>
            <a:off x="1905000" y="5715000"/>
            <a:ext cx="5562600" cy="523875"/>
          </a:xfrm>
          <a:prstGeom prst="rect">
            <a:avLst/>
          </a:prstGeom>
          <a:noFill/>
        </p:spPr>
        <p:txBody>
          <a:bodyPr>
            <a:spAutoFit/>
          </a:bodyPr>
          <a:lstStyle/>
          <a:p>
            <a:pPr marR="0" defTabSz="914400">
              <a:buClrTx/>
              <a:buSzTx/>
              <a:buFontTx/>
              <a:buNone/>
              <a:defRPr/>
            </a:pPr>
            <a:r>
              <a:rPr kumimoji="0" lang="en-US" sz="2800" i="1" kern="1200" cap="none" spc="0" normalizeH="0" baseline="0" noProof="0" dirty="0">
                <a:latin typeface="+mj-lt"/>
                <a:ea typeface="+mn-ea"/>
                <a:cs typeface="Times New Roman" panose="02020603050405020304" pitchFamily="18" charset="0"/>
              </a:rPr>
              <a:t>n</a:t>
            </a:r>
            <a:r>
              <a:rPr kumimoji="0" lang="en-US" sz="2800" kern="1200" cap="none" spc="0" normalizeH="0" baseline="0" noProof="0" dirty="0">
                <a:latin typeface="+mj-lt"/>
                <a:ea typeface="+mn-ea"/>
                <a:cs typeface="Times New Roman" panose="02020603050405020304" pitchFamily="18" charset="0"/>
              </a:rPr>
              <a:t> = Sample size</a:t>
            </a:r>
            <a:endParaRPr kumimoji="0" lang="en-US" sz="2800" i="1" kern="1200" cap="none" spc="0" normalizeH="0" baseline="0" noProof="0" dirty="0">
              <a:latin typeface="+mj-lt"/>
              <a:ea typeface="+mn-ea"/>
              <a:cs typeface="Times New Roman" panose="02020603050405020304" pitchFamily="18"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Content Placeholder 7"/>
          <p:cNvSpPr>
            <a:spLocks noGrp="1"/>
          </p:cNvSpPr>
          <p:nvPr>
            <p:ph idx="1"/>
          </p:nvPr>
        </p:nvSpPr>
        <p:spPr>
          <a:xfrm>
            <a:off x="457200" y="1600200"/>
            <a:ext cx="8458200" cy="4525963"/>
          </a:xfrm>
        </p:spPr>
        <p:txBody>
          <a:bodyPr vert="horz" wrap="square" lIns="91440" tIns="45720" rIns="91440" bIns="45720" numCol="1" anchor="t" anchorCtr="0" compatLnSpc="1"/>
          <a:lstStyle/>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3200" b="0" i="1" u="none" strike="noStrike" kern="0" cap="none" spc="0" normalizeH="0" baseline="0" noProof="0" dirty="0" smtClean="0">
                <a:ln>
                  <a:noFill/>
                </a:ln>
                <a:solidFill>
                  <a:srgbClr val="141413"/>
                </a:solidFill>
                <a:effectLst/>
                <a:uLnTx/>
                <a:uFillTx/>
                <a:latin typeface="+mn-lt"/>
                <a:ea typeface="+mn-ea"/>
                <a:cs typeface="+mn-cs"/>
              </a:rPr>
              <a:t>y-intercept:   </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represents the predicted value of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y</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when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 0 (Caution: This value will not be meaningful if the value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 0 is nonsensical or outside the range of the sample data.)</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1376680" marR="0" lvl="0" indent="-1376680" algn="l" defTabSz="914400" rtl="0" eaLnBrk="0" fontAlgn="base" latinLnBrk="0" hangingPunct="0">
              <a:lnSpc>
                <a:spcPct val="90000"/>
              </a:lnSpc>
              <a:spcBef>
                <a:spcPct val="20000"/>
              </a:spcBef>
              <a:spcAft>
                <a:spcPct val="0"/>
              </a:spcAft>
              <a:buClr>
                <a:srgbClr val="8E0D30"/>
              </a:buClr>
              <a:buSzTx/>
              <a:buFontTx/>
              <a:buNone/>
              <a:defRPr/>
            </a:pPr>
            <a:r>
              <a:rPr kumimoji="0" lang="en-US" sz="3200" b="0" i="1" u="none" strike="noStrike" kern="0" cap="none" spc="0" normalizeH="0" baseline="0" noProof="0" dirty="0" smtClean="0">
                <a:ln>
                  <a:noFill/>
                </a:ln>
                <a:solidFill>
                  <a:srgbClr val="141413"/>
                </a:solidFill>
                <a:effectLst/>
                <a:uLnTx/>
                <a:uFillTx/>
                <a:latin typeface="+mn-lt"/>
                <a:ea typeface="+mn-ea"/>
                <a:cs typeface="+mn-cs"/>
              </a:rPr>
              <a:t>slope:</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represents the increase (or decrease) in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y</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for every 1-unit increase in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(Caution: This interpretation is valid only for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x</a:t>
            </a:r>
            <a:r>
              <a:rPr kumimoji="0" lang="en-US" sz="3200" b="0" i="0" u="none" strike="noStrike" kern="0" cap="none" spc="0" normalizeH="0" baseline="0" noProof="0" dirty="0" smtClean="0">
                <a:ln>
                  <a:noFill/>
                </a:ln>
                <a:solidFill>
                  <a:srgbClr val="141413"/>
                </a:solidFill>
                <a:effectLst/>
                <a:uLnTx/>
                <a:uFillTx/>
                <a:latin typeface="+mn-lt"/>
                <a:ea typeface="+mn-ea"/>
                <a:cs typeface="+mn-cs"/>
              </a:rPr>
              <a:t>-values within the range of the sample data.)</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3077" name="Rectangle 3"/>
          <p:cNvSpPr>
            <a:spLocks noGrp="1"/>
          </p:cNvSpPr>
          <p:nvPr>
            <p:ph type="title"/>
          </p:nvPr>
        </p:nvSpPr>
        <p:spPr>
          <a:xfrm>
            <a:off x="152400" y="274638"/>
            <a:ext cx="8839200" cy="1143000"/>
          </a:xfrm>
          <a:ln/>
        </p:spPr>
        <p:txBody>
          <a:bodyPr vert="horz" wrap="square" lIns="90488" tIns="44450" rIns="90488" bIns="44450" anchor="ctr" anchorCtr="1"/>
          <a:p>
            <a:r>
              <a:rPr sz="4000" b="1" dirty="0"/>
              <a:t>Interpreting the Estimates of </a:t>
            </a:r>
            <a:r>
              <a:rPr sz="4000" b="1" i="1" dirty="0">
                <a:latin typeface="Symbol" panose="05050102010706020507" pitchFamily="18" charset="2"/>
                <a:sym typeface="Symbol" panose="05050102010706020507" pitchFamily="18" charset="2"/>
              </a:rPr>
              <a:t></a:t>
            </a:r>
            <a:r>
              <a:rPr sz="4000" b="1" baseline="-25000" dirty="0"/>
              <a:t>0</a:t>
            </a:r>
            <a:r>
              <a:rPr sz="4000" b="1" dirty="0"/>
              <a:t> and </a:t>
            </a:r>
            <a:r>
              <a:rPr sz="4000" b="1" i="1" dirty="0">
                <a:latin typeface="Symbol" panose="05050102010706020507" pitchFamily="18" charset="2"/>
                <a:sym typeface="Symbol" panose="05050102010706020507" pitchFamily="18" charset="2"/>
              </a:rPr>
              <a:t></a:t>
            </a:r>
            <a:r>
              <a:rPr sz="4000" b="1" baseline="-25000" dirty="0"/>
              <a:t>1</a:t>
            </a:r>
            <a:r>
              <a:rPr sz="4000" b="1" dirty="0"/>
              <a:t> in Simple Liner Regression</a:t>
            </a:r>
            <a:endParaRPr sz="4000" b="1" dirty="0"/>
          </a:p>
        </p:txBody>
      </p:sp>
      <p:graphicFrame>
        <p:nvGraphicFramePr>
          <p:cNvPr id="3074" name="Object 8"/>
          <p:cNvGraphicFramePr>
            <a:graphicFrameLocks noChangeAspect="1"/>
          </p:cNvGraphicFramePr>
          <p:nvPr/>
        </p:nvGraphicFramePr>
        <p:xfrm>
          <a:off x="1690688" y="3910013"/>
          <a:ext cx="330200" cy="508000"/>
        </p:xfrm>
        <a:graphic>
          <a:graphicData uri="http://schemas.openxmlformats.org/presentationml/2006/ole">
            <mc:AlternateContent xmlns:mc="http://schemas.openxmlformats.org/markup-compatibility/2006">
              <mc:Choice xmlns:v="urn:schemas-microsoft-com:vml" Requires="v">
                <p:oleObj spid="_x0000_s3088" name="" r:id="rId1" imgW="330200" imgH="508000" progId="Equation.DSMT4">
                  <p:embed/>
                </p:oleObj>
              </mc:Choice>
              <mc:Fallback>
                <p:oleObj name="" r:id="rId1" imgW="330200" imgH="508000" progId="Equation.DSMT4">
                  <p:embed/>
                  <p:pic>
                    <p:nvPicPr>
                      <p:cNvPr id="0" name="Picture 3087"/>
                      <p:cNvPicPr/>
                      <p:nvPr/>
                    </p:nvPicPr>
                    <p:blipFill>
                      <a:blip r:embed="rId2"/>
                      <a:stretch>
                        <a:fillRect/>
                      </a:stretch>
                    </p:blipFill>
                    <p:spPr>
                      <a:xfrm>
                        <a:off x="1690688" y="3910013"/>
                        <a:ext cx="330200" cy="508000"/>
                      </a:xfrm>
                      <a:prstGeom prst="rect">
                        <a:avLst/>
                      </a:prstGeom>
                      <a:noFill/>
                      <a:ln w="38100">
                        <a:noFill/>
                        <a:miter/>
                      </a:ln>
                    </p:spPr>
                  </p:pic>
                </p:oleObj>
              </mc:Fallback>
            </mc:AlternateContent>
          </a:graphicData>
        </a:graphic>
      </p:graphicFrame>
      <p:graphicFrame>
        <p:nvGraphicFramePr>
          <p:cNvPr id="3075" name="Object 9"/>
          <p:cNvGraphicFramePr>
            <a:graphicFrameLocks noChangeAspect="1"/>
          </p:cNvGraphicFramePr>
          <p:nvPr/>
        </p:nvGraphicFramePr>
        <p:xfrm>
          <a:off x="2540000" y="1600200"/>
          <a:ext cx="355600" cy="508000"/>
        </p:xfrm>
        <a:graphic>
          <a:graphicData uri="http://schemas.openxmlformats.org/presentationml/2006/ole">
            <mc:AlternateContent xmlns:mc="http://schemas.openxmlformats.org/markup-compatibility/2006">
              <mc:Choice xmlns:v="urn:schemas-microsoft-com:vml" Requires="v">
                <p:oleObj spid="_x0000_s3085" name="" r:id="rId3" imgW="355600" imgH="508000" progId="Equation.DSMT4">
                  <p:embed/>
                </p:oleObj>
              </mc:Choice>
              <mc:Fallback>
                <p:oleObj name="" r:id="rId3" imgW="355600" imgH="508000" progId="Equation.DSMT4">
                  <p:embed/>
                  <p:pic>
                    <p:nvPicPr>
                      <p:cNvPr id="0" name="Picture 3084"/>
                      <p:cNvPicPr/>
                      <p:nvPr/>
                    </p:nvPicPr>
                    <p:blipFill>
                      <a:blip r:embed="rId4"/>
                      <a:stretch>
                        <a:fillRect/>
                      </a:stretch>
                    </p:blipFill>
                    <p:spPr>
                      <a:xfrm>
                        <a:off x="2540000" y="1600200"/>
                        <a:ext cx="355600" cy="508000"/>
                      </a:xfrm>
                      <a:prstGeom prst="rect">
                        <a:avLst/>
                      </a:prstGeom>
                      <a:noFill/>
                      <a:ln w="38100">
                        <a:noFill/>
                        <a:miter/>
                      </a:ln>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1" name="Rectangle 2"/>
          <p:cNvSpPr>
            <a:spLocks noGrp="1"/>
          </p:cNvSpPr>
          <p:nvPr>
            <p:ph type="title"/>
          </p:nvPr>
        </p:nvSpPr>
        <p:spPr>
          <a:ln/>
        </p:spPr>
        <p:txBody>
          <a:bodyPr vert="horz" wrap="square" lIns="90488" tIns="44450" rIns="90488" bIns="44450" anchor="ctr" anchorCtr="1"/>
          <a:p>
            <a:r>
              <a:rPr b="1" dirty="0"/>
              <a:t>Least Squares Graphically</a:t>
            </a:r>
            <a:endParaRPr b="1" dirty="0"/>
          </a:p>
        </p:txBody>
      </p:sp>
      <p:sp>
        <p:nvSpPr>
          <p:cNvPr id="4102" name="Line 9"/>
          <p:cNvSpPr/>
          <p:nvPr/>
        </p:nvSpPr>
        <p:spPr>
          <a:xfrm>
            <a:off x="3138488" y="3654425"/>
            <a:ext cx="1587" cy="1406525"/>
          </a:xfrm>
          <a:prstGeom prst="line">
            <a:avLst/>
          </a:prstGeom>
          <a:ln w="26988" cap="flat" cmpd="sng">
            <a:solidFill>
              <a:schemeClr val="tx1"/>
            </a:solidFill>
            <a:prstDash val="solid"/>
            <a:headEnd type="none" w="med" len="med"/>
            <a:tailEnd type="none" w="med" len="med"/>
          </a:ln>
        </p:spPr>
      </p:sp>
      <p:sp>
        <p:nvSpPr>
          <p:cNvPr id="4103" name="Rectangle 10"/>
          <p:cNvSpPr/>
          <p:nvPr/>
        </p:nvSpPr>
        <p:spPr>
          <a:xfrm>
            <a:off x="3521075" y="4144963"/>
            <a:ext cx="133350" cy="365125"/>
          </a:xfrm>
          <a:prstGeom prst="rect">
            <a:avLst/>
          </a:prstGeom>
          <a:noFill/>
          <a:ln w="9525">
            <a:noFill/>
          </a:ln>
        </p:spPr>
        <p:txBody>
          <a:bodyPr wrap="none" lIns="0" tIns="0" rIns="0" bIns="0">
            <a:spAutoFit/>
          </a:bodyPr>
          <a:p>
            <a:pPr>
              <a:spcBef>
                <a:spcPct val="0"/>
              </a:spcBef>
            </a:pPr>
            <a:r>
              <a:rPr i="1" dirty="0">
                <a:latin typeface="Symbol" panose="05050102010706020507" pitchFamily="18" charset="2"/>
              </a:rPr>
              <a:t>e</a:t>
            </a:r>
            <a:endParaRPr sz="1800" dirty="0">
              <a:latin typeface="Times New Roman" panose="02020603050405020304" pitchFamily="18" charset="0"/>
            </a:endParaRPr>
          </a:p>
        </p:txBody>
      </p:sp>
      <p:sp>
        <p:nvSpPr>
          <p:cNvPr id="4104" name="Rectangle 11"/>
          <p:cNvSpPr/>
          <p:nvPr/>
        </p:nvSpPr>
        <p:spPr>
          <a:xfrm>
            <a:off x="3652838" y="4370388"/>
            <a:ext cx="101600" cy="244475"/>
          </a:xfrm>
          <a:prstGeom prst="rect">
            <a:avLst/>
          </a:prstGeom>
          <a:noFill/>
          <a:ln w="9525">
            <a:noFill/>
          </a:ln>
        </p:spPr>
        <p:txBody>
          <a:bodyPr wrap="none" lIns="0" tIns="0" rIns="0" bIns="0">
            <a:spAutoFit/>
          </a:bodyPr>
          <a:p>
            <a:pPr>
              <a:spcBef>
                <a:spcPct val="0"/>
              </a:spcBef>
            </a:pPr>
            <a:r>
              <a:rPr sz="1600" dirty="0">
                <a:latin typeface="Times New Roman" panose="02020603050405020304" pitchFamily="18" charset="0"/>
              </a:rPr>
              <a:t>2</a:t>
            </a:r>
            <a:endParaRPr sz="1800" dirty="0">
              <a:latin typeface="Times New Roman" panose="02020603050405020304" pitchFamily="18" charset="0"/>
            </a:endParaRPr>
          </a:p>
        </p:txBody>
      </p:sp>
      <p:sp>
        <p:nvSpPr>
          <p:cNvPr id="4105" name="Rectangle 12"/>
          <p:cNvSpPr/>
          <p:nvPr/>
        </p:nvSpPr>
        <p:spPr>
          <a:xfrm>
            <a:off x="1212850" y="2916238"/>
            <a:ext cx="174625" cy="473075"/>
          </a:xfrm>
          <a:prstGeom prst="rect">
            <a:avLst/>
          </a:prstGeom>
          <a:noFill/>
          <a:ln w="9525">
            <a:noFill/>
          </a:ln>
        </p:spPr>
        <p:txBody>
          <a:bodyPr wrap="none" lIns="0" tIns="0" rIns="0" bIns="0">
            <a:spAutoFit/>
          </a:bodyPr>
          <a:p>
            <a:pPr>
              <a:spcBef>
                <a:spcPct val="0"/>
              </a:spcBef>
            </a:pPr>
            <a:r>
              <a:rPr sz="3100" b="1" i="1" dirty="0">
                <a:latin typeface="Times New Roman" panose="02020603050405020304" pitchFamily="18" charset="0"/>
              </a:rPr>
              <a:t>y</a:t>
            </a:r>
            <a:endParaRPr sz="1800" i="1" dirty="0">
              <a:latin typeface="Times New Roman" panose="02020603050405020304" pitchFamily="18" charset="0"/>
            </a:endParaRPr>
          </a:p>
        </p:txBody>
      </p:sp>
      <p:sp>
        <p:nvSpPr>
          <p:cNvPr id="4106" name="Rectangle 13"/>
          <p:cNvSpPr/>
          <p:nvPr/>
        </p:nvSpPr>
        <p:spPr>
          <a:xfrm>
            <a:off x="7408863" y="5854700"/>
            <a:ext cx="196850" cy="473075"/>
          </a:xfrm>
          <a:prstGeom prst="rect">
            <a:avLst/>
          </a:prstGeom>
          <a:noFill/>
          <a:ln w="9525">
            <a:noFill/>
          </a:ln>
        </p:spPr>
        <p:txBody>
          <a:bodyPr wrap="none" lIns="0" tIns="0" rIns="0" bIns="0">
            <a:spAutoFit/>
          </a:bodyPr>
          <a:p>
            <a:pPr>
              <a:spcBef>
                <a:spcPct val="0"/>
              </a:spcBef>
            </a:pPr>
            <a:r>
              <a:rPr sz="3100" b="1" i="1" dirty="0">
                <a:latin typeface="Times New Roman" panose="02020603050405020304" pitchFamily="18" charset="0"/>
              </a:rPr>
              <a:t>x</a:t>
            </a:r>
            <a:endParaRPr sz="1800" i="1" dirty="0">
              <a:latin typeface="Times New Roman" panose="02020603050405020304" pitchFamily="18" charset="0"/>
            </a:endParaRPr>
          </a:p>
        </p:txBody>
      </p:sp>
      <p:sp>
        <p:nvSpPr>
          <p:cNvPr id="4107" name="Freeform 14"/>
          <p:cNvSpPr/>
          <p:nvPr/>
        </p:nvSpPr>
        <p:spPr>
          <a:xfrm>
            <a:off x="3233738" y="3857625"/>
            <a:ext cx="225425" cy="549275"/>
          </a:xfrm>
          <a:custGeom>
            <a:avLst/>
            <a:gdLst>
              <a:gd name="txL" fmla="*/ 0 w 142"/>
              <a:gd name="txT" fmla="*/ 0 h 346"/>
              <a:gd name="txR" fmla="*/ 142 w 142"/>
              <a:gd name="txB" fmla="*/ 346 h 346"/>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txL" t="txT" r="txR" b="txB"/>
            <a:pathLst>
              <a:path w="142" h="346">
                <a:moveTo>
                  <a:pt x="0" y="0"/>
                </a:moveTo>
                <a:lnTo>
                  <a:pt x="26" y="13"/>
                </a:lnTo>
                <a:lnTo>
                  <a:pt x="39" y="27"/>
                </a:lnTo>
                <a:lnTo>
                  <a:pt x="59" y="53"/>
                </a:lnTo>
                <a:lnTo>
                  <a:pt x="72" y="76"/>
                </a:lnTo>
                <a:lnTo>
                  <a:pt x="79" y="102"/>
                </a:lnTo>
                <a:lnTo>
                  <a:pt x="82" y="129"/>
                </a:lnTo>
                <a:lnTo>
                  <a:pt x="82" y="165"/>
                </a:lnTo>
                <a:lnTo>
                  <a:pt x="85" y="191"/>
                </a:lnTo>
                <a:lnTo>
                  <a:pt x="85" y="204"/>
                </a:lnTo>
                <a:lnTo>
                  <a:pt x="89" y="231"/>
                </a:lnTo>
                <a:lnTo>
                  <a:pt x="89" y="244"/>
                </a:lnTo>
                <a:lnTo>
                  <a:pt x="92" y="267"/>
                </a:lnTo>
                <a:lnTo>
                  <a:pt x="102" y="300"/>
                </a:lnTo>
                <a:lnTo>
                  <a:pt x="112" y="320"/>
                </a:lnTo>
                <a:lnTo>
                  <a:pt x="125" y="333"/>
                </a:lnTo>
                <a:lnTo>
                  <a:pt x="142" y="346"/>
                </a:lnTo>
                <a:lnTo>
                  <a:pt x="115" y="333"/>
                </a:lnTo>
                <a:lnTo>
                  <a:pt x="95" y="313"/>
                </a:lnTo>
                <a:lnTo>
                  <a:pt x="79" y="283"/>
                </a:lnTo>
                <a:lnTo>
                  <a:pt x="72" y="267"/>
                </a:lnTo>
                <a:lnTo>
                  <a:pt x="66" y="244"/>
                </a:lnTo>
                <a:lnTo>
                  <a:pt x="66" y="231"/>
                </a:lnTo>
                <a:lnTo>
                  <a:pt x="59" y="204"/>
                </a:lnTo>
                <a:lnTo>
                  <a:pt x="59" y="191"/>
                </a:lnTo>
                <a:lnTo>
                  <a:pt x="59" y="171"/>
                </a:lnTo>
                <a:lnTo>
                  <a:pt x="59" y="142"/>
                </a:lnTo>
                <a:lnTo>
                  <a:pt x="59" y="115"/>
                </a:lnTo>
                <a:lnTo>
                  <a:pt x="56" y="89"/>
                </a:lnTo>
                <a:lnTo>
                  <a:pt x="49" y="63"/>
                </a:lnTo>
                <a:lnTo>
                  <a:pt x="39" y="46"/>
                </a:lnTo>
                <a:lnTo>
                  <a:pt x="26" y="27"/>
                </a:lnTo>
                <a:lnTo>
                  <a:pt x="16" y="13"/>
                </a:lnTo>
                <a:lnTo>
                  <a:pt x="0"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08" name="Freeform 15"/>
          <p:cNvSpPr/>
          <p:nvPr/>
        </p:nvSpPr>
        <p:spPr>
          <a:xfrm>
            <a:off x="3233738" y="4406900"/>
            <a:ext cx="225425" cy="544513"/>
          </a:xfrm>
          <a:custGeom>
            <a:avLst/>
            <a:gdLst>
              <a:gd name="txL" fmla="*/ 0 w 142"/>
              <a:gd name="txT" fmla="*/ 0 h 343"/>
              <a:gd name="txR" fmla="*/ 142 w 142"/>
              <a:gd name="txB" fmla="*/ 343 h 343"/>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142" h="343">
                <a:moveTo>
                  <a:pt x="142" y="0"/>
                </a:moveTo>
                <a:lnTo>
                  <a:pt x="118" y="13"/>
                </a:lnTo>
                <a:lnTo>
                  <a:pt x="102" y="23"/>
                </a:lnTo>
                <a:lnTo>
                  <a:pt x="82" y="49"/>
                </a:lnTo>
                <a:lnTo>
                  <a:pt x="69" y="76"/>
                </a:lnTo>
                <a:lnTo>
                  <a:pt x="66" y="102"/>
                </a:lnTo>
                <a:lnTo>
                  <a:pt x="62" y="125"/>
                </a:lnTo>
                <a:lnTo>
                  <a:pt x="59" y="165"/>
                </a:lnTo>
                <a:lnTo>
                  <a:pt x="59" y="191"/>
                </a:lnTo>
                <a:lnTo>
                  <a:pt x="56" y="201"/>
                </a:lnTo>
                <a:lnTo>
                  <a:pt x="56" y="227"/>
                </a:lnTo>
                <a:lnTo>
                  <a:pt x="52" y="244"/>
                </a:lnTo>
                <a:lnTo>
                  <a:pt x="49" y="267"/>
                </a:lnTo>
                <a:lnTo>
                  <a:pt x="39" y="297"/>
                </a:lnTo>
                <a:lnTo>
                  <a:pt x="29" y="316"/>
                </a:lnTo>
                <a:lnTo>
                  <a:pt x="16" y="329"/>
                </a:lnTo>
                <a:lnTo>
                  <a:pt x="0" y="343"/>
                </a:lnTo>
                <a:lnTo>
                  <a:pt x="26" y="329"/>
                </a:lnTo>
                <a:lnTo>
                  <a:pt x="46" y="313"/>
                </a:lnTo>
                <a:lnTo>
                  <a:pt x="66" y="283"/>
                </a:lnTo>
                <a:lnTo>
                  <a:pt x="69" y="267"/>
                </a:lnTo>
                <a:lnTo>
                  <a:pt x="76" y="244"/>
                </a:lnTo>
                <a:lnTo>
                  <a:pt x="79" y="227"/>
                </a:lnTo>
                <a:lnTo>
                  <a:pt x="82" y="201"/>
                </a:lnTo>
                <a:lnTo>
                  <a:pt x="82" y="191"/>
                </a:lnTo>
                <a:lnTo>
                  <a:pt x="85" y="168"/>
                </a:lnTo>
                <a:lnTo>
                  <a:pt x="82" y="138"/>
                </a:lnTo>
                <a:lnTo>
                  <a:pt x="82" y="112"/>
                </a:lnTo>
                <a:lnTo>
                  <a:pt x="85" y="89"/>
                </a:lnTo>
                <a:lnTo>
                  <a:pt x="95" y="63"/>
                </a:lnTo>
                <a:lnTo>
                  <a:pt x="102" y="43"/>
                </a:lnTo>
                <a:lnTo>
                  <a:pt x="115" y="23"/>
                </a:lnTo>
                <a:lnTo>
                  <a:pt x="125" y="13"/>
                </a:lnTo>
                <a:lnTo>
                  <a:pt x="142"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09" name="Freeform 17"/>
          <p:cNvSpPr/>
          <p:nvPr/>
        </p:nvSpPr>
        <p:spPr>
          <a:xfrm>
            <a:off x="2997200" y="3517900"/>
            <a:ext cx="277813" cy="271463"/>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6"/>
                </a:moveTo>
                <a:lnTo>
                  <a:pt x="6" y="56"/>
                </a:lnTo>
                <a:lnTo>
                  <a:pt x="23" y="30"/>
                </a:lnTo>
                <a:lnTo>
                  <a:pt x="46" y="10"/>
                </a:lnTo>
                <a:lnTo>
                  <a:pt x="73" y="0"/>
                </a:lnTo>
                <a:lnTo>
                  <a:pt x="102" y="0"/>
                </a:lnTo>
                <a:lnTo>
                  <a:pt x="132" y="10"/>
                </a:lnTo>
                <a:lnTo>
                  <a:pt x="155" y="30"/>
                </a:lnTo>
                <a:lnTo>
                  <a:pt x="168" y="56"/>
                </a:lnTo>
                <a:lnTo>
                  <a:pt x="175" y="86"/>
                </a:lnTo>
                <a:lnTo>
                  <a:pt x="168" y="115"/>
                </a:lnTo>
                <a:lnTo>
                  <a:pt x="155" y="142"/>
                </a:lnTo>
                <a:lnTo>
                  <a:pt x="132" y="161"/>
                </a:lnTo>
                <a:lnTo>
                  <a:pt x="102" y="171"/>
                </a:lnTo>
                <a:lnTo>
                  <a:pt x="73" y="171"/>
                </a:lnTo>
                <a:lnTo>
                  <a:pt x="46" y="161"/>
                </a:lnTo>
                <a:lnTo>
                  <a:pt x="23" y="142"/>
                </a:lnTo>
                <a:lnTo>
                  <a:pt x="6" y="115"/>
                </a:lnTo>
                <a:lnTo>
                  <a:pt x="0" y="86"/>
                </a:lnTo>
                <a:close/>
              </a:path>
            </a:pathLst>
          </a:custGeom>
          <a:solidFill>
            <a:srgbClr val="CDBBDA">
              <a:alpha val="100000"/>
            </a:srgbClr>
          </a:solidFill>
          <a:ln w="38100" cap="flat" cmpd="sng">
            <a:solidFill>
              <a:srgbClr val="AD8CC1">
                <a:alpha val="100000"/>
              </a:srgbClr>
            </a:solidFill>
            <a:prstDash val="solid"/>
            <a:round/>
            <a:headEnd type="none" w="med" len="med"/>
            <a:tailEnd type="none" w="med" len="med"/>
          </a:ln>
        </p:spPr>
        <p:txBody>
          <a:bodyPr/>
          <a:p>
            <a:endParaRPr lang="en-US"/>
          </a:p>
        </p:txBody>
      </p:sp>
      <p:sp>
        <p:nvSpPr>
          <p:cNvPr id="4110" name="Line 18"/>
          <p:cNvSpPr/>
          <p:nvPr/>
        </p:nvSpPr>
        <p:spPr>
          <a:xfrm>
            <a:off x="6448425" y="3836988"/>
            <a:ext cx="1588" cy="731837"/>
          </a:xfrm>
          <a:prstGeom prst="line">
            <a:avLst/>
          </a:prstGeom>
          <a:ln w="26988" cap="flat" cmpd="sng">
            <a:solidFill>
              <a:schemeClr val="tx1"/>
            </a:solidFill>
            <a:prstDash val="solid"/>
            <a:headEnd type="none" w="med" len="med"/>
            <a:tailEnd type="none" w="med" len="med"/>
          </a:ln>
        </p:spPr>
      </p:sp>
      <p:sp>
        <p:nvSpPr>
          <p:cNvPr id="4111" name="Line 19"/>
          <p:cNvSpPr/>
          <p:nvPr/>
        </p:nvSpPr>
        <p:spPr>
          <a:xfrm>
            <a:off x="4433888" y="4579938"/>
            <a:ext cx="1587" cy="971550"/>
          </a:xfrm>
          <a:prstGeom prst="line">
            <a:avLst/>
          </a:prstGeom>
          <a:ln w="26988" cap="flat" cmpd="sng">
            <a:solidFill>
              <a:schemeClr val="tx1"/>
            </a:solidFill>
            <a:prstDash val="solid"/>
            <a:headEnd type="none" w="med" len="med"/>
            <a:tailEnd type="none" w="med" len="med"/>
          </a:ln>
        </p:spPr>
      </p:sp>
      <p:sp>
        <p:nvSpPr>
          <p:cNvPr id="4112" name="Line 20"/>
          <p:cNvSpPr/>
          <p:nvPr/>
        </p:nvSpPr>
        <p:spPr>
          <a:xfrm>
            <a:off x="1920875" y="4568825"/>
            <a:ext cx="1588" cy="909638"/>
          </a:xfrm>
          <a:prstGeom prst="line">
            <a:avLst/>
          </a:prstGeom>
          <a:ln w="26988" cap="flat" cmpd="sng">
            <a:solidFill>
              <a:schemeClr val="tx1"/>
            </a:solidFill>
            <a:prstDash val="solid"/>
            <a:headEnd type="none" w="med" len="med"/>
            <a:tailEnd type="none" w="med" len="med"/>
          </a:ln>
        </p:spPr>
      </p:sp>
      <p:sp>
        <p:nvSpPr>
          <p:cNvPr id="4113" name="Line 21"/>
          <p:cNvSpPr/>
          <p:nvPr/>
        </p:nvSpPr>
        <p:spPr>
          <a:xfrm flipV="1">
            <a:off x="1333500" y="3663950"/>
            <a:ext cx="5508625" cy="2081213"/>
          </a:xfrm>
          <a:prstGeom prst="line">
            <a:avLst/>
          </a:prstGeom>
          <a:ln w="47625" cap="flat" cmpd="sng">
            <a:solidFill>
              <a:srgbClr val="DC4D28"/>
            </a:solidFill>
            <a:prstDash val="solid"/>
            <a:headEnd type="none" w="med" len="med"/>
            <a:tailEnd type="none" w="med" len="med"/>
          </a:ln>
        </p:spPr>
      </p:sp>
      <p:sp>
        <p:nvSpPr>
          <p:cNvPr id="4114" name="Freeform 22"/>
          <p:cNvSpPr/>
          <p:nvPr/>
        </p:nvSpPr>
        <p:spPr>
          <a:xfrm>
            <a:off x="1365250" y="3454400"/>
            <a:ext cx="5902325" cy="2652713"/>
          </a:xfrm>
          <a:custGeom>
            <a:avLst/>
            <a:gdLst>
              <a:gd name="txL" fmla="*/ 0 w 3718"/>
              <a:gd name="txT" fmla="*/ 0 h 1671"/>
              <a:gd name="txR" fmla="*/ 3718 w 3718"/>
              <a:gd name="txB" fmla="*/ 1671 h 1671"/>
            </a:gdLst>
            <a:ahLst/>
            <a:cxnLst>
              <a:cxn ang="0">
                <a:pos x="0" y="0"/>
              </a:cxn>
              <a:cxn ang="0">
                <a:pos x="0" y="2147483647"/>
              </a:cxn>
              <a:cxn ang="0">
                <a:pos x="2147483647" y="2147483647"/>
              </a:cxn>
            </a:cxnLst>
            <a:rect l="txL" t="txT" r="txR" b="txB"/>
            <a:pathLst>
              <a:path w="3718" h="1671">
                <a:moveTo>
                  <a:pt x="0" y="0"/>
                </a:moveTo>
                <a:lnTo>
                  <a:pt x="0" y="1671"/>
                </a:lnTo>
                <a:lnTo>
                  <a:pt x="3718" y="1671"/>
                </a:lnTo>
              </a:path>
            </a:pathLst>
          </a:custGeom>
          <a:noFill/>
          <a:ln w="68263" cap="flat" cmpd="sng">
            <a:solidFill>
              <a:schemeClr val="tx1">
                <a:alpha val="100000"/>
              </a:schemeClr>
            </a:solidFill>
            <a:prstDash val="solid"/>
            <a:round/>
            <a:headEnd type="none" w="med" len="med"/>
            <a:tailEnd type="none" w="med" len="med"/>
          </a:ln>
        </p:spPr>
        <p:txBody>
          <a:bodyPr/>
          <a:p>
            <a:endParaRPr lang="en-US"/>
          </a:p>
        </p:txBody>
      </p:sp>
      <p:sp>
        <p:nvSpPr>
          <p:cNvPr id="4115" name="Line 23"/>
          <p:cNvSpPr/>
          <p:nvPr/>
        </p:nvSpPr>
        <p:spPr>
          <a:xfrm>
            <a:off x="1292225" y="3454400"/>
            <a:ext cx="73025" cy="1588"/>
          </a:xfrm>
          <a:prstGeom prst="line">
            <a:avLst/>
          </a:prstGeom>
          <a:ln w="68263" cap="flat" cmpd="sng">
            <a:solidFill>
              <a:schemeClr val="tx1"/>
            </a:solidFill>
            <a:prstDash val="solid"/>
            <a:headEnd type="none" w="med" len="med"/>
            <a:tailEnd type="none" w="med" len="med"/>
          </a:ln>
        </p:spPr>
      </p:sp>
      <p:sp>
        <p:nvSpPr>
          <p:cNvPr id="4116" name="Line 24"/>
          <p:cNvSpPr/>
          <p:nvPr/>
        </p:nvSpPr>
        <p:spPr>
          <a:xfrm>
            <a:off x="1292225" y="3721100"/>
            <a:ext cx="73025" cy="1588"/>
          </a:xfrm>
          <a:prstGeom prst="line">
            <a:avLst/>
          </a:prstGeom>
          <a:ln w="68263" cap="flat" cmpd="sng">
            <a:solidFill>
              <a:schemeClr val="tx1"/>
            </a:solidFill>
            <a:prstDash val="solid"/>
            <a:headEnd type="none" w="med" len="med"/>
            <a:tailEnd type="none" w="med" len="med"/>
          </a:ln>
        </p:spPr>
      </p:sp>
      <p:sp>
        <p:nvSpPr>
          <p:cNvPr id="4117" name="Line 25"/>
          <p:cNvSpPr/>
          <p:nvPr/>
        </p:nvSpPr>
        <p:spPr>
          <a:xfrm>
            <a:off x="1292225" y="3989388"/>
            <a:ext cx="73025" cy="1587"/>
          </a:xfrm>
          <a:prstGeom prst="line">
            <a:avLst/>
          </a:prstGeom>
          <a:ln w="68263" cap="flat" cmpd="sng">
            <a:solidFill>
              <a:schemeClr val="tx1"/>
            </a:solidFill>
            <a:prstDash val="solid"/>
            <a:headEnd type="none" w="med" len="med"/>
            <a:tailEnd type="none" w="med" len="med"/>
          </a:ln>
        </p:spPr>
      </p:sp>
      <p:sp>
        <p:nvSpPr>
          <p:cNvPr id="4118" name="Line 26"/>
          <p:cNvSpPr/>
          <p:nvPr/>
        </p:nvSpPr>
        <p:spPr>
          <a:xfrm>
            <a:off x="1292225" y="4249738"/>
            <a:ext cx="73025" cy="1587"/>
          </a:xfrm>
          <a:prstGeom prst="line">
            <a:avLst/>
          </a:prstGeom>
          <a:ln w="68263" cap="flat" cmpd="sng">
            <a:solidFill>
              <a:schemeClr val="tx1"/>
            </a:solidFill>
            <a:prstDash val="solid"/>
            <a:headEnd type="none" w="med" len="med"/>
            <a:tailEnd type="none" w="med" len="med"/>
          </a:ln>
        </p:spPr>
      </p:sp>
      <p:sp>
        <p:nvSpPr>
          <p:cNvPr id="4119" name="Line 27"/>
          <p:cNvSpPr/>
          <p:nvPr/>
        </p:nvSpPr>
        <p:spPr>
          <a:xfrm>
            <a:off x="1292225" y="4516438"/>
            <a:ext cx="73025" cy="1587"/>
          </a:xfrm>
          <a:prstGeom prst="line">
            <a:avLst/>
          </a:prstGeom>
          <a:ln w="68263" cap="flat" cmpd="sng">
            <a:solidFill>
              <a:schemeClr val="tx1"/>
            </a:solidFill>
            <a:prstDash val="solid"/>
            <a:headEnd type="none" w="med" len="med"/>
            <a:tailEnd type="none" w="med" len="med"/>
          </a:ln>
        </p:spPr>
      </p:sp>
      <p:sp>
        <p:nvSpPr>
          <p:cNvPr id="4120" name="Line 28"/>
          <p:cNvSpPr/>
          <p:nvPr/>
        </p:nvSpPr>
        <p:spPr>
          <a:xfrm>
            <a:off x="1292225" y="4783138"/>
            <a:ext cx="73025" cy="1587"/>
          </a:xfrm>
          <a:prstGeom prst="line">
            <a:avLst/>
          </a:prstGeom>
          <a:ln w="68263" cap="flat" cmpd="sng">
            <a:solidFill>
              <a:schemeClr val="tx1"/>
            </a:solidFill>
            <a:prstDash val="solid"/>
            <a:headEnd type="none" w="med" len="med"/>
            <a:tailEnd type="none" w="med" len="med"/>
          </a:ln>
        </p:spPr>
      </p:sp>
      <p:sp>
        <p:nvSpPr>
          <p:cNvPr id="4121" name="Line 29"/>
          <p:cNvSpPr/>
          <p:nvPr/>
        </p:nvSpPr>
        <p:spPr>
          <a:xfrm>
            <a:off x="1292225" y="5045075"/>
            <a:ext cx="73025" cy="1588"/>
          </a:xfrm>
          <a:prstGeom prst="line">
            <a:avLst/>
          </a:prstGeom>
          <a:ln w="68263" cap="flat" cmpd="sng">
            <a:solidFill>
              <a:schemeClr val="tx1"/>
            </a:solidFill>
            <a:prstDash val="solid"/>
            <a:headEnd type="none" w="med" len="med"/>
            <a:tailEnd type="none" w="med" len="med"/>
          </a:ln>
        </p:spPr>
      </p:sp>
      <p:sp>
        <p:nvSpPr>
          <p:cNvPr id="4122" name="Line 30"/>
          <p:cNvSpPr/>
          <p:nvPr/>
        </p:nvSpPr>
        <p:spPr>
          <a:xfrm>
            <a:off x="1292225" y="5311775"/>
            <a:ext cx="73025" cy="1588"/>
          </a:xfrm>
          <a:prstGeom prst="line">
            <a:avLst/>
          </a:prstGeom>
          <a:ln w="68263" cap="flat" cmpd="sng">
            <a:solidFill>
              <a:schemeClr val="tx1"/>
            </a:solidFill>
            <a:prstDash val="solid"/>
            <a:headEnd type="none" w="med" len="med"/>
            <a:tailEnd type="none" w="med" len="med"/>
          </a:ln>
        </p:spPr>
      </p:sp>
      <p:sp>
        <p:nvSpPr>
          <p:cNvPr id="4123" name="Line 31"/>
          <p:cNvSpPr/>
          <p:nvPr/>
        </p:nvSpPr>
        <p:spPr>
          <a:xfrm>
            <a:off x="1292225" y="5573713"/>
            <a:ext cx="73025" cy="1587"/>
          </a:xfrm>
          <a:prstGeom prst="line">
            <a:avLst/>
          </a:prstGeom>
          <a:ln w="68263" cap="flat" cmpd="sng">
            <a:solidFill>
              <a:schemeClr val="tx1"/>
            </a:solidFill>
            <a:prstDash val="solid"/>
            <a:headEnd type="none" w="med" len="med"/>
            <a:tailEnd type="none" w="med" len="med"/>
          </a:ln>
        </p:spPr>
      </p:sp>
      <p:sp>
        <p:nvSpPr>
          <p:cNvPr id="4124" name="Line 32"/>
          <p:cNvSpPr/>
          <p:nvPr/>
        </p:nvSpPr>
        <p:spPr>
          <a:xfrm>
            <a:off x="1292225" y="5840413"/>
            <a:ext cx="73025" cy="1587"/>
          </a:xfrm>
          <a:prstGeom prst="line">
            <a:avLst/>
          </a:prstGeom>
          <a:ln w="68263" cap="flat" cmpd="sng">
            <a:solidFill>
              <a:schemeClr val="tx1"/>
            </a:solidFill>
            <a:prstDash val="solid"/>
            <a:headEnd type="none" w="med" len="med"/>
            <a:tailEnd type="none" w="med" len="med"/>
          </a:ln>
        </p:spPr>
      </p:sp>
      <p:sp>
        <p:nvSpPr>
          <p:cNvPr id="4125" name="Line 33"/>
          <p:cNvSpPr/>
          <p:nvPr/>
        </p:nvSpPr>
        <p:spPr>
          <a:xfrm>
            <a:off x="7267575" y="6107113"/>
            <a:ext cx="1588" cy="30162"/>
          </a:xfrm>
          <a:prstGeom prst="line">
            <a:avLst/>
          </a:prstGeom>
          <a:ln w="68263" cap="flat" cmpd="sng">
            <a:solidFill>
              <a:schemeClr val="tx1"/>
            </a:solidFill>
            <a:prstDash val="solid"/>
            <a:headEnd type="none" w="med" len="med"/>
            <a:tailEnd type="none" w="med" len="med"/>
          </a:ln>
        </p:spPr>
      </p:sp>
      <p:sp>
        <p:nvSpPr>
          <p:cNvPr id="4126" name="Line 34"/>
          <p:cNvSpPr/>
          <p:nvPr/>
        </p:nvSpPr>
        <p:spPr>
          <a:xfrm>
            <a:off x="6678613" y="6107113"/>
            <a:ext cx="1587" cy="30162"/>
          </a:xfrm>
          <a:prstGeom prst="line">
            <a:avLst/>
          </a:prstGeom>
          <a:ln w="68263" cap="flat" cmpd="sng">
            <a:solidFill>
              <a:schemeClr val="tx1"/>
            </a:solidFill>
            <a:prstDash val="solid"/>
            <a:headEnd type="none" w="med" len="med"/>
            <a:tailEnd type="none" w="med" len="med"/>
          </a:ln>
        </p:spPr>
      </p:sp>
      <p:sp>
        <p:nvSpPr>
          <p:cNvPr id="4127" name="Line 35"/>
          <p:cNvSpPr/>
          <p:nvPr/>
        </p:nvSpPr>
        <p:spPr>
          <a:xfrm>
            <a:off x="6086475" y="6107113"/>
            <a:ext cx="1588" cy="30162"/>
          </a:xfrm>
          <a:prstGeom prst="line">
            <a:avLst/>
          </a:prstGeom>
          <a:ln w="68263" cap="flat" cmpd="sng">
            <a:solidFill>
              <a:schemeClr val="tx1"/>
            </a:solidFill>
            <a:prstDash val="solid"/>
            <a:headEnd type="none" w="med" len="med"/>
            <a:tailEnd type="none" w="med" len="med"/>
          </a:ln>
        </p:spPr>
      </p:sp>
      <p:sp>
        <p:nvSpPr>
          <p:cNvPr id="4128" name="Line 36"/>
          <p:cNvSpPr/>
          <p:nvPr/>
        </p:nvSpPr>
        <p:spPr>
          <a:xfrm>
            <a:off x="5499100" y="6107113"/>
            <a:ext cx="1588" cy="30162"/>
          </a:xfrm>
          <a:prstGeom prst="line">
            <a:avLst/>
          </a:prstGeom>
          <a:ln w="68263" cap="flat" cmpd="sng">
            <a:solidFill>
              <a:schemeClr val="tx1"/>
            </a:solidFill>
            <a:prstDash val="solid"/>
            <a:headEnd type="none" w="med" len="med"/>
            <a:tailEnd type="none" w="med" len="med"/>
          </a:ln>
        </p:spPr>
      </p:sp>
      <p:sp>
        <p:nvSpPr>
          <p:cNvPr id="4129" name="Line 37"/>
          <p:cNvSpPr/>
          <p:nvPr/>
        </p:nvSpPr>
        <p:spPr>
          <a:xfrm>
            <a:off x="4906963" y="6107113"/>
            <a:ext cx="1587" cy="30162"/>
          </a:xfrm>
          <a:prstGeom prst="line">
            <a:avLst/>
          </a:prstGeom>
          <a:ln w="68263" cap="flat" cmpd="sng">
            <a:solidFill>
              <a:schemeClr val="tx1"/>
            </a:solidFill>
            <a:prstDash val="solid"/>
            <a:headEnd type="none" w="med" len="med"/>
            <a:tailEnd type="none" w="med" len="med"/>
          </a:ln>
        </p:spPr>
      </p:sp>
      <p:sp>
        <p:nvSpPr>
          <p:cNvPr id="4130" name="Line 38"/>
          <p:cNvSpPr/>
          <p:nvPr/>
        </p:nvSpPr>
        <p:spPr>
          <a:xfrm>
            <a:off x="4319588" y="6107113"/>
            <a:ext cx="1587" cy="30162"/>
          </a:xfrm>
          <a:prstGeom prst="line">
            <a:avLst/>
          </a:prstGeom>
          <a:ln w="68263" cap="flat" cmpd="sng">
            <a:solidFill>
              <a:schemeClr val="tx1"/>
            </a:solidFill>
            <a:prstDash val="solid"/>
            <a:headEnd type="none" w="med" len="med"/>
            <a:tailEnd type="none" w="med" len="med"/>
          </a:ln>
        </p:spPr>
      </p:sp>
      <p:sp>
        <p:nvSpPr>
          <p:cNvPr id="4131" name="Line 39"/>
          <p:cNvSpPr/>
          <p:nvPr/>
        </p:nvSpPr>
        <p:spPr>
          <a:xfrm>
            <a:off x="3725863" y="6107113"/>
            <a:ext cx="1587" cy="30162"/>
          </a:xfrm>
          <a:prstGeom prst="line">
            <a:avLst/>
          </a:prstGeom>
          <a:ln w="68263" cap="flat" cmpd="sng">
            <a:solidFill>
              <a:schemeClr val="tx1"/>
            </a:solidFill>
            <a:prstDash val="solid"/>
            <a:headEnd type="none" w="med" len="med"/>
            <a:tailEnd type="none" w="med" len="med"/>
          </a:ln>
        </p:spPr>
      </p:sp>
      <p:sp>
        <p:nvSpPr>
          <p:cNvPr id="4132" name="Line 40"/>
          <p:cNvSpPr/>
          <p:nvPr/>
        </p:nvSpPr>
        <p:spPr>
          <a:xfrm>
            <a:off x="3138488" y="6107113"/>
            <a:ext cx="1587" cy="30162"/>
          </a:xfrm>
          <a:prstGeom prst="line">
            <a:avLst/>
          </a:prstGeom>
          <a:ln w="68263" cap="flat" cmpd="sng">
            <a:solidFill>
              <a:schemeClr val="tx1"/>
            </a:solidFill>
            <a:prstDash val="solid"/>
            <a:headEnd type="none" w="med" len="med"/>
            <a:tailEnd type="none" w="med" len="med"/>
          </a:ln>
        </p:spPr>
      </p:sp>
      <p:sp>
        <p:nvSpPr>
          <p:cNvPr id="4133" name="Line 41"/>
          <p:cNvSpPr/>
          <p:nvPr/>
        </p:nvSpPr>
        <p:spPr>
          <a:xfrm>
            <a:off x="2546350" y="6107113"/>
            <a:ext cx="1588" cy="30162"/>
          </a:xfrm>
          <a:prstGeom prst="line">
            <a:avLst/>
          </a:prstGeom>
          <a:ln w="68263" cap="flat" cmpd="sng">
            <a:solidFill>
              <a:schemeClr val="tx1"/>
            </a:solidFill>
            <a:prstDash val="solid"/>
            <a:headEnd type="none" w="med" len="med"/>
            <a:tailEnd type="none" w="med" len="med"/>
          </a:ln>
        </p:spPr>
      </p:sp>
      <p:sp>
        <p:nvSpPr>
          <p:cNvPr id="4134" name="Line 42"/>
          <p:cNvSpPr/>
          <p:nvPr/>
        </p:nvSpPr>
        <p:spPr>
          <a:xfrm>
            <a:off x="1958975" y="6107113"/>
            <a:ext cx="1588" cy="30162"/>
          </a:xfrm>
          <a:prstGeom prst="line">
            <a:avLst/>
          </a:prstGeom>
          <a:ln w="68263" cap="flat" cmpd="sng">
            <a:solidFill>
              <a:schemeClr val="tx1"/>
            </a:solidFill>
            <a:prstDash val="solid"/>
            <a:headEnd type="none" w="med" len="med"/>
            <a:tailEnd type="none" w="med" len="med"/>
          </a:ln>
        </p:spPr>
      </p:sp>
      <p:sp>
        <p:nvSpPr>
          <p:cNvPr id="4135" name="Freeform 44"/>
          <p:cNvSpPr/>
          <p:nvPr/>
        </p:nvSpPr>
        <p:spPr>
          <a:xfrm>
            <a:off x="6307138" y="4433888"/>
            <a:ext cx="277812" cy="271462"/>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5"/>
                </a:moveTo>
                <a:lnTo>
                  <a:pt x="6" y="56"/>
                </a:lnTo>
                <a:lnTo>
                  <a:pt x="23" y="29"/>
                </a:lnTo>
                <a:lnTo>
                  <a:pt x="46" y="9"/>
                </a:lnTo>
                <a:lnTo>
                  <a:pt x="73" y="0"/>
                </a:lnTo>
                <a:lnTo>
                  <a:pt x="102" y="0"/>
                </a:lnTo>
                <a:lnTo>
                  <a:pt x="132" y="9"/>
                </a:lnTo>
                <a:lnTo>
                  <a:pt x="155" y="29"/>
                </a:lnTo>
                <a:lnTo>
                  <a:pt x="168" y="56"/>
                </a:lnTo>
                <a:lnTo>
                  <a:pt x="175" y="85"/>
                </a:lnTo>
                <a:lnTo>
                  <a:pt x="168" y="115"/>
                </a:lnTo>
                <a:lnTo>
                  <a:pt x="155" y="141"/>
                </a:lnTo>
                <a:lnTo>
                  <a:pt x="132" y="161"/>
                </a:lnTo>
                <a:lnTo>
                  <a:pt x="102" y="171"/>
                </a:lnTo>
                <a:lnTo>
                  <a:pt x="73" y="171"/>
                </a:lnTo>
                <a:lnTo>
                  <a:pt x="46" y="161"/>
                </a:lnTo>
                <a:lnTo>
                  <a:pt x="23" y="141"/>
                </a:lnTo>
                <a:lnTo>
                  <a:pt x="6" y="115"/>
                </a:lnTo>
                <a:lnTo>
                  <a:pt x="0" y="85"/>
                </a:lnTo>
                <a:close/>
              </a:path>
            </a:pathLst>
          </a:custGeom>
          <a:solidFill>
            <a:srgbClr val="CDBBDA">
              <a:alpha val="100000"/>
            </a:srgbClr>
          </a:solidFill>
          <a:ln w="38100" cap="flat" cmpd="sng">
            <a:solidFill>
              <a:srgbClr val="AD8CC1">
                <a:alpha val="100000"/>
              </a:srgbClr>
            </a:solidFill>
            <a:prstDash val="solid"/>
            <a:round/>
            <a:headEnd type="none" w="med" len="med"/>
            <a:tailEnd type="none" w="med" len="med"/>
          </a:ln>
        </p:spPr>
        <p:txBody>
          <a:bodyPr/>
          <a:p>
            <a:endParaRPr lang="en-US"/>
          </a:p>
        </p:txBody>
      </p:sp>
      <p:sp>
        <p:nvSpPr>
          <p:cNvPr id="4136" name="Freeform 46"/>
          <p:cNvSpPr/>
          <p:nvPr/>
        </p:nvSpPr>
        <p:spPr>
          <a:xfrm>
            <a:off x="4292600" y="5416550"/>
            <a:ext cx="277813" cy="271463"/>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5"/>
                </a:moveTo>
                <a:lnTo>
                  <a:pt x="7" y="56"/>
                </a:lnTo>
                <a:lnTo>
                  <a:pt x="23" y="29"/>
                </a:lnTo>
                <a:lnTo>
                  <a:pt x="46" y="10"/>
                </a:lnTo>
                <a:lnTo>
                  <a:pt x="73" y="0"/>
                </a:lnTo>
                <a:lnTo>
                  <a:pt x="102" y="0"/>
                </a:lnTo>
                <a:lnTo>
                  <a:pt x="132" y="10"/>
                </a:lnTo>
                <a:lnTo>
                  <a:pt x="155" y="29"/>
                </a:lnTo>
                <a:lnTo>
                  <a:pt x="169" y="56"/>
                </a:lnTo>
                <a:lnTo>
                  <a:pt x="175" y="85"/>
                </a:lnTo>
                <a:lnTo>
                  <a:pt x="169" y="115"/>
                </a:lnTo>
                <a:lnTo>
                  <a:pt x="155" y="142"/>
                </a:lnTo>
                <a:lnTo>
                  <a:pt x="132" y="158"/>
                </a:lnTo>
                <a:lnTo>
                  <a:pt x="102" y="171"/>
                </a:lnTo>
                <a:lnTo>
                  <a:pt x="73" y="171"/>
                </a:lnTo>
                <a:lnTo>
                  <a:pt x="46" y="158"/>
                </a:lnTo>
                <a:lnTo>
                  <a:pt x="23" y="142"/>
                </a:lnTo>
                <a:lnTo>
                  <a:pt x="7" y="115"/>
                </a:lnTo>
                <a:lnTo>
                  <a:pt x="0" y="85"/>
                </a:lnTo>
                <a:close/>
              </a:path>
            </a:pathLst>
          </a:custGeom>
          <a:solidFill>
            <a:srgbClr val="CDBBDA">
              <a:alpha val="100000"/>
            </a:srgbClr>
          </a:solidFill>
          <a:ln w="38100" cap="flat" cmpd="sng">
            <a:solidFill>
              <a:srgbClr val="AD8CC1">
                <a:alpha val="100000"/>
              </a:srgbClr>
            </a:solidFill>
            <a:prstDash val="solid"/>
            <a:round/>
            <a:headEnd type="none" w="med" len="med"/>
            <a:tailEnd type="none" w="med" len="med"/>
          </a:ln>
        </p:spPr>
        <p:txBody>
          <a:bodyPr/>
          <a:p>
            <a:endParaRPr lang="en-US"/>
          </a:p>
        </p:txBody>
      </p:sp>
      <p:sp>
        <p:nvSpPr>
          <p:cNvPr id="4137" name="Freeform 48"/>
          <p:cNvSpPr/>
          <p:nvPr/>
        </p:nvSpPr>
        <p:spPr>
          <a:xfrm>
            <a:off x="1785938" y="4433888"/>
            <a:ext cx="271462" cy="271462"/>
          </a:xfrm>
          <a:custGeom>
            <a:avLst/>
            <a:gdLst>
              <a:gd name="txL" fmla="*/ 0 w 171"/>
              <a:gd name="txT" fmla="*/ 0 h 171"/>
              <a:gd name="txR" fmla="*/ 171 w 171"/>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1" h="171">
                <a:moveTo>
                  <a:pt x="0" y="85"/>
                </a:moveTo>
                <a:lnTo>
                  <a:pt x="6" y="56"/>
                </a:lnTo>
                <a:lnTo>
                  <a:pt x="19" y="29"/>
                </a:lnTo>
                <a:lnTo>
                  <a:pt x="42" y="9"/>
                </a:lnTo>
                <a:lnTo>
                  <a:pt x="72" y="0"/>
                </a:lnTo>
                <a:lnTo>
                  <a:pt x="102" y="0"/>
                </a:lnTo>
                <a:lnTo>
                  <a:pt x="128" y="9"/>
                </a:lnTo>
                <a:lnTo>
                  <a:pt x="152" y="29"/>
                </a:lnTo>
                <a:lnTo>
                  <a:pt x="168" y="56"/>
                </a:lnTo>
                <a:lnTo>
                  <a:pt x="171" y="85"/>
                </a:lnTo>
                <a:lnTo>
                  <a:pt x="168" y="115"/>
                </a:lnTo>
                <a:lnTo>
                  <a:pt x="152" y="141"/>
                </a:lnTo>
                <a:lnTo>
                  <a:pt x="128" y="161"/>
                </a:lnTo>
                <a:lnTo>
                  <a:pt x="102" y="171"/>
                </a:lnTo>
                <a:lnTo>
                  <a:pt x="72" y="171"/>
                </a:lnTo>
                <a:lnTo>
                  <a:pt x="42" y="161"/>
                </a:lnTo>
                <a:lnTo>
                  <a:pt x="19" y="141"/>
                </a:lnTo>
                <a:lnTo>
                  <a:pt x="6" y="115"/>
                </a:lnTo>
                <a:lnTo>
                  <a:pt x="0" y="85"/>
                </a:lnTo>
                <a:close/>
              </a:path>
            </a:pathLst>
          </a:custGeom>
          <a:solidFill>
            <a:srgbClr val="CDBBDA">
              <a:alpha val="100000"/>
            </a:srgbClr>
          </a:solidFill>
          <a:ln w="38100" cap="flat" cmpd="sng">
            <a:solidFill>
              <a:srgbClr val="AD8CC1">
                <a:alpha val="100000"/>
              </a:srgbClr>
            </a:solidFill>
            <a:prstDash val="solid"/>
            <a:round/>
            <a:headEnd type="none" w="med" len="med"/>
            <a:tailEnd type="none" w="med" len="med"/>
          </a:ln>
        </p:spPr>
        <p:txBody>
          <a:bodyPr/>
          <a:p>
            <a:endParaRPr lang="en-US"/>
          </a:p>
        </p:txBody>
      </p:sp>
      <p:sp>
        <p:nvSpPr>
          <p:cNvPr id="4138" name="Freeform 49"/>
          <p:cNvSpPr/>
          <p:nvPr/>
        </p:nvSpPr>
        <p:spPr>
          <a:xfrm>
            <a:off x="6553200" y="3873500"/>
            <a:ext cx="141288" cy="250825"/>
          </a:xfrm>
          <a:custGeom>
            <a:avLst/>
            <a:gdLst>
              <a:gd name="txL" fmla="*/ 0 w 89"/>
              <a:gd name="txT" fmla="*/ 0 h 158"/>
              <a:gd name="txR" fmla="*/ 89 w 89"/>
              <a:gd name="txB" fmla="*/ 158 h 158"/>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txL" t="txT" r="txR" b="txB"/>
            <a:pathLst>
              <a:path w="89" h="158">
                <a:moveTo>
                  <a:pt x="0" y="0"/>
                </a:moveTo>
                <a:lnTo>
                  <a:pt x="17" y="7"/>
                </a:lnTo>
                <a:lnTo>
                  <a:pt x="27" y="13"/>
                </a:lnTo>
                <a:lnTo>
                  <a:pt x="37" y="23"/>
                </a:lnTo>
                <a:lnTo>
                  <a:pt x="46" y="36"/>
                </a:lnTo>
                <a:lnTo>
                  <a:pt x="50" y="46"/>
                </a:lnTo>
                <a:lnTo>
                  <a:pt x="50" y="59"/>
                </a:lnTo>
                <a:lnTo>
                  <a:pt x="53" y="76"/>
                </a:lnTo>
                <a:lnTo>
                  <a:pt x="53" y="89"/>
                </a:lnTo>
                <a:lnTo>
                  <a:pt x="53" y="92"/>
                </a:lnTo>
                <a:lnTo>
                  <a:pt x="56" y="105"/>
                </a:lnTo>
                <a:lnTo>
                  <a:pt x="56" y="112"/>
                </a:lnTo>
                <a:lnTo>
                  <a:pt x="60" y="122"/>
                </a:lnTo>
                <a:lnTo>
                  <a:pt x="66" y="135"/>
                </a:lnTo>
                <a:lnTo>
                  <a:pt x="73" y="145"/>
                </a:lnTo>
                <a:lnTo>
                  <a:pt x="79" y="152"/>
                </a:lnTo>
                <a:lnTo>
                  <a:pt x="89" y="158"/>
                </a:lnTo>
                <a:lnTo>
                  <a:pt x="73" y="152"/>
                </a:lnTo>
                <a:lnTo>
                  <a:pt x="63" y="142"/>
                </a:lnTo>
                <a:lnTo>
                  <a:pt x="50" y="129"/>
                </a:lnTo>
                <a:lnTo>
                  <a:pt x="46" y="122"/>
                </a:lnTo>
                <a:lnTo>
                  <a:pt x="43" y="112"/>
                </a:lnTo>
                <a:lnTo>
                  <a:pt x="40" y="105"/>
                </a:lnTo>
                <a:lnTo>
                  <a:pt x="40" y="92"/>
                </a:lnTo>
                <a:lnTo>
                  <a:pt x="37" y="89"/>
                </a:lnTo>
                <a:lnTo>
                  <a:pt x="37" y="79"/>
                </a:lnTo>
                <a:lnTo>
                  <a:pt x="37" y="66"/>
                </a:lnTo>
                <a:lnTo>
                  <a:pt x="37" y="53"/>
                </a:lnTo>
                <a:lnTo>
                  <a:pt x="37" y="43"/>
                </a:lnTo>
                <a:lnTo>
                  <a:pt x="30" y="30"/>
                </a:lnTo>
                <a:lnTo>
                  <a:pt x="27" y="23"/>
                </a:lnTo>
                <a:lnTo>
                  <a:pt x="17" y="13"/>
                </a:lnTo>
                <a:lnTo>
                  <a:pt x="10" y="7"/>
                </a:lnTo>
                <a:lnTo>
                  <a:pt x="0"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39" name="Freeform 50"/>
          <p:cNvSpPr/>
          <p:nvPr/>
        </p:nvSpPr>
        <p:spPr>
          <a:xfrm>
            <a:off x="6553200" y="4124325"/>
            <a:ext cx="141288" cy="246063"/>
          </a:xfrm>
          <a:custGeom>
            <a:avLst/>
            <a:gdLst>
              <a:gd name="txL" fmla="*/ 0 w 89"/>
              <a:gd name="txT" fmla="*/ 0 h 155"/>
              <a:gd name="txR" fmla="*/ 89 w 89"/>
              <a:gd name="txB" fmla="*/ 155 h 155"/>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89" h="155">
                <a:moveTo>
                  <a:pt x="89" y="0"/>
                </a:moveTo>
                <a:lnTo>
                  <a:pt x="76" y="3"/>
                </a:lnTo>
                <a:lnTo>
                  <a:pt x="63" y="10"/>
                </a:lnTo>
                <a:lnTo>
                  <a:pt x="53" y="23"/>
                </a:lnTo>
                <a:lnTo>
                  <a:pt x="43" y="33"/>
                </a:lnTo>
                <a:lnTo>
                  <a:pt x="40" y="46"/>
                </a:lnTo>
                <a:lnTo>
                  <a:pt x="40" y="56"/>
                </a:lnTo>
                <a:lnTo>
                  <a:pt x="37" y="73"/>
                </a:lnTo>
                <a:lnTo>
                  <a:pt x="37" y="86"/>
                </a:lnTo>
                <a:lnTo>
                  <a:pt x="37" y="89"/>
                </a:lnTo>
                <a:lnTo>
                  <a:pt x="33" y="102"/>
                </a:lnTo>
                <a:lnTo>
                  <a:pt x="33" y="109"/>
                </a:lnTo>
                <a:lnTo>
                  <a:pt x="30" y="119"/>
                </a:lnTo>
                <a:lnTo>
                  <a:pt x="27" y="132"/>
                </a:lnTo>
                <a:lnTo>
                  <a:pt x="17" y="142"/>
                </a:lnTo>
                <a:lnTo>
                  <a:pt x="10" y="148"/>
                </a:lnTo>
                <a:lnTo>
                  <a:pt x="0" y="155"/>
                </a:lnTo>
                <a:lnTo>
                  <a:pt x="17" y="148"/>
                </a:lnTo>
                <a:lnTo>
                  <a:pt x="30" y="142"/>
                </a:lnTo>
                <a:lnTo>
                  <a:pt x="40" y="125"/>
                </a:lnTo>
                <a:lnTo>
                  <a:pt x="43" y="119"/>
                </a:lnTo>
                <a:lnTo>
                  <a:pt x="50" y="109"/>
                </a:lnTo>
                <a:lnTo>
                  <a:pt x="50" y="102"/>
                </a:lnTo>
                <a:lnTo>
                  <a:pt x="53" y="89"/>
                </a:lnTo>
                <a:lnTo>
                  <a:pt x="53" y="86"/>
                </a:lnTo>
                <a:lnTo>
                  <a:pt x="53" y="76"/>
                </a:lnTo>
                <a:lnTo>
                  <a:pt x="53" y="63"/>
                </a:lnTo>
                <a:lnTo>
                  <a:pt x="53" y="50"/>
                </a:lnTo>
                <a:lnTo>
                  <a:pt x="53" y="40"/>
                </a:lnTo>
                <a:lnTo>
                  <a:pt x="60" y="27"/>
                </a:lnTo>
                <a:lnTo>
                  <a:pt x="66" y="20"/>
                </a:lnTo>
                <a:lnTo>
                  <a:pt x="73" y="10"/>
                </a:lnTo>
                <a:lnTo>
                  <a:pt x="79" y="3"/>
                </a:lnTo>
                <a:lnTo>
                  <a:pt x="89"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40" name="Freeform 51"/>
          <p:cNvSpPr/>
          <p:nvPr/>
        </p:nvSpPr>
        <p:spPr>
          <a:xfrm>
            <a:off x="4529138" y="4673600"/>
            <a:ext cx="209550" cy="360363"/>
          </a:xfrm>
          <a:custGeom>
            <a:avLst/>
            <a:gdLst>
              <a:gd name="txL" fmla="*/ 0 w 132"/>
              <a:gd name="txT" fmla="*/ 0 h 227"/>
              <a:gd name="txR" fmla="*/ 132 w 132"/>
              <a:gd name="txB" fmla="*/ 227 h 227"/>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txL" t="txT" r="txR" b="txB"/>
            <a:pathLst>
              <a:path w="132" h="227">
                <a:moveTo>
                  <a:pt x="0" y="0"/>
                </a:moveTo>
                <a:lnTo>
                  <a:pt x="23" y="7"/>
                </a:lnTo>
                <a:lnTo>
                  <a:pt x="36" y="17"/>
                </a:lnTo>
                <a:lnTo>
                  <a:pt x="56" y="33"/>
                </a:lnTo>
                <a:lnTo>
                  <a:pt x="66" y="49"/>
                </a:lnTo>
                <a:lnTo>
                  <a:pt x="72" y="66"/>
                </a:lnTo>
                <a:lnTo>
                  <a:pt x="76" y="82"/>
                </a:lnTo>
                <a:lnTo>
                  <a:pt x="76" y="109"/>
                </a:lnTo>
                <a:lnTo>
                  <a:pt x="79" y="125"/>
                </a:lnTo>
                <a:lnTo>
                  <a:pt x="79" y="132"/>
                </a:lnTo>
                <a:lnTo>
                  <a:pt x="82" y="152"/>
                </a:lnTo>
                <a:lnTo>
                  <a:pt x="82" y="161"/>
                </a:lnTo>
                <a:lnTo>
                  <a:pt x="86" y="175"/>
                </a:lnTo>
                <a:lnTo>
                  <a:pt x="96" y="198"/>
                </a:lnTo>
                <a:lnTo>
                  <a:pt x="105" y="211"/>
                </a:lnTo>
                <a:lnTo>
                  <a:pt x="115" y="217"/>
                </a:lnTo>
                <a:lnTo>
                  <a:pt x="132" y="227"/>
                </a:lnTo>
                <a:lnTo>
                  <a:pt x="109" y="217"/>
                </a:lnTo>
                <a:lnTo>
                  <a:pt x="89" y="204"/>
                </a:lnTo>
                <a:lnTo>
                  <a:pt x="72" y="185"/>
                </a:lnTo>
                <a:lnTo>
                  <a:pt x="66" y="175"/>
                </a:lnTo>
                <a:lnTo>
                  <a:pt x="59" y="161"/>
                </a:lnTo>
                <a:lnTo>
                  <a:pt x="59" y="152"/>
                </a:lnTo>
                <a:lnTo>
                  <a:pt x="56" y="132"/>
                </a:lnTo>
                <a:lnTo>
                  <a:pt x="56" y="125"/>
                </a:lnTo>
                <a:lnTo>
                  <a:pt x="53" y="112"/>
                </a:lnTo>
                <a:lnTo>
                  <a:pt x="53" y="92"/>
                </a:lnTo>
                <a:lnTo>
                  <a:pt x="56" y="76"/>
                </a:lnTo>
                <a:lnTo>
                  <a:pt x="53" y="56"/>
                </a:lnTo>
                <a:lnTo>
                  <a:pt x="43" y="40"/>
                </a:lnTo>
                <a:lnTo>
                  <a:pt x="36" y="30"/>
                </a:lnTo>
                <a:lnTo>
                  <a:pt x="23" y="13"/>
                </a:lnTo>
                <a:lnTo>
                  <a:pt x="13" y="7"/>
                </a:lnTo>
                <a:lnTo>
                  <a:pt x="0"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41" name="Freeform 52"/>
          <p:cNvSpPr/>
          <p:nvPr/>
        </p:nvSpPr>
        <p:spPr>
          <a:xfrm>
            <a:off x="4529138" y="5033963"/>
            <a:ext cx="209550" cy="361950"/>
          </a:xfrm>
          <a:custGeom>
            <a:avLst/>
            <a:gdLst>
              <a:gd name="txL" fmla="*/ 0 w 132"/>
              <a:gd name="txT" fmla="*/ 0 h 228"/>
              <a:gd name="txR" fmla="*/ 132 w 132"/>
              <a:gd name="txB" fmla="*/ 228 h 228"/>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132" h="228">
                <a:moveTo>
                  <a:pt x="132" y="0"/>
                </a:moveTo>
                <a:lnTo>
                  <a:pt x="109" y="7"/>
                </a:lnTo>
                <a:lnTo>
                  <a:pt x="92" y="17"/>
                </a:lnTo>
                <a:lnTo>
                  <a:pt x="76" y="33"/>
                </a:lnTo>
                <a:lnTo>
                  <a:pt x="66" y="50"/>
                </a:lnTo>
                <a:lnTo>
                  <a:pt x="59" y="66"/>
                </a:lnTo>
                <a:lnTo>
                  <a:pt x="56" y="83"/>
                </a:lnTo>
                <a:lnTo>
                  <a:pt x="53" y="109"/>
                </a:lnTo>
                <a:lnTo>
                  <a:pt x="53" y="126"/>
                </a:lnTo>
                <a:lnTo>
                  <a:pt x="53" y="132"/>
                </a:lnTo>
                <a:lnTo>
                  <a:pt x="49" y="152"/>
                </a:lnTo>
                <a:lnTo>
                  <a:pt x="49" y="162"/>
                </a:lnTo>
                <a:lnTo>
                  <a:pt x="46" y="175"/>
                </a:lnTo>
                <a:lnTo>
                  <a:pt x="36" y="198"/>
                </a:lnTo>
                <a:lnTo>
                  <a:pt x="26" y="211"/>
                </a:lnTo>
                <a:lnTo>
                  <a:pt x="16" y="218"/>
                </a:lnTo>
                <a:lnTo>
                  <a:pt x="0" y="228"/>
                </a:lnTo>
                <a:lnTo>
                  <a:pt x="23" y="218"/>
                </a:lnTo>
                <a:lnTo>
                  <a:pt x="43" y="205"/>
                </a:lnTo>
                <a:lnTo>
                  <a:pt x="59" y="185"/>
                </a:lnTo>
                <a:lnTo>
                  <a:pt x="66" y="175"/>
                </a:lnTo>
                <a:lnTo>
                  <a:pt x="69" y="162"/>
                </a:lnTo>
                <a:lnTo>
                  <a:pt x="72" y="152"/>
                </a:lnTo>
                <a:lnTo>
                  <a:pt x="76" y="132"/>
                </a:lnTo>
                <a:lnTo>
                  <a:pt x="76" y="126"/>
                </a:lnTo>
                <a:lnTo>
                  <a:pt x="79" y="112"/>
                </a:lnTo>
                <a:lnTo>
                  <a:pt x="76" y="93"/>
                </a:lnTo>
                <a:lnTo>
                  <a:pt x="76" y="73"/>
                </a:lnTo>
                <a:lnTo>
                  <a:pt x="79" y="56"/>
                </a:lnTo>
                <a:lnTo>
                  <a:pt x="86" y="40"/>
                </a:lnTo>
                <a:lnTo>
                  <a:pt x="96" y="30"/>
                </a:lnTo>
                <a:lnTo>
                  <a:pt x="109" y="17"/>
                </a:lnTo>
                <a:lnTo>
                  <a:pt x="119" y="7"/>
                </a:lnTo>
                <a:lnTo>
                  <a:pt x="132"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42" name="Freeform 53"/>
          <p:cNvSpPr/>
          <p:nvPr/>
        </p:nvSpPr>
        <p:spPr>
          <a:xfrm>
            <a:off x="2005013" y="4773613"/>
            <a:ext cx="136525" cy="333375"/>
          </a:xfrm>
          <a:custGeom>
            <a:avLst/>
            <a:gdLst>
              <a:gd name="txL" fmla="*/ 0 w 86"/>
              <a:gd name="txT" fmla="*/ 0 h 210"/>
              <a:gd name="txR" fmla="*/ 86 w 86"/>
              <a:gd name="txB" fmla="*/ 210 h 210"/>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0"/>
              </a:cxn>
            </a:cxnLst>
            <a:rect l="txL" t="txT" r="txR" b="txB"/>
            <a:pathLst>
              <a:path w="86" h="210">
                <a:moveTo>
                  <a:pt x="0" y="0"/>
                </a:moveTo>
                <a:lnTo>
                  <a:pt x="14" y="6"/>
                </a:lnTo>
                <a:lnTo>
                  <a:pt x="23" y="16"/>
                </a:lnTo>
                <a:lnTo>
                  <a:pt x="33" y="29"/>
                </a:lnTo>
                <a:lnTo>
                  <a:pt x="43" y="46"/>
                </a:lnTo>
                <a:lnTo>
                  <a:pt x="47" y="62"/>
                </a:lnTo>
                <a:lnTo>
                  <a:pt x="47" y="75"/>
                </a:lnTo>
                <a:lnTo>
                  <a:pt x="50" y="98"/>
                </a:lnTo>
                <a:lnTo>
                  <a:pt x="50" y="115"/>
                </a:lnTo>
                <a:lnTo>
                  <a:pt x="50" y="125"/>
                </a:lnTo>
                <a:lnTo>
                  <a:pt x="50" y="138"/>
                </a:lnTo>
                <a:lnTo>
                  <a:pt x="53" y="148"/>
                </a:lnTo>
                <a:lnTo>
                  <a:pt x="53" y="161"/>
                </a:lnTo>
                <a:lnTo>
                  <a:pt x="60" y="181"/>
                </a:lnTo>
                <a:lnTo>
                  <a:pt x="66" y="194"/>
                </a:lnTo>
                <a:lnTo>
                  <a:pt x="73" y="201"/>
                </a:lnTo>
                <a:lnTo>
                  <a:pt x="86" y="210"/>
                </a:lnTo>
                <a:lnTo>
                  <a:pt x="70" y="201"/>
                </a:lnTo>
                <a:lnTo>
                  <a:pt x="56" y="191"/>
                </a:lnTo>
                <a:lnTo>
                  <a:pt x="47" y="171"/>
                </a:lnTo>
                <a:lnTo>
                  <a:pt x="43" y="161"/>
                </a:lnTo>
                <a:lnTo>
                  <a:pt x="40" y="148"/>
                </a:lnTo>
                <a:lnTo>
                  <a:pt x="37" y="138"/>
                </a:lnTo>
                <a:lnTo>
                  <a:pt x="37" y="125"/>
                </a:lnTo>
                <a:lnTo>
                  <a:pt x="33" y="115"/>
                </a:lnTo>
                <a:lnTo>
                  <a:pt x="33" y="102"/>
                </a:lnTo>
                <a:lnTo>
                  <a:pt x="33" y="85"/>
                </a:lnTo>
                <a:lnTo>
                  <a:pt x="33" y="69"/>
                </a:lnTo>
                <a:lnTo>
                  <a:pt x="33" y="52"/>
                </a:lnTo>
                <a:lnTo>
                  <a:pt x="27" y="36"/>
                </a:lnTo>
                <a:lnTo>
                  <a:pt x="23" y="26"/>
                </a:lnTo>
                <a:lnTo>
                  <a:pt x="14" y="13"/>
                </a:lnTo>
                <a:lnTo>
                  <a:pt x="7" y="6"/>
                </a:lnTo>
                <a:lnTo>
                  <a:pt x="0"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43" name="Freeform 54"/>
          <p:cNvSpPr/>
          <p:nvPr/>
        </p:nvSpPr>
        <p:spPr>
          <a:xfrm>
            <a:off x="2000250" y="5106988"/>
            <a:ext cx="136525" cy="334962"/>
          </a:xfrm>
          <a:custGeom>
            <a:avLst/>
            <a:gdLst>
              <a:gd name="txL" fmla="*/ 0 w 86"/>
              <a:gd name="txT" fmla="*/ 0 h 211"/>
              <a:gd name="txR" fmla="*/ 86 w 86"/>
              <a:gd name="txB" fmla="*/ 211 h 21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86" h="211">
                <a:moveTo>
                  <a:pt x="86" y="0"/>
                </a:moveTo>
                <a:lnTo>
                  <a:pt x="73" y="7"/>
                </a:lnTo>
                <a:lnTo>
                  <a:pt x="63" y="14"/>
                </a:lnTo>
                <a:lnTo>
                  <a:pt x="50" y="30"/>
                </a:lnTo>
                <a:lnTo>
                  <a:pt x="43" y="47"/>
                </a:lnTo>
                <a:lnTo>
                  <a:pt x="40" y="63"/>
                </a:lnTo>
                <a:lnTo>
                  <a:pt x="40" y="76"/>
                </a:lnTo>
                <a:lnTo>
                  <a:pt x="36" y="99"/>
                </a:lnTo>
                <a:lnTo>
                  <a:pt x="36" y="116"/>
                </a:lnTo>
                <a:lnTo>
                  <a:pt x="36" y="122"/>
                </a:lnTo>
                <a:lnTo>
                  <a:pt x="33" y="139"/>
                </a:lnTo>
                <a:lnTo>
                  <a:pt x="33" y="149"/>
                </a:lnTo>
                <a:lnTo>
                  <a:pt x="33" y="162"/>
                </a:lnTo>
                <a:lnTo>
                  <a:pt x="26" y="182"/>
                </a:lnTo>
                <a:lnTo>
                  <a:pt x="20" y="195"/>
                </a:lnTo>
                <a:lnTo>
                  <a:pt x="13" y="201"/>
                </a:lnTo>
                <a:lnTo>
                  <a:pt x="0" y="211"/>
                </a:lnTo>
                <a:lnTo>
                  <a:pt x="17" y="201"/>
                </a:lnTo>
                <a:lnTo>
                  <a:pt x="30" y="192"/>
                </a:lnTo>
                <a:lnTo>
                  <a:pt x="40" y="172"/>
                </a:lnTo>
                <a:lnTo>
                  <a:pt x="43" y="162"/>
                </a:lnTo>
                <a:lnTo>
                  <a:pt x="46" y="149"/>
                </a:lnTo>
                <a:lnTo>
                  <a:pt x="50" y="139"/>
                </a:lnTo>
                <a:lnTo>
                  <a:pt x="50" y="122"/>
                </a:lnTo>
                <a:lnTo>
                  <a:pt x="50" y="116"/>
                </a:lnTo>
                <a:lnTo>
                  <a:pt x="53" y="103"/>
                </a:lnTo>
                <a:lnTo>
                  <a:pt x="53" y="86"/>
                </a:lnTo>
                <a:lnTo>
                  <a:pt x="53" y="70"/>
                </a:lnTo>
                <a:lnTo>
                  <a:pt x="53" y="53"/>
                </a:lnTo>
                <a:lnTo>
                  <a:pt x="59" y="37"/>
                </a:lnTo>
                <a:lnTo>
                  <a:pt x="63" y="27"/>
                </a:lnTo>
                <a:lnTo>
                  <a:pt x="73" y="14"/>
                </a:lnTo>
                <a:lnTo>
                  <a:pt x="79" y="7"/>
                </a:lnTo>
                <a:lnTo>
                  <a:pt x="86" y="0"/>
                </a:lnTo>
                <a:close/>
              </a:path>
            </a:pathLst>
          </a:custGeom>
          <a:solidFill>
            <a:schemeClr val="tx2">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4144" name="Rectangle 55"/>
          <p:cNvSpPr/>
          <p:nvPr/>
        </p:nvSpPr>
        <p:spPr>
          <a:xfrm>
            <a:off x="2209800" y="4737100"/>
            <a:ext cx="133350" cy="365125"/>
          </a:xfrm>
          <a:prstGeom prst="rect">
            <a:avLst/>
          </a:prstGeom>
          <a:noFill/>
          <a:ln w="9525">
            <a:noFill/>
          </a:ln>
        </p:spPr>
        <p:txBody>
          <a:bodyPr wrap="none" lIns="0" tIns="0" rIns="0" bIns="0">
            <a:spAutoFit/>
          </a:bodyPr>
          <a:p>
            <a:pPr>
              <a:spcBef>
                <a:spcPct val="0"/>
              </a:spcBef>
            </a:pPr>
            <a:r>
              <a:rPr i="1" dirty="0">
                <a:latin typeface="Symbol" panose="05050102010706020507" pitchFamily="18" charset="2"/>
              </a:rPr>
              <a:t>e</a:t>
            </a:r>
            <a:endParaRPr sz="1800" dirty="0">
              <a:latin typeface="Times New Roman" panose="02020603050405020304" pitchFamily="18" charset="0"/>
            </a:endParaRPr>
          </a:p>
        </p:txBody>
      </p:sp>
      <p:sp>
        <p:nvSpPr>
          <p:cNvPr id="4145" name="Rectangle 56"/>
          <p:cNvSpPr/>
          <p:nvPr/>
        </p:nvSpPr>
        <p:spPr>
          <a:xfrm>
            <a:off x="2341563" y="4956175"/>
            <a:ext cx="101600" cy="244475"/>
          </a:xfrm>
          <a:prstGeom prst="rect">
            <a:avLst/>
          </a:prstGeom>
          <a:noFill/>
          <a:ln w="9525">
            <a:noFill/>
          </a:ln>
        </p:spPr>
        <p:txBody>
          <a:bodyPr wrap="none" lIns="0" tIns="0" rIns="0" bIns="0">
            <a:spAutoFit/>
          </a:bodyPr>
          <a:p>
            <a:pPr>
              <a:spcBef>
                <a:spcPct val="0"/>
              </a:spcBef>
            </a:pPr>
            <a:r>
              <a:rPr sz="1600" dirty="0">
                <a:latin typeface="Times New Roman" panose="02020603050405020304" pitchFamily="18" charset="0"/>
              </a:rPr>
              <a:t>1</a:t>
            </a:r>
            <a:endParaRPr sz="1800" dirty="0">
              <a:latin typeface="Times New Roman" panose="02020603050405020304" pitchFamily="18" charset="0"/>
            </a:endParaRPr>
          </a:p>
        </p:txBody>
      </p:sp>
      <p:sp>
        <p:nvSpPr>
          <p:cNvPr id="4146" name="Rectangle 57"/>
          <p:cNvSpPr/>
          <p:nvPr/>
        </p:nvSpPr>
        <p:spPr>
          <a:xfrm>
            <a:off x="4764088" y="4803775"/>
            <a:ext cx="133350" cy="365125"/>
          </a:xfrm>
          <a:prstGeom prst="rect">
            <a:avLst/>
          </a:prstGeom>
          <a:noFill/>
          <a:ln w="9525">
            <a:noFill/>
          </a:ln>
        </p:spPr>
        <p:txBody>
          <a:bodyPr wrap="none" lIns="0" tIns="0" rIns="0" bIns="0">
            <a:spAutoFit/>
          </a:bodyPr>
          <a:p>
            <a:pPr>
              <a:spcBef>
                <a:spcPct val="0"/>
              </a:spcBef>
            </a:pPr>
            <a:r>
              <a:rPr i="1" dirty="0">
                <a:latin typeface="Symbol" panose="05050102010706020507" pitchFamily="18" charset="2"/>
              </a:rPr>
              <a:t>e</a:t>
            </a:r>
            <a:endParaRPr sz="1800" dirty="0">
              <a:latin typeface="Times New Roman" panose="02020603050405020304" pitchFamily="18" charset="0"/>
            </a:endParaRPr>
          </a:p>
        </p:txBody>
      </p:sp>
      <p:sp>
        <p:nvSpPr>
          <p:cNvPr id="4147" name="Rectangle 58"/>
          <p:cNvSpPr/>
          <p:nvPr/>
        </p:nvSpPr>
        <p:spPr>
          <a:xfrm>
            <a:off x="4895850" y="5024438"/>
            <a:ext cx="101600" cy="244475"/>
          </a:xfrm>
          <a:prstGeom prst="rect">
            <a:avLst/>
          </a:prstGeom>
          <a:noFill/>
          <a:ln w="9525">
            <a:noFill/>
          </a:ln>
        </p:spPr>
        <p:txBody>
          <a:bodyPr wrap="none" lIns="0" tIns="0" rIns="0" bIns="0">
            <a:spAutoFit/>
          </a:bodyPr>
          <a:p>
            <a:pPr>
              <a:spcBef>
                <a:spcPct val="0"/>
              </a:spcBef>
            </a:pPr>
            <a:r>
              <a:rPr sz="1600" dirty="0">
                <a:latin typeface="Times New Roman" panose="02020603050405020304" pitchFamily="18" charset="0"/>
              </a:rPr>
              <a:t>3</a:t>
            </a:r>
            <a:endParaRPr sz="1800" dirty="0">
              <a:latin typeface="Times New Roman" panose="02020603050405020304" pitchFamily="18" charset="0"/>
            </a:endParaRPr>
          </a:p>
        </p:txBody>
      </p:sp>
      <p:sp>
        <p:nvSpPr>
          <p:cNvPr id="4148" name="Rectangle 59"/>
          <p:cNvSpPr/>
          <p:nvPr/>
        </p:nvSpPr>
        <p:spPr>
          <a:xfrm>
            <a:off x="6746875" y="3884613"/>
            <a:ext cx="133350" cy="365125"/>
          </a:xfrm>
          <a:prstGeom prst="rect">
            <a:avLst/>
          </a:prstGeom>
          <a:noFill/>
          <a:ln w="9525">
            <a:noFill/>
          </a:ln>
        </p:spPr>
        <p:txBody>
          <a:bodyPr wrap="none" lIns="0" tIns="0" rIns="0" bIns="0">
            <a:spAutoFit/>
          </a:bodyPr>
          <a:p>
            <a:pPr>
              <a:spcBef>
                <a:spcPct val="0"/>
              </a:spcBef>
            </a:pPr>
            <a:r>
              <a:rPr i="1" dirty="0">
                <a:latin typeface="Symbol" panose="05050102010706020507" pitchFamily="18" charset="2"/>
              </a:rPr>
              <a:t>e</a:t>
            </a:r>
            <a:endParaRPr sz="1800" dirty="0">
              <a:latin typeface="Times New Roman" panose="02020603050405020304" pitchFamily="18" charset="0"/>
            </a:endParaRPr>
          </a:p>
        </p:txBody>
      </p:sp>
      <p:sp>
        <p:nvSpPr>
          <p:cNvPr id="4149" name="Rectangle 60"/>
          <p:cNvSpPr/>
          <p:nvPr/>
        </p:nvSpPr>
        <p:spPr>
          <a:xfrm>
            <a:off x="6878638" y="4103688"/>
            <a:ext cx="101600" cy="244475"/>
          </a:xfrm>
          <a:prstGeom prst="rect">
            <a:avLst/>
          </a:prstGeom>
          <a:noFill/>
          <a:ln w="9525">
            <a:noFill/>
          </a:ln>
        </p:spPr>
        <p:txBody>
          <a:bodyPr wrap="none" lIns="0" tIns="0" rIns="0" bIns="0">
            <a:spAutoFit/>
          </a:bodyPr>
          <a:p>
            <a:pPr>
              <a:spcBef>
                <a:spcPct val="0"/>
              </a:spcBef>
            </a:pPr>
            <a:r>
              <a:rPr sz="1600" dirty="0">
                <a:latin typeface="Times New Roman" panose="02020603050405020304" pitchFamily="18" charset="0"/>
              </a:rPr>
              <a:t>4</a:t>
            </a:r>
            <a:endParaRPr sz="1800" dirty="0">
              <a:latin typeface="Times New Roman" panose="02020603050405020304" pitchFamily="18" charset="0"/>
            </a:endParaRPr>
          </a:p>
        </p:txBody>
      </p:sp>
      <p:sp>
        <p:nvSpPr>
          <p:cNvPr id="4150" name="Freeform 61"/>
          <p:cNvSpPr/>
          <p:nvPr/>
        </p:nvSpPr>
        <p:spPr>
          <a:xfrm>
            <a:off x="6307138" y="3648075"/>
            <a:ext cx="277812" cy="273050"/>
          </a:xfrm>
          <a:custGeom>
            <a:avLst/>
            <a:gdLst>
              <a:gd name="txL" fmla="*/ 0 w 175"/>
              <a:gd name="txT" fmla="*/ 0 h 172"/>
              <a:gd name="txR" fmla="*/ 175 w 175"/>
              <a:gd name="txB" fmla="*/ 172 h 172"/>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2">
                <a:moveTo>
                  <a:pt x="0" y="86"/>
                </a:moveTo>
                <a:lnTo>
                  <a:pt x="6" y="56"/>
                </a:lnTo>
                <a:lnTo>
                  <a:pt x="20" y="30"/>
                </a:lnTo>
                <a:lnTo>
                  <a:pt x="43" y="10"/>
                </a:lnTo>
                <a:lnTo>
                  <a:pt x="73" y="0"/>
                </a:lnTo>
                <a:lnTo>
                  <a:pt x="102" y="0"/>
                </a:lnTo>
                <a:lnTo>
                  <a:pt x="132" y="10"/>
                </a:lnTo>
                <a:lnTo>
                  <a:pt x="155" y="30"/>
                </a:lnTo>
                <a:lnTo>
                  <a:pt x="172" y="56"/>
                </a:lnTo>
                <a:lnTo>
                  <a:pt x="175" y="86"/>
                </a:lnTo>
                <a:lnTo>
                  <a:pt x="172" y="116"/>
                </a:lnTo>
                <a:lnTo>
                  <a:pt x="155" y="142"/>
                </a:lnTo>
                <a:lnTo>
                  <a:pt x="132" y="162"/>
                </a:lnTo>
                <a:lnTo>
                  <a:pt x="102" y="172"/>
                </a:lnTo>
                <a:lnTo>
                  <a:pt x="73" y="172"/>
                </a:lnTo>
                <a:lnTo>
                  <a:pt x="43" y="162"/>
                </a:lnTo>
                <a:lnTo>
                  <a:pt x="20" y="142"/>
                </a:lnTo>
                <a:lnTo>
                  <a:pt x="6" y="116"/>
                </a:lnTo>
                <a:lnTo>
                  <a:pt x="0" y="86"/>
                </a:lnTo>
                <a:close/>
              </a:path>
            </a:pathLst>
          </a:custGeom>
          <a:solidFill>
            <a:srgbClr val="DC4D28">
              <a:alpha val="100000"/>
            </a:srgbClr>
          </a:solidFill>
          <a:ln w="9525">
            <a:noFill/>
          </a:ln>
        </p:spPr>
        <p:txBody>
          <a:bodyPr/>
          <a:p>
            <a:endParaRPr lang="en-US"/>
          </a:p>
        </p:txBody>
      </p:sp>
      <p:sp>
        <p:nvSpPr>
          <p:cNvPr id="4151" name="Freeform 62"/>
          <p:cNvSpPr/>
          <p:nvPr/>
        </p:nvSpPr>
        <p:spPr>
          <a:xfrm>
            <a:off x="6348413" y="3690938"/>
            <a:ext cx="195262" cy="187325"/>
          </a:xfrm>
          <a:custGeom>
            <a:avLst/>
            <a:gdLst>
              <a:gd name="txL" fmla="*/ 0 w 123"/>
              <a:gd name="txT" fmla="*/ 0 h 118"/>
              <a:gd name="txR" fmla="*/ 123 w 123"/>
              <a:gd name="txB" fmla="*/ 118 h 118"/>
            </a:gdLst>
            <a:ahLst/>
            <a:cxnLst>
              <a:cxn ang="0">
                <a:pos x="0"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23" h="118">
                <a:moveTo>
                  <a:pt x="0" y="59"/>
                </a:moveTo>
                <a:lnTo>
                  <a:pt x="7" y="33"/>
                </a:lnTo>
                <a:lnTo>
                  <a:pt x="23" y="13"/>
                </a:lnTo>
                <a:lnTo>
                  <a:pt x="50" y="0"/>
                </a:lnTo>
                <a:lnTo>
                  <a:pt x="76" y="0"/>
                </a:lnTo>
                <a:lnTo>
                  <a:pt x="99" y="13"/>
                </a:lnTo>
                <a:lnTo>
                  <a:pt x="116" y="33"/>
                </a:lnTo>
                <a:lnTo>
                  <a:pt x="123" y="59"/>
                </a:lnTo>
                <a:lnTo>
                  <a:pt x="116" y="85"/>
                </a:lnTo>
                <a:lnTo>
                  <a:pt x="99" y="108"/>
                </a:lnTo>
                <a:lnTo>
                  <a:pt x="76" y="118"/>
                </a:lnTo>
                <a:lnTo>
                  <a:pt x="50" y="118"/>
                </a:lnTo>
                <a:lnTo>
                  <a:pt x="23" y="108"/>
                </a:lnTo>
                <a:lnTo>
                  <a:pt x="7" y="85"/>
                </a:lnTo>
                <a:lnTo>
                  <a:pt x="0" y="59"/>
                </a:lnTo>
                <a:close/>
              </a:path>
            </a:pathLst>
          </a:custGeom>
          <a:solidFill>
            <a:srgbClr val="FFCF56">
              <a:alpha val="100000"/>
            </a:srgbClr>
          </a:solidFill>
          <a:ln w="9525" cap="flat" cmpd="sng">
            <a:solidFill>
              <a:srgbClr val="FFCF56">
                <a:alpha val="100000"/>
              </a:srgbClr>
            </a:solidFill>
            <a:prstDash val="solid"/>
            <a:round/>
            <a:headEnd type="none" w="med" len="med"/>
            <a:tailEnd type="none" w="med" len="med"/>
          </a:ln>
        </p:spPr>
        <p:txBody>
          <a:bodyPr/>
          <a:p>
            <a:endParaRPr lang="en-US"/>
          </a:p>
        </p:txBody>
      </p:sp>
      <p:sp>
        <p:nvSpPr>
          <p:cNvPr id="4152" name="Freeform 63"/>
          <p:cNvSpPr/>
          <p:nvPr/>
        </p:nvSpPr>
        <p:spPr>
          <a:xfrm>
            <a:off x="4292600" y="4443413"/>
            <a:ext cx="277813" cy="271462"/>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6"/>
                </a:moveTo>
                <a:lnTo>
                  <a:pt x="7" y="56"/>
                </a:lnTo>
                <a:lnTo>
                  <a:pt x="20" y="30"/>
                </a:lnTo>
                <a:lnTo>
                  <a:pt x="43" y="10"/>
                </a:lnTo>
                <a:lnTo>
                  <a:pt x="73" y="0"/>
                </a:lnTo>
                <a:lnTo>
                  <a:pt x="102" y="0"/>
                </a:lnTo>
                <a:lnTo>
                  <a:pt x="132" y="10"/>
                </a:lnTo>
                <a:lnTo>
                  <a:pt x="155" y="30"/>
                </a:lnTo>
                <a:lnTo>
                  <a:pt x="172" y="56"/>
                </a:lnTo>
                <a:lnTo>
                  <a:pt x="175" y="86"/>
                </a:lnTo>
                <a:lnTo>
                  <a:pt x="172" y="115"/>
                </a:lnTo>
                <a:lnTo>
                  <a:pt x="155" y="142"/>
                </a:lnTo>
                <a:lnTo>
                  <a:pt x="132" y="162"/>
                </a:lnTo>
                <a:lnTo>
                  <a:pt x="102" y="171"/>
                </a:lnTo>
                <a:lnTo>
                  <a:pt x="73" y="171"/>
                </a:lnTo>
                <a:lnTo>
                  <a:pt x="43" y="162"/>
                </a:lnTo>
                <a:lnTo>
                  <a:pt x="20" y="142"/>
                </a:lnTo>
                <a:lnTo>
                  <a:pt x="7" y="115"/>
                </a:lnTo>
                <a:lnTo>
                  <a:pt x="0" y="86"/>
                </a:lnTo>
                <a:close/>
              </a:path>
            </a:pathLst>
          </a:custGeom>
          <a:solidFill>
            <a:srgbClr val="DC4D28">
              <a:alpha val="100000"/>
            </a:srgbClr>
          </a:solidFill>
          <a:ln w="9525">
            <a:noFill/>
          </a:ln>
        </p:spPr>
        <p:txBody>
          <a:bodyPr/>
          <a:p>
            <a:endParaRPr lang="en-US"/>
          </a:p>
        </p:txBody>
      </p:sp>
      <p:sp>
        <p:nvSpPr>
          <p:cNvPr id="4153" name="Freeform 64"/>
          <p:cNvSpPr/>
          <p:nvPr/>
        </p:nvSpPr>
        <p:spPr>
          <a:xfrm>
            <a:off x="4333875" y="4484688"/>
            <a:ext cx="195263" cy="188912"/>
          </a:xfrm>
          <a:custGeom>
            <a:avLst/>
            <a:gdLst>
              <a:gd name="txL" fmla="*/ 0 w 123"/>
              <a:gd name="txT" fmla="*/ 0 h 119"/>
              <a:gd name="txR" fmla="*/ 123 w 123"/>
              <a:gd name="txB" fmla="*/ 119 h 119"/>
            </a:gdLst>
            <a:ahLst/>
            <a:cxnLst>
              <a:cxn ang="0">
                <a:pos x="0"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23" h="119">
                <a:moveTo>
                  <a:pt x="0" y="60"/>
                </a:moveTo>
                <a:lnTo>
                  <a:pt x="7" y="33"/>
                </a:lnTo>
                <a:lnTo>
                  <a:pt x="24" y="10"/>
                </a:lnTo>
                <a:lnTo>
                  <a:pt x="50" y="0"/>
                </a:lnTo>
                <a:lnTo>
                  <a:pt x="76" y="0"/>
                </a:lnTo>
                <a:lnTo>
                  <a:pt x="100" y="10"/>
                </a:lnTo>
                <a:lnTo>
                  <a:pt x="116" y="33"/>
                </a:lnTo>
                <a:lnTo>
                  <a:pt x="123" y="60"/>
                </a:lnTo>
                <a:lnTo>
                  <a:pt x="116" y="86"/>
                </a:lnTo>
                <a:lnTo>
                  <a:pt x="100" y="106"/>
                </a:lnTo>
                <a:lnTo>
                  <a:pt x="76" y="119"/>
                </a:lnTo>
                <a:lnTo>
                  <a:pt x="50" y="119"/>
                </a:lnTo>
                <a:lnTo>
                  <a:pt x="24" y="106"/>
                </a:lnTo>
                <a:lnTo>
                  <a:pt x="7" y="86"/>
                </a:lnTo>
                <a:lnTo>
                  <a:pt x="0" y="60"/>
                </a:lnTo>
                <a:close/>
              </a:path>
            </a:pathLst>
          </a:custGeom>
          <a:solidFill>
            <a:srgbClr val="FFCF56">
              <a:alpha val="100000"/>
            </a:srgbClr>
          </a:solidFill>
          <a:ln w="9525" cap="flat" cmpd="sng">
            <a:solidFill>
              <a:srgbClr val="FFCF56">
                <a:alpha val="100000"/>
              </a:srgbClr>
            </a:solidFill>
            <a:prstDash val="solid"/>
            <a:round/>
            <a:headEnd type="none" w="med" len="med"/>
            <a:tailEnd type="none" w="med" len="med"/>
          </a:ln>
        </p:spPr>
        <p:txBody>
          <a:bodyPr/>
          <a:p>
            <a:endParaRPr lang="en-US"/>
          </a:p>
        </p:txBody>
      </p:sp>
      <p:sp>
        <p:nvSpPr>
          <p:cNvPr id="4154" name="Freeform 65"/>
          <p:cNvSpPr/>
          <p:nvPr/>
        </p:nvSpPr>
        <p:spPr>
          <a:xfrm>
            <a:off x="2997200" y="4924425"/>
            <a:ext cx="277813" cy="271463"/>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5"/>
                </a:moveTo>
                <a:lnTo>
                  <a:pt x="6" y="56"/>
                </a:lnTo>
                <a:lnTo>
                  <a:pt x="20" y="29"/>
                </a:lnTo>
                <a:lnTo>
                  <a:pt x="43" y="10"/>
                </a:lnTo>
                <a:lnTo>
                  <a:pt x="73" y="0"/>
                </a:lnTo>
                <a:lnTo>
                  <a:pt x="102" y="0"/>
                </a:lnTo>
                <a:lnTo>
                  <a:pt x="132" y="10"/>
                </a:lnTo>
                <a:lnTo>
                  <a:pt x="155" y="29"/>
                </a:lnTo>
                <a:lnTo>
                  <a:pt x="172" y="56"/>
                </a:lnTo>
                <a:lnTo>
                  <a:pt x="175" y="85"/>
                </a:lnTo>
                <a:lnTo>
                  <a:pt x="172" y="115"/>
                </a:lnTo>
                <a:lnTo>
                  <a:pt x="155" y="141"/>
                </a:lnTo>
                <a:lnTo>
                  <a:pt x="132" y="161"/>
                </a:lnTo>
                <a:lnTo>
                  <a:pt x="102" y="171"/>
                </a:lnTo>
                <a:lnTo>
                  <a:pt x="73" y="171"/>
                </a:lnTo>
                <a:lnTo>
                  <a:pt x="43" y="161"/>
                </a:lnTo>
                <a:lnTo>
                  <a:pt x="20" y="141"/>
                </a:lnTo>
                <a:lnTo>
                  <a:pt x="6" y="115"/>
                </a:lnTo>
                <a:lnTo>
                  <a:pt x="0" y="85"/>
                </a:lnTo>
                <a:close/>
              </a:path>
            </a:pathLst>
          </a:custGeom>
          <a:solidFill>
            <a:srgbClr val="DC4D28">
              <a:alpha val="100000"/>
            </a:srgbClr>
          </a:solidFill>
          <a:ln w="9525">
            <a:noFill/>
          </a:ln>
        </p:spPr>
        <p:txBody>
          <a:bodyPr/>
          <a:p>
            <a:endParaRPr lang="en-US"/>
          </a:p>
        </p:txBody>
      </p:sp>
      <p:sp>
        <p:nvSpPr>
          <p:cNvPr id="4155" name="Freeform 66"/>
          <p:cNvSpPr/>
          <p:nvPr/>
        </p:nvSpPr>
        <p:spPr>
          <a:xfrm>
            <a:off x="3038475" y="4965700"/>
            <a:ext cx="195263" cy="188913"/>
          </a:xfrm>
          <a:custGeom>
            <a:avLst/>
            <a:gdLst>
              <a:gd name="txL" fmla="*/ 0 w 123"/>
              <a:gd name="txT" fmla="*/ 0 h 119"/>
              <a:gd name="txR" fmla="*/ 123 w 123"/>
              <a:gd name="txB" fmla="*/ 119 h 119"/>
            </a:gdLst>
            <a:ahLst/>
            <a:cxnLst>
              <a:cxn ang="0">
                <a:pos x="0"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23" h="119">
                <a:moveTo>
                  <a:pt x="0" y="59"/>
                </a:moveTo>
                <a:lnTo>
                  <a:pt x="7" y="33"/>
                </a:lnTo>
                <a:lnTo>
                  <a:pt x="23" y="13"/>
                </a:lnTo>
                <a:lnTo>
                  <a:pt x="50" y="0"/>
                </a:lnTo>
                <a:lnTo>
                  <a:pt x="76" y="0"/>
                </a:lnTo>
                <a:lnTo>
                  <a:pt x="99" y="13"/>
                </a:lnTo>
                <a:lnTo>
                  <a:pt x="116" y="33"/>
                </a:lnTo>
                <a:lnTo>
                  <a:pt x="123" y="59"/>
                </a:lnTo>
                <a:lnTo>
                  <a:pt x="116" y="86"/>
                </a:lnTo>
                <a:lnTo>
                  <a:pt x="99" y="109"/>
                </a:lnTo>
                <a:lnTo>
                  <a:pt x="76" y="119"/>
                </a:lnTo>
                <a:lnTo>
                  <a:pt x="50" y="119"/>
                </a:lnTo>
                <a:lnTo>
                  <a:pt x="23" y="109"/>
                </a:lnTo>
                <a:lnTo>
                  <a:pt x="7" y="86"/>
                </a:lnTo>
                <a:lnTo>
                  <a:pt x="0" y="59"/>
                </a:lnTo>
                <a:close/>
              </a:path>
            </a:pathLst>
          </a:custGeom>
          <a:solidFill>
            <a:srgbClr val="FFCF56">
              <a:alpha val="100000"/>
            </a:srgbClr>
          </a:solidFill>
          <a:ln w="9525" cap="flat" cmpd="sng">
            <a:solidFill>
              <a:srgbClr val="FFCF56">
                <a:alpha val="100000"/>
              </a:srgbClr>
            </a:solidFill>
            <a:prstDash val="solid"/>
            <a:round/>
            <a:headEnd type="none" w="med" len="med"/>
            <a:tailEnd type="none" w="med" len="med"/>
          </a:ln>
        </p:spPr>
        <p:txBody>
          <a:bodyPr/>
          <a:p>
            <a:endParaRPr lang="en-US"/>
          </a:p>
        </p:txBody>
      </p:sp>
      <p:sp>
        <p:nvSpPr>
          <p:cNvPr id="4156" name="Freeform 67"/>
          <p:cNvSpPr/>
          <p:nvPr/>
        </p:nvSpPr>
        <p:spPr>
          <a:xfrm>
            <a:off x="1785938" y="5359400"/>
            <a:ext cx="277812" cy="271463"/>
          </a:xfrm>
          <a:custGeom>
            <a:avLst/>
            <a:gdLst>
              <a:gd name="txL" fmla="*/ 0 w 175"/>
              <a:gd name="txT" fmla="*/ 0 h 171"/>
              <a:gd name="txR" fmla="*/ 175 w 175"/>
              <a:gd name="txB" fmla="*/ 171 h 171"/>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1">
                <a:moveTo>
                  <a:pt x="0" y="85"/>
                </a:moveTo>
                <a:lnTo>
                  <a:pt x="3" y="56"/>
                </a:lnTo>
                <a:lnTo>
                  <a:pt x="19" y="29"/>
                </a:lnTo>
                <a:lnTo>
                  <a:pt x="42" y="9"/>
                </a:lnTo>
                <a:lnTo>
                  <a:pt x="72" y="0"/>
                </a:lnTo>
                <a:lnTo>
                  <a:pt x="102" y="0"/>
                </a:lnTo>
                <a:lnTo>
                  <a:pt x="128" y="9"/>
                </a:lnTo>
                <a:lnTo>
                  <a:pt x="152" y="29"/>
                </a:lnTo>
                <a:lnTo>
                  <a:pt x="168" y="56"/>
                </a:lnTo>
                <a:lnTo>
                  <a:pt x="175" y="85"/>
                </a:lnTo>
                <a:lnTo>
                  <a:pt x="168" y="115"/>
                </a:lnTo>
                <a:lnTo>
                  <a:pt x="152" y="141"/>
                </a:lnTo>
                <a:lnTo>
                  <a:pt x="128" y="161"/>
                </a:lnTo>
                <a:lnTo>
                  <a:pt x="102" y="171"/>
                </a:lnTo>
                <a:lnTo>
                  <a:pt x="72" y="171"/>
                </a:lnTo>
                <a:lnTo>
                  <a:pt x="42" y="161"/>
                </a:lnTo>
                <a:lnTo>
                  <a:pt x="19" y="141"/>
                </a:lnTo>
                <a:lnTo>
                  <a:pt x="3" y="115"/>
                </a:lnTo>
                <a:lnTo>
                  <a:pt x="0" y="85"/>
                </a:lnTo>
                <a:close/>
              </a:path>
            </a:pathLst>
          </a:custGeom>
          <a:solidFill>
            <a:srgbClr val="DC4D28">
              <a:alpha val="100000"/>
            </a:srgbClr>
          </a:solidFill>
          <a:ln w="9525">
            <a:noFill/>
          </a:ln>
        </p:spPr>
        <p:txBody>
          <a:bodyPr/>
          <a:p>
            <a:endParaRPr lang="en-US"/>
          </a:p>
        </p:txBody>
      </p:sp>
      <p:sp>
        <p:nvSpPr>
          <p:cNvPr id="4157" name="Freeform 68"/>
          <p:cNvSpPr/>
          <p:nvPr/>
        </p:nvSpPr>
        <p:spPr>
          <a:xfrm>
            <a:off x="1827213" y="5400675"/>
            <a:ext cx="193675" cy="188913"/>
          </a:xfrm>
          <a:custGeom>
            <a:avLst/>
            <a:gdLst>
              <a:gd name="txL" fmla="*/ 0 w 122"/>
              <a:gd name="txT" fmla="*/ 0 h 119"/>
              <a:gd name="txR" fmla="*/ 122 w 122"/>
              <a:gd name="txB" fmla="*/ 119 h 119"/>
            </a:gdLst>
            <a:ahLst/>
            <a:cxnLst>
              <a:cxn ang="0">
                <a:pos x="0"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22" h="119">
                <a:moveTo>
                  <a:pt x="0" y="59"/>
                </a:moveTo>
                <a:lnTo>
                  <a:pt x="3" y="33"/>
                </a:lnTo>
                <a:lnTo>
                  <a:pt x="23" y="10"/>
                </a:lnTo>
                <a:lnTo>
                  <a:pt x="46" y="0"/>
                </a:lnTo>
                <a:lnTo>
                  <a:pt x="73" y="0"/>
                </a:lnTo>
                <a:lnTo>
                  <a:pt x="99" y="10"/>
                </a:lnTo>
                <a:lnTo>
                  <a:pt x="116" y="33"/>
                </a:lnTo>
                <a:lnTo>
                  <a:pt x="122" y="59"/>
                </a:lnTo>
                <a:lnTo>
                  <a:pt x="116" y="86"/>
                </a:lnTo>
                <a:lnTo>
                  <a:pt x="99" y="105"/>
                </a:lnTo>
                <a:lnTo>
                  <a:pt x="73" y="119"/>
                </a:lnTo>
                <a:lnTo>
                  <a:pt x="46" y="119"/>
                </a:lnTo>
                <a:lnTo>
                  <a:pt x="23" y="105"/>
                </a:lnTo>
                <a:lnTo>
                  <a:pt x="3" y="86"/>
                </a:lnTo>
                <a:lnTo>
                  <a:pt x="0" y="59"/>
                </a:lnTo>
                <a:close/>
              </a:path>
            </a:pathLst>
          </a:custGeom>
          <a:solidFill>
            <a:srgbClr val="FFCF56">
              <a:alpha val="100000"/>
            </a:srgbClr>
          </a:solidFill>
          <a:ln w="9525">
            <a:noFill/>
          </a:ln>
        </p:spPr>
        <p:txBody>
          <a:bodyPr/>
          <a:p>
            <a:endParaRPr lang="en-US"/>
          </a:p>
        </p:txBody>
      </p:sp>
      <p:sp>
        <p:nvSpPr>
          <p:cNvPr id="4158" name="Rectangle 69"/>
          <p:cNvSpPr/>
          <p:nvPr/>
        </p:nvSpPr>
        <p:spPr>
          <a:xfrm>
            <a:off x="4811713" y="4778375"/>
            <a:ext cx="142875" cy="365125"/>
          </a:xfrm>
          <a:prstGeom prst="rect">
            <a:avLst/>
          </a:prstGeom>
          <a:noFill/>
          <a:ln w="9525">
            <a:noFill/>
          </a:ln>
        </p:spPr>
        <p:txBody>
          <a:bodyPr wrap="none" lIns="0" tIns="0" rIns="0" bIns="0">
            <a:spAutoFit/>
          </a:bodyPr>
          <a:p>
            <a:pPr>
              <a:spcBef>
                <a:spcPct val="0"/>
              </a:spcBef>
            </a:pPr>
            <a:r>
              <a:rPr dirty="0">
                <a:latin typeface="Times New Roman" panose="02020603050405020304" pitchFamily="18" charset="0"/>
              </a:rPr>
              <a:t>^</a:t>
            </a:r>
            <a:endParaRPr sz="1800" dirty="0">
              <a:latin typeface="Times New Roman" panose="02020603050405020304" pitchFamily="18" charset="0"/>
            </a:endParaRPr>
          </a:p>
        </p:txBody>
      </p:sp>
      <p:sp>
        <p:nvSpPr>
          <p:cNvPr id="4159" name="Rectangle 70"/>
          <p:cNvSpPr/>
          <p:nvPr/>
        </p:nvSpPr>
        <p:spPr>
          <a:xfrm>
            <a:off x="2252663" y="4678363"/>
            <a:ext cx="142875" cy="365125"/>
          </a:xfrm>
          <a:prstGeom prst="rect">
            <a:avLst/>
          </a:prstGeom>
          <a:noFill/>
          <a:ln w="9525">
            <a:noFill/>
          </a:ln>
        </p:spPr>
        <p:txBody>
          <a:bodyPr wrap="none" lIns="0" tIns="0" rIns="0" bIns="0">
            <a:spAutoFit/>
          </a:bodyPr>
          <a:p>
            <a:pPr>
              <a:spcBef>
                <a:spcPct val="0"/>
              </a:spcBef>
            </a:pPr>
            <a:r>
              <a:rPr dirty="0">
                <a:latin typeface="Times New Roman" panose="02020603050405020304" pitchFamily="18" charset="0"/>
              </a:rPr>
              <a:t>^</a:t>
            </a:r>
            <a:endParaRPr sz="1800" dirty="0">
              <a:latin typeface="Times New Roman" panose="02020603050405020304" pitchFamily="18" charset="0"/>
            </a:endParaRPr>
          </a:p>
        </p:txBody>
      </p:sp>
      <p:sp>
        <p:nvSpPr>
          <p:cNvPr id="4160" name="Rectangle 71"/>
          <p:cNvSpPr/>
          <p:nvPr/>
        </p:nvSpPr>
        <p:spPr>
          <a:xfrm>
            <a:off x="6778625" y="3846513"/>
            <a:ext cx="142875" cy="365125"/>
          </a:xfrm>
          <a:prstGeom prst="rect">
            <a:avLst/>
          </a:prstGeom>
          <a:noFill/>
          <a:ln w="9525">
            <a:noFill/>
          </a:ln>
        </p:spPr>
        <p:txBody>
          <a:bodyPr wrap="none" lIns="0" tIns="0" rIns="0" bIns="0">
            <a:spAutoFit/>
          </a:bodyPr>
          <a:p>
            <a:pPr>
              <a:spcBef>
                <a:spcPct val="0"/>
              </a:spcBef>
            </a:pPr>
            <a:r>
              <a:rPr dirty="0">
                <a:latin typeface="Times New Roman" panose="02020603050405020304" pitchFamily="18" charset="0"/>
              </a:rPr>
              <a:t>^</a:t>
            </a:r>
            <a:endParaRPr sz="1800" dirty="0">
              <a:latin typeface="Times New Roman" panose="02020603050405020304" pitchFamily="18" charset="0"/>
            </a:endParaRPr>
          </a:p>
        </p:txBody>
      </p:sp>
      <p:sp>
        <p:nvSpPr>
          <p:cNvPr id="4161" name="Rectangle 72"/>
          <p:cNvSpPr/>
          <p:nvPr/>
        </p:nvSpPr>
        <p:spPr>
          <a:xfrm>
            <a:off x="3579813" y="4087813"/>
            <a:ext cx="142875" cy="365125"/>
          </a:xfrm>
          <a:prstGeom prst="rect">
            <a:avLst/>
          </a:prstGeom>
          <a:noFill/>
          <a:ln w="9525">
            <a:noFill/>
          </a:ln>
        </p:spPr>
        <p:txBody>
          <a:bodyPr wrap="none" lIns="0" tIns="0" rIns="0" bIns="0">
            <a:spAutoFit/>
          </a:bodyPr>
          <a:p>
            <a:pPr>
              <a:spcBef>
                <a:spcPct val="0"/>
              </a:spcBef>
            </a:pPr>
            <a:r>
              <a:rPr dirty="0">
                <a:latin typeface="Times New Roman" panose="02020603050405020304" pitchFamily="18" charset="0"/>
              </a:rPr>
              <a:t>^</a:t>
            </a:r>
            <a:endParaRPr sz="1800" dirty="0">
              <a:latin typeface="Times New Roman" panose="02020603050405020304" pitchFamily="18" charset="0"/>
            </a:endParaRPr>
          </a:p>
        </p:txBody>
      </p:sp>
      <p:graphicFrame>
        <p:nvGraphicFramePr>
          <p:cNvPr id="4098" name="Object 4">
            <a:hlinkClick r:id="" action="ppaction://ole?verb="/>
          </p:cNvPr>
          <p:cNvGraphicFramePr/>
          <p:nvPr/>
        </p:nvGraphicFramePr>
        <p:xfrm>
          <a:off x="3733800" y="2817813"/>
          <a:ext cx="3505200" cy="763587"/>
        </p:xfrm>
        <a:graphic>
          <a:graphicData uri="http://schemas.openxmlformats.org/presentationml/2006/ole">
            <mc:AlternateContent xmlns:mc="http://schemas.openxmlformats.org/markup-compatibility/2006">
              <mc:Choice xmlns:v="urn:schemas-microsoft-com:vml" Requires="v">
                <p:oleObj spid="_x0000_s3095" name="" r:id="rId1" imgW="1524000" imgH="330200" progId="Equation.DSMT4">
                  <p:embed/>
                </p:oleObj>
              </mc:Choice>
              <mc:Fallback>
                <p:oleObj name="" r:id="rId1" imgW="1524000" imgH="330200" progId="Equation.DSMT4">
                  <p:embed/>
                  <p:pic>
                    <p:nvPicPr>
                      <p:cNvPr id="0" name="Picture 3094"/>
                      <p:cNvPicPr/>
                      <p:nvPr/>
                    </p:nvPicPr>
                    <p:blipFill>
                      <a:blip r:embed="rId2">
                        <a:clrChange>
                          <a:clrFrom>
                            <a:srgbClr val="000000"/>
                          </a:clrFrom>
                          <a:clrTo>
                            <a:srgbClr val="000000"/>
                          </a:clrTo>
                        </a:clrChange>
                      </a:blip>
                      <a:stretch>
                        <a:fillRect/>
                      </a:stretch>
                    </p:blipFill>
                    <p:spPr>
                      <a:xfrm>
                        <a:off x="3733800" y="2817813"/>
                        <a:ext cx="3505200" cy="763587"/>
                      </a:xfrm>
                      <a:prstGeom prst="rect">
                        <a:avLst/>
                      </a:prstGeom>
                      <a:noFill/>
                      <a:ln w="38100">
                        <a:noFill/>
                        <a:miter/>
                      </a:ln>
                    </p:spPr>
                  </p:pic>
                </p:oleObj>
              </mc:Fallback>
            </mc:AlternateContent>
          </a:graphicData>
        </a:graphic>
      </p:graphicFrame>
      <p:graphicFrame>
        <p:nvGraphicFramePr>
          <p:cNvPr id="4099" name="Object 5">
            <a:hlinkClick r:id="" action="ppaction://ole?verb="/>
          </p:cNvPr>
          <p:cNvGraphicFramePr/>
          <p:nvPr/>
        </p:nvGraphicFramePr>
        <p:xfrm>
          <a:off x="6019800" y="4953000"/>
          <a:ext cx="2590800" cy="777875"/>
        </p:xfrm>
        <a:graphic>
          <a:graphicData uri="http://schemas.openxmlformats.org/presentationml/2006/ole">
            <mc:AlternateContent xmlns:mc="http://schemas.openxmlformats.org/markup-compatibility/2006">
              <mc:Choice xmlns:v="urn:schemas-microsoft-com:vml" Requires="v">
                <p:oleObj spid="_x0000_s3094" name="" r:id="rId3" imgW="1104900" imgH="330200" progId="Equation.DSMT4">
                  <p:embed/>
                </p:oleObj>
              </mc:Choice>
              <mc:Fallback>
                <p:oleObj name="" r:id="rId3" imgW="1104900" imgH="330200" progId="Equation.DSMT4">
                  <p:embed/>
                  <p:pic>
                    <p:nvPicPr>
                      <p:cNvPr id="0" name="Picture 3093"/>
                      <p:cNvPicPr/>
                      <p:nvPr/>
                    </p:nvPicPr>
                    <p:blipFill>
                      <a:blip r:embed="rId4">
                        <a:clrChange>
                          <a:clrFrom>
                            <a:srgbClr val="000000"/>
                          </a:clrFrom>
                          <a:clrTo>
                            <a:srgbClr val="000000"/>
                          </a:clrTo>
                        </a:clrChange>
                      </a:blip>
                      <a:stretch>
                        <a:fillRect/>
                      </a:stretch>
                    </p:blipFill>
                    <p:spPr>
                      <a:xfrm>
                        <a:off x="6019800" y="4953000"/>
                        <a:ext cx="2590800" cy="777875"/>
                      </a:xfrm>
                      <a:prstGeom prst="rect">
                        <a:avLst/>
                      </a:prstGeom>
                      <a:noFill/>
                      <a:ln w="38100">
                        <a:noFill/>
                        <a:miter/>
                      </a:ln>
                    </p:spPr>
                  </p:pic>
                </p:oleObj>
              </mc:Fallback>
            </mc:AlternateContent>
          </a:graphicData>
        </a:graphic>
      </p:graphicFrame>
      <p:sp>
        <p:nvSpPr>
          <p:cNvPr id="4162" name="Arc 6"/>
          <p:cNvSpPr/>
          <p:nvPr/>
        </p:nvSpPr>
        <p:spPr>
          <a:xfrm>
            <a:off x="5424488" y="4343400"/>
            <a:ext cx="520700" cy="1054100"/>
          </a:xfrm>
          <a:custGeom>
            <a:avLst/>
            <a:gdLst>
              <a:gd name="txL" fmla="*/ 0 w 21600"/>
              <a:gd name="txT" fmla="*/ 0 h 21600"/>
              <a:gd name="txR" fmla="*/ 21600 w 21600"/>
              <a:gd name="txB" fmla="*/ 21600 h 21600"/>
            </a:gdLst>
            <a:ahLst/>
            <a:cxnLst>
              <a:cxn ang="0">
                <a:pos x="2147483647" y="2147483647"/>
              </a:cxn>
              <a:cxn ang="0">
                <a:pos x="0" y="0"/>
              </a:cxn>
              <a:cxn ang="0">
                <a:pos x="2147483647" y="0"/>
              </a:cxn>
            </a:cxnLst>
            <a:rect l="txL" t="txT" r="txR" b="txB"/>
            <a:pathLst>
              <a:path w="21600" h="21600" fill="none">
                <a:moveTo>
                  <a:pt x="21600" y="21600"/>
                </a:moveTo>
                <a:cubicBezTo>
                  <a:pt x="9670" y="21600"/>
                  <a:pt x="0" y="11929"/>
                  <a:pt x="0" y="0"/>
                </a:cubicBezTo>
              </a:path>
              <a:path w="21600" h="21600" stroke="0">
                <a:moveTo>
                  <a:pt x="21600" y="21600"/>
                </a:moveTo>
                <a:cubicBezTo>
                  <a:pt x="9670" y="21600"/>
                  <a:pt x="0" y="11929"/>
                  <a:pt x="0" y="0"/>
                </a:cubicBezTo>
                <a:lnTo>
                  <a:pt x="21600" y="0"/>
                </a:lnTo>
                <a:lnTo>
                  <a:pt x="21600" y="21600"/>
                </a:lnTo>
                <a:close/>
              </a:path>
            </a:pathLst>
          </a:custGeom>
          <a:noFill/>
          <a:ln w="25400" cap="rnd" cmpd="sng">
            <a:solidFill>
              <a:schemeClr val="tx1">
                <a:alpha val="100000"/>
              </a:schemeClr>
            </a:solidFill>
            <a:prstDash val="solid"/>
            <a:round/>
            <a:headEnd type="none" w="med" len="med"/>
            <a:tailEnd type="triangle" w="med" len="med"/>
          </a:ln>
        </p:spPr>
        <p:txBody>
          <a:bodyPr/>
          <a:p>
            <a:endParaRPr lang="en-US"/>
          </a:p>
        </p:txBody>
      </p:sp>
      <p:sp>
        <p:nvSpPr>
          <p:cNvPr id="4163" name="Arc 7"/>
          <p:cNvSpPr/>
          <p:nvPr/>
        </p:nvSpPr>
        <p:spPr>
          <a:xfrm>
            <a:off x="3290888" y="3287713"/>
            <a:ext cx="485775" cy="219075"/>
          </a:xfrm>
          <a:custGeom>
            <a:avLst/>
            <a:gdLst>
              <a:gd name="txL" fmla="*/ 0 w 21600"/>
              <a:gd name="txT" fmla="*/ 0 h 21600"/>
              <a:gd name="txR" fmla="*/ 21600 w 21600"/>
              <a:gd name="txB" fmla="*/ 21600 h 21600"/>
            </a:gdLst>
            <a:ahLst/>
            <a:cxnLst>
              <a:cxn ang="0">
                <a:pos x="0" y="2147483647"/>
              </a:cxn>
              <a:cxn ang="0">
                <a:pos x="2147483647" y="0"/>
              </a:cxn>
              <a:cxn ang="0">
                <a:pos x="2147483647" y="2147483647"/>
              </a:cxn>
            </a:cxnLst>
            <a:rect l="txL" t="txT" r="txR" b="txB"/>
            <a:pathLst>
              <a:path w="21600" h="21600" fill="none">
                <a:moveTo>
                  <a:pt x="0" y="21600"/>
                </a:moveTo>
                <a:cubicBezTo>
                  <a:pt x="0" y="9698"/>
                  <a:pt x="9627" y="39"/>
                  <a:pt x="21529" y="0"/>
                </a:cubicBezTo>
              </a:path>
              <a:path w="21600" h="21600" stroke="0">
                <a:moveTo>
                  <a:pt x="0" y="21600"/>
                </a:moveTo>
                <a:cubicBezTo>
                  <a:pt x="0" y="9698"/>
                  <a:pt x="9627" y="39"/>
                  <a:pt x="21529" y="0"/>
                </a:cubicBezTo>
                <a:lnTo>
                  <a:pt x="21600" y="21600"/>
                </a:lnTo>
                <a:lnTo>
                  <a:pt x="0" y="21600"/>
                </a:lnTo>
                <a:close/>
              </a:path>
            </a:pathLst>
          </a:custGeom>
          <a:noFill/>
          <a:ln w="25400" cap="rnd" cmpd="sng">
            <a:solidFill>
              <a:schemeClr val="tx1">
                <a:alpha val="100000"/>
              </a:schemeClr>
            </a:solidFill>
            <a:prstDash val="solid"/>
            <a:round/>
            <a:headEnd type="triangle" w="med" len="med"/>
            <a:tailEnd type="none" w="med" len="med"/>
          </a:ln>
        </p:spPr>
        <p:txBody>
          <a:bodyPr/>
          <a:p>
            <a:endParaRPr lang="en-US"/>
          </a:p>
        </p:txBody>
      </p:sp>
      <p:graphicFrame>
        <p:nvGraphicFramePr>
          <p:cNvPr id="4100" name="Object 8">
            <a:hlinkClick r:id="" action="ppaction://ole?verb="/>
          </p:cNvPr>
          <p:cNvGraphicFramePr/>
          <p:nvPr/>
        </p:nvGraphicFramePr>
        <p:xfrm>
          <a:off x="914400" y="1447800"/>
          <a:ext cx="6781800" cy="1143000"/>
        </p:xfrm>
        <a:graphic>
          <a:graphicData uri="http://schemas.openxmlformats.org/presentationml/2006/ole">
            <mc:AlternateContent xmlns:mc="http://schemas.openxmlformats.org/markup-compatibility/2006">
              <mc:Choice xmlns:v="urn:schemas-microsoft-com:vml" Requires="v">
                <p:oleObj spid="_x0000_s3096" name="" r:id="rId5" imgW="3238500" imgH="558800" progId="Equation.DSMT4">
                  <p:embed/>
                </p:oleObj>
              </mc:Choice>
              <mc:Fallback>
                <p:oleObj name="" r:id="rId5" imgW="3238500" imgH="558800" progId="Equation.DSMT4">
                  <p:embed/>
                  <p:pic>
                    <p:nvPicPr>
                      <p:cNvPr id="0" name="Picture 3095"/>
                      <p:cNvPicPr/>
                      <p:nvPr/>
                    </p:nvPicPr>
                    <p:blipFill>
                      <a:blip r:embed="rId6">
                        <a:clrChange>
                          <a:clrFrom>
                            <a:srgbClr val="000000"/>
                          </a:clrFrom>
                          <a:clrTo>
                            <a:srgbClr val="000000"/>
                          </a:clrTo>
                        </a:clrChange>
                      </a:blip>
                      <a:stretch>
                        <a:fillRect/>
                      </a:stretch>
                    </p:blipFill>
                    <p:spPr>
                      <a:xfrm>
                        <a:off x="914400" y="1447800"/>
                        <a:ext cx="6781800" cy="1143000"/>
                      </a:xfrm>
                      <a:prstGeom prst="rect">
                        <a:avLst/>
                      </a:prstGeom>
                      <a:noFill/>
                      <a:ln w="38100">
                        <a:noFill/>
                        <a:miter/>
                      </a:ln>
                    </p:spPr>
                  </p:pic>
                </p:oleObj>
              </mc:Fallback>
            </mc:AlternateContent>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Rectangle 2"/>
          <p:cNvSpPr>
            <a:spLocks noGrp="1"/>
          </p:cNvSpPr>
          <p:nvPr>
            <p:ph type="title"/>
          </p:nvPr>
        </p:nvSpPr>
        <p:spPr>
          <a:ln/>
        </p:spPr>
        <p:txBody>
          <a:bodyPr vert="horz" wrap="square" lIns="90488" tIns="44450" rIns="90488" bIns="44450" anchor="ctr" anchorCtr="1"/>
          <a:p>
            <a:r>
              <a:rPr b="1" dirty="0"/>
              <a:t>Least Squares Example </a:t>
            </a:r>
            <a:r>
              <a:rPr sz="2600" b="1" dirty="0"/>
              <a:t>(reminder)</a:t>
            </a:r>
            <a:endParaRPr b="1" dirty="0"/>
          </a:p>
        </p:txBody>
      </p:sp>
      <p:sp>
        <p:nvSpPr>
          <p:cNvPr id="51203" name="Rectangle 3"/>
          <p:cNvSpPr>
            <a:spLocks noGrp="1"/>
          </p:cNvSpPr>
          <p:nvPr>
            <p:ph type="body" sz="half" idx="1"/>
          </p:nvPr>
        </p:nvSpPr>
        <p:spPr>
          <a:xfrm>
            <a:off x="685800" y="1630363"/>
            <a:ext cx="7010400" cy="4267200"/>
          </a:xfrm>
          <a:ln/>
        </p:spPr>
        <p:txBody>
          <a:bodyPr vert="horz" wrap="square" lIns="90488" tIns="44450" rIns="90488" bIns="44450" anchor="t" anchorCtr="0"/>
          <a:p>
            <a:pPr marL="0" indent="0" defTabSz="914400">
              <a:lnSpc>
                <a:spcPct val="90000"/>
              </a:lnSpc>
              <a:buClrTx/>
              <a:buSzTx/>
              <a:buFontTx/>
              <a:buNone/>
              <a:tabLst>
                <a:tab pos="908050" algn="ctr"/>
                <a:tab pos="3145155" algn="ctr"/>
              </a:tabLst>
            </a:pPr>
            <a:r>
              <a:rPr sz="2800" dirty="0"/>
              <a:t>You’re a marketing analyst for Hasbro Toys.  You gather the following data:</a:t>
            </a:r>
            <a:endParaRPr sz="2800" dirty="0"/>
          </a:p>
          <a:p>
            <a:pPr marL="0" indent="0" defTabSz="914400">
              <a:lnSpc>
                <a:spcPct val="90000"/>
              </a:lnSpc>
              <a:buClrTx/>
              <a:buSzTx/>
              <a:buFontTx/>
              <a:buNone/>
              <a:tabLst>
                <a:tab pos="908050" algn="ctr"/>
                <a:tab pos="3145155" algn="ctr"/>
              </a:tabLst>
            </a:pPr>
            <a:r>
              <a:rPr sz="2800" dirty="0"/>
              <a:t>	</a:t>
            </a: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dirty="0"/>
          </a:p>
          <a:p>
            <a:pPr marL="0" indent="0" defTabSz="914400">
              <a:lnSpc>
                <a:spcPct val="90000"/>
              </a:lnSpc>
              <a:buClrTx/>
              <a:buSzTx/>
              <a:buFontTx/>
              <a:buNone/>
              <a:tabLst>
                <a:tab pos="908050" algn="ctr"/>
                <a:tab pos="3145155" algn="ctr"/>
              </a:tabLst>
            </a:pPr>
            <a:r>
              <a:rPr sz="2800" dirty="0"/>
              <a:t>Find the </a:t>
            </a:r>
            <a:r>
              <a:rPr sz="2800" b="1" dirty="0">
                <a:solidFill>
                  <a:srgbClr val="8E0D30"/>
                </a:solidFill>
              </a:rPr>
              <a:t>least squares line</a:t>
            </a:r>
            <a:r>
              <a:rPr sz="2800" dirty="0"/>
              <a:t> relating</a:t>
            </a:r>
            <a:br>
              <a:rPr sz="2800" b="1" dirty="0">
                <a:solidFill>
                  <a:srgbClr val="8E0D30"/>
                </a:solidFill>
              </a:rPr>
            </a:br>
            <a:r>
              <a:rPr sz="2800" dirty="0"/>
              <a:t>sales and advertising.</a:t>
            </a:r>
            <a:endParaRPr sz="2800" dirty="0"/>
          </a:p>
        </p:txBody>
      </p:sp>
      <p:grpSp>
        <p:nvGrpSpPr>
          <p:cNvPr id="51204" name="Group 6"/>
          <p:cNvGrpSpPr/>
          <p:nvPr/>
        </p:nvGrpSpPr>
        <p:grpSpPr>
          <a:xfrm>
            <a:off x="6518275" y="2973388"/>
            <a:ext cx="587375" cy="623887"/>
            <a:chOff x="3934" y="1780"/>
            <a:chExt cx="370" cy="393"/>
          </a:xfrm>
        </p:grpSpPr>
        <p:sp>
          <p:nvSpPr>
            <p:cNvPr id="51275" name="Freeform 4"/>
            <p:cNvSpPr/>
            <p:nvPr/>
          </p:nvSpPr>
          <p:spPr>
            <a:xfrm>
              <a:off x="3934" y="1780"/>
              <a:ext cx="370" cy="393"/>
            </a:xfrm>
            <a:custGeom>
              <a:avLst/>
              <a:gdLst>
                <a:gd name="txL" fmla="*/ 0 w 370"/>
                <a:gd name="txT" fmla="*/ 0 h 393"/>
                <a:gd name="txR" fmla="*/ 370 w 370"/>
                <a:gd name="txB" fmla="*/ 393 h 393"/>
              </a:gdLst>
              <a:ahLst/>
              <a:cxnLst>
                <a:cxn ang="0">
                  <a:pos x="369" y="109"/>
                </a:cxn>
                <a:cxn ang="0">
                  <a:pos x="356" y="77"/>
                </a:cxn>
                <a:cxn ang="0">
                  <a:pos x="333" y="53"/>
                </a:cxn>
                <a:cxn ang="0">
                  <a:pos x="299" y="30"/>
                </a:cxn>
                <a:cxn ang="0">
                  <a:pos x="274" y="17"/>
                </a:cxn>
                <a:cxn ang="0">
                  <a:pos x="244" y="7"/>
                </a:cxn>
                <a:cxn ang="0">
                  <a:pos x="205" y="0"/>
                </a:cxn>
                <a:cxn ang="0">
                  <a:pos x="167" y="0"/>
                </a:cxn>
                <a:cxn ang="0">
                  <a:pos x="129" y="4"/>
                </a:cxn>
                <a:cxn ang="0">
                  <a:pos x="102" y="12"/>
                </a:cxn>
                <a:cxn ang="0">
                  <a:pos x="79" y="25"/>
                </a:cxn>
                <a:cxn ang="0">
                  <a:pos x="59" y="42"/>
                </a:cxn>
                <a:cxn ang="0">
                  <a:pos x="40" y="63"/>
                </a:cxn>
                <a:cxn ang="0">
                  <a:pos x="24" y="87"/>
                </a:cxn>
                <a:cxn ang="0">
                  <a:pos x="13" y="112"/>
                </a:cxn>
                <a:cxn ang="0">
                  <a:pos x="6" y="137"/>
                </a:cxn>
                <a:cxn ang="0">
                  <a:pos x="1" y="173"/>
                </a:cxn>
                <a:cxn ang="0">
                  <a:pos x="0" y="212"/>
                </a:cxn>
                <a:cxn ang="0">
                  <a:pos x="8" y="260"/>
                </a:cxn>
                <a:cxn ang="0">
                  <a:pos x="17" y="299"/>
                </a:cxn>
                <a:cxn ang="0">
                  <a:pos x="27" y="331"/>
                </a:cxn>
                <a:cxn ang="0">
                  <a:pos x="46" y="356"/>
                </a:cxn>
                <a:cxn ang="0">
                  <a:pos x="62" y="375"/>
                </a:cxn>
                <a:cxn ang="0">
                  <a:pos x="80" y="388"/>
                </a:cxn>
                <a:cxn ang="0">
                  <a:pos x="108" y="392"/>
                </a:cxn>
                <a:cxn ang="0">
                  <a:pos x="151" y="392"/>
                </a:cxn>
                <a:cxn ang="0">
                  <a:pos x="369" y="109"/>
                </a:cxn>
              </a:cxnLst>
              <a:rect l="txL" t="txT" r="txR" b="txB"/>
              <a:pathLst>
                <a:path w="370" h="393">
                  <a:moveTo>
                    <a:pt x="369" y="109"/>
                  </a:moveTo>
                  <a:lnTo>
                    <a:pt x="356" y="77"/>
                  </a:lnTo>
                  <a:lnTo>
                    <a:pt x="333" y="53"/>
                  </a:lnTo>
                  <a:lnTo>
                    <a:pt x="299" y="30"/>
                  </a:lnTo>
                  <a:lnTo>
                    <a:pt x="274" y="17"/>
                  </a:lnTo>
                  <a:lnTo>
                    <a:pt x="244" y="7"/>
                  </a:lnTo>
                  <a:lnTo>
                    <a:pt x="205" y="0"/>
                  </a:lnTo>
                  <a:lnTo>
                    <a:pt x="167" y="0"/>
                  </a:lnTo>
                  <a:lnTo>
                    <a:pt x="129" y="4"/>
                  </a:lnTo>
                  <a:lnTo>
                    <a:pt x="102" y="12"/>
                  </a:lnTo>
                  <a:lnTo>
                    <a:pt x="79" y="25"/>
                  </a:lnTo>
                  <a:lnTo>
                    <a:pt x="59" y="42"/>
                  </a:lnTo>
                  <a:lnTo>
                    <a:pt x="40" y="63"/>
                  </a:lnTo>
                  <a:lnTo>
                    <a:pt x="24" y="87"/>
                  </a:lnTo>
                  <a:lnTo>
                    <a:pt x="13" y="112"/>
                  </a:lnTo>
                  <a:lnTo>
                    <a:pt x="6" y="137"/>
                  </a:lnTo>
                  <a:lnTo>
                    <a:pt x="1" y="173"/>
                  </a:lnTo>
                  <a:lnTo>
                    <a:pt x="0" y="212"/>
                  </a:lnTo>
                  <a:lnTo>
                    <a:pt x="8" y="260"/>
                  </a:lnTo>
                  <a:lnTo>
                    <a:pt x="17" y="299"/>
                  </a:lnTo>
                  <a:lnTo>
                    <a:pt x="27" y="331"/>
                  </a:lnTo>
                  <a:lnTo>
                    <a:pt x="46" y="356"/>
                  </a:lnTo>
                  <a:lnTo>
                    <a:pt x="62" y="375"/>
                  </a:lnTo>
                  <a:lnTo>
                    <a:pt x="80" y="388"/>
                  </a:lnTo>
                  <a:lnTo>
                    <a:pt x="108" y="392"/>
                  </a:lnTo>
                  <a:lnTo>
                    <a:pt x="151" y="392"/>
                  </a:lnTo>
                  <a:lnTo>
                    <a:pt x="369" y="109"/>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76" name="Freeform 5"/>
            <p:cNvSpPr/>
            <p:nvPr/>
          </p:nvSpPr>
          <p:spPr>
            <a:xfrm>
              <a:off x="4008" y="1874"/>
              <a:ext cx="188" cy="239"/>
            </a:xfrm>
            <a:custGeom>
              <a:avLst/>
              <a:gdLst>
                <a:gd name="txL" fmla="*/ 0 w 188"/>
                <a:gd name="txT" fmla="*/ 0 h 239"/>
                <a:gd name="txR" fmla="*/ 188 w 188"/>
                <a:gd name="txB" fmla="*/ 239 h 239"/>
              </a:gdLst>
              <a:ahLst/>
              <a:cxnLst>
                <a:cxn ang="0">
                  <a:pos x="187" y="68"/>
                </a:cxn>
                <a:cxn ang="0">
                  <a:pos x="178" y="45"/>
                </a:cxn>
                <a:cxn ang="0">
                  <a:pos x="165" y="27"/>
                </a:cxn>
                <a:cxn ang="0">
                  <a:pos x="146" y="10"/>
                </a:cxn>
                <a:cxn ang="0">
                  <a:pos x="127" y="5"/>
                </a:cxn>
                <a:cxn ang="0">
                  <a:pos x="107" y="0"/>
                </a:cxn>
                <a:cxn ang="0">
                  <a:pos x="81" y="0"/>
                </a:cxn>
                <a:cxn ang="0">
                  <a:pos x="62" y="5"/>
                </a:cxn>
                <a:cxn ang="0">
                  <a:pos x="40" y="16"/>
                </a:cxn>
                <a:cxn ang="0">
                  <a:pos x="24" y="34"/>
                </a:cxn>
                <a:cxn ang="0">
                  <a:pos x="10" y="59"/>
                </a:cxn>
                <a:cxn ang="0">
                  <a:pos x="3" y="93"/>
                </a:cxn>
                <a:cxn ang="0">
                  <a:pos x="0" y="121"/>
                </a:cxn>
                <a:cxn ang="0">
                  <a:pos x="5" y="165"/>
                </a:cxn>
                <a:cxn ang="0">
                  <a:pos x="13" y="189"/>
                </a:cxn>
                <a:cxn ang="0">
                  <a:pos x="25" y="208"/>
                </a:cxn>
                <a:cxn ang="0">
                  <a:pos x="42" y="222"/>
                </a:cxn>
                <a:cxn ang="0">
                  <a:pos x="64" y="233"/>
                </a:cxn>
                <a:cxn ang="0">
                  <a:pos x="78" y="238"/>
                </a:cxn>
                <a:cxn ang="0">
                  <a:pos x="187" y="68"/>
                </a:cxn>
              </a:cxnLst>
              <a:rect l="txL" t="txT" r="txR" b="txB"/>
              <a:pathLst>
                <a:path w="188" h="239">
                  <a:moveTo>
                    <a:pt x="187" y="68"/>
                  </a:moveTo>
                  <a:lnTo>
                    <a:pt x="178" y="45"/>
                  </a:lnTo>
                  <a:lnTo>
                    <a:pt x="165" y="27"/>
                  </a:lnTo>
                  <a:lnTo>
                    <a:pt x="146" y="10"/>
                  </a:lnTo>
                  <a:lnTo>
                    <a:pt x="127" y="5"/>
                  </a:lnTo>
                  <a:lnTo>
                    <a:pt x="107" y="0"/>
                  </a:lnTo>
                  <a:lnTo>
                    <a:pt x="81" y="0"/>
                  </a:lnTo>
                  <a:lnTo>
                    <a:pt x="62" y="5"/>
                  </a:lnTo>
                  <a:lnTo>
                    <a:pt x="40" y="16"/>
                  </a:lnTo>
                  <a:lnTo>
                    <a:pt x="24" y="34"/>
                  </a:lnTo>
                  <a:lnTo>
                    <a:pt x="10" y="59"/>
                  </a:lnTo>
                  <a:lnTo>
                    <a:pt x="3" y="93"/>
                  </a:lnTo>
                  <a:lnTo>
                    <a:pt x="0" y="121"/>
                  </a:lnTo>
                  <a:lnTo>
                    <a:pt x="5" y="165"/>
                  </a:lnTo>
                  <a:lnTo>
                    <a:pt x="13" y="189"/>
                  </a:lnTo>
                  <a:lnTo>
                    <a:pt x="25" y="208"/>
                  </a:lnTo>
                  <a:lnTo>
                    <a:pt x="42" y="222"/>
                  </a:lnTo>
                  <a:lnTo>
                    <a:pt x="64" y="233"/>
                  </a:lnTo>
                  <a:lnTo>
                    <a:pt x="78" y="238"/>
                  </a:lnTo>
                  <a:lnTo>
                    <a:pt x="187" y="68"/>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05" name="Group 9"/>
          <p:cNvGrpSpPr/>
          <p:nvPr/>
        </p:nvGrpSpPr>
        <p:grpSpPr>
          <a:xfrm>
            <a:off x="7724775" y="2971800"/>
            <a:ext cx="587375" cy="623888"/>
            <a:chOff x="4694" y="1779"/>
            <a:chExt cx="370" cy="393"/>
          </a:xfrm>
        </p:grpSpPr>
        <p:sp>
          <p:nvSpPr>
            <p:cNvPr id="51273" name="Freeform 7"/>
            <p:cNvSpPr/>
            <p:nvPr/>
          </p:nvSpPr>
          <p:spPr>
            <a:xfrm>
              <a:off x="4694" y="1779"/>
              <a:ext cx="370" cy="393"/>
            </a:xfrm>
            <a:custGeom>
              <a:avLst/>
              <a:gdLst>
                <a:gd name="txL" fmla="*/ 0 w 370"/>
                <a:gd name="txT" fmla="*/ 0 h 393"/>
                <a:gd name="txR" fmla="*/ 370 w 370"/>
                <a:gd name="txB" fmla="*/ 393 h 393"/>
              </a:gdLst>
              <a:ahLst/>
              <a:cxnLst>
                <a:cxn ang="0">
                  <a:pos x="0" y="109"/>
                </a:cxn>
                <a:cxn ang="0">
                  <a:pos x="13" y="77"/>
                </a:cxn>
                <a:cxn ang="0">
                  <a:pos x="36" y="53"/>
                </a:cxn>
                <a:cxn ang="0">
                  <a:pos x="70" y="30"/>
                </a:cxn>
                <a:cxn ang="0">
                  <a:pos x="94" y="18"/>
                </a:cxn>
                <a:cxn ang="0">
                  <a:pos x="125" y="7"/>
                </a:cxn>
                <a:cxn ang="0">
                  <a:pos x="163" y="0"/>
                </a:cxn>
                <a:cxn ang="0">
                  <a:pos x="201" y="0"/>
                </a:cxn>
                <a:cxn ang="0">
                  <a:pos x="240" y="4"/>
                </a:cxn>
                <a:cxn ang="0">
                  <a:pos x="266" y="12"/>
                </a:cxn>
                <a:cxn ang="0">
                  <a:pos x="289" y="25"/>
                </a:cxn>
                <a:cxn ang="0">
                  <a:pos x="309" y="42"/>
                </a:cxn>
                <a:cxn ang="0">
                  <a:pos x="328" y="63"/>
                </a:cxn>
                <a:cxn ang="0">
                  <a:pos x="345" y="87"/>
                </a:cxn>
                <a:cxn ang="0">
                  <a:pos x="356" y="112"/>
                </a:cxn>
                <a:cxn ang="0">
                  <a:pos x="363" y="137"/>
                </a:cxn>
                <a:cxn ang="0">
                  <a:pos x="368" y="173"/>
                </a:cxn>
                <a:cxn ang="0">
                  <a:pos x="369" y="212"/>
                </a:cxn>
                <a:cxn ang="0">
                  <a:pos x="361" y="260"/>
                </a:cxn>
                <a:cxn ang="0">
                  <a:pos x="352" y="299"/>
                </a:cxn>
                <a:cxn ang="0">
                  <a:pos x="342" y="331"/>
                </a:cxn>
                <a:cxn ang="0">
                  <a:pos x="323" y="357"/>
                </a:cxn>
                <a:cxn ang="0">
                  <a:pos x="307" y="376"/>
                </a:cxn>
                <a:cxn ang="0">
                  <a:pos x="288" y="388"/>
                </a:cxn>
                <a:cxn ang="0">
                  <a:pos x="260" y="392"/>
                </a:cxn>
                <a:cxn ang="0">
                  <a:pos x="218" y="392"/>
                </a:cxn>
                <a:cxn ang="0">
                  <a:pos x="0" y="109"/>
                </a:cxn>
              </a:cxnLst>
              <a:rect l="txL" t="txT" r="txR" b="txB"/>
              <a:pathLst>
                <a:path w="370" h="393">
                  <a:moveTo>
                    <a:pt x="0" y="109"/>
                  </a:moveTo>
                  <a:lnTo>
                    <a:pt x="13" y="77"/>
                  </a:lnTo>
                  <a:lnTo>
                    <a:pt x="36" y="53"/>
                  </a:lnTo>
                  <a:lnTo>
                    <a:pt x="70" y="30"/>
                  </a:lnTo>
                  <a:lnTo>
                    <a:pt x="94" y="18"/>
                  </a:lnTo>
                  <a:lnTo>
                    <a:pt x="125" y="7"/>
                  </a:lnTo>
                  <a:lnTo>
                    <a:pt x="163" y="0"/>
                  </a:lnTo>
                  <a:lnTo>
                    <a:pt x="201" y="0"/>
                  </a:lnTo>
                  <a:lnTo>
                    <a:pt x="240" y="4"/>
                  </a:lnTo>
                  <a:lnTo>
                    <a:pt x="266" y="12"/>
                  </a:lnTo>
                  <a:lnTo>
                    <a:pt x="289" y="25"/>
                  </a:lnTo>
                  <a:lnTo>
                    <a:pt x="309" y="42"/>
                  </a:lnTo>
                  <a:lnTo>
                    <a:pt x="328" y="63"/>
                  </a:lnTo>
                  <a:lnTo>
                    <a:pt x="345" y="87"/>
                  </a:lnTo>
                  <a:lnTo>
                    <a:pt x="356" y="112"/>
                  </a:lnTo>
                  <a:lnTo>
                    <a:pt x="363" y="137"/>
                  </a:lnTo>
                  <a:lnTo>
                    <a:pt x="368" y="173"/>
                  </a:lnTo>
                  <a:lnTo>
                    <a:pt x="369" y="212"/>
                  </a:lnTo>
                  <a:lnTo>
                    <a:pt x="361" y="260"/>
                  </a:lnTo>
                  <a:lnTo>
                    <a:pt x="352" y="299"/>
                  </a:lnTo>
                  <a:lnTo>
                    <a:pt x="342" y="331"/>
                  </a:lnTo>
                  <a:lnTo>
                    <a:pt x="323" y="357"/>
                  </a:lnTo>
                  <a:lnTo>
                    <a:pt x="307" y="376"/>
                  </a:lnTo>
                  <a:lnTo>
                    <a:pt x="288" y="388"/>
                  </a:lnTo>
                  <a:lnTo>
                    <a:pt x="260" y="392"/>
                  </a:lnTo>
                  <a:lnTo>
                    <a:pt x="218" y="392"/>
                  </a:lnTo>
                  <a:lnTo>
                    <a:pt x="0" y="109"/>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74" name="Freeform 8"/>
            <p:cNvSpPr/>
            <p:nvPr/>
          </p:nvSpPr>
          <p:spPr>
            <a:xfrm>
              <a:off x="4802" y="1873"/>
              <a:ext cx="188" cy="239"/>
            </a:xfrm>
            <a:custGeom>
              <a:avLst/>
              <a:gdLst>
                <a:gd name="txL" fmla="*/ 0 w 188"/>
                <a:gd name="txT" fmla="*/ 0 h 239"/>
                <a:gd name="txR" fmla="*/ 188 w 188"/>
                <a:gd name="txB" fmla="*/ 239 h 239"/>
              </a:gdLst>
              <a:ahLst/>
              <a:cxnLst>
                <a:cxn ang="0">
                  <a:pos x="0" y="68"/>
                </a:cxn>
                <a:cxn ang="0">
                  <a:pos x="9" y="45"/>
                </a:cxn>
                <a:cxn ang="0">
                  <a:pos x="22" y="27"/>
                </a:cxn>
                <a:cxn ang="0">
                  <a:pos x="41" y="11"/>
                </a:cxn>
                <a:cxn ang="0">
                  <a:pos x="60" y="5"/>
                </a:cxn>
                <a:cxn ang="0">
                  <a:pos x="80" y="0"/>
                </a:cxn>
                <a:cxn ang="0">
                  <a:pos x="106" y="0"/>
                </a:cxn>
                <a:cxn ang="0">
                  <a:pos x="125" y="5"/>
                </a:cxn>
                <a:cxn ang="0">
                  <a:pos x="146" y="16"/>
                </a:cxn>
                <a:cxn ang="0">
                  <a:pos x="162" y="34"/>
                </a:cxn>
                <a:cxn ang="0">
                  <a:pos x="176" y="60"/>
                </a:cxn>
                <a:cxn ang="0">
                  <a:pos x="184" y="93"/>
                </a:cxn>
                <a:cxn ang="0">
                  <a:pos x="187" y="121"/>
                </a:cxn>
                <a:cxn ang="0">
                  <a:pos x="182" y="165"/>
                </a:cxn>
                <a:cxn ang="0">
                  <a:pos x="173" y="189"/>
                </a:cxn>
                <a:cxn ang="0">
                  <a:pos x="161" y="208"/>
                </a:cxn>
                <a:cxn ang="0">
                  <a:pos x="144" y="222"/>
                </a:cxn>
                <a:cxn ang="0">
                  <a:pos x="122" y="233"/>
                </a:cxn>
                <a:cxn ang="0">
                  <a:pos x="109" y="238"/>
                </a:cxn>
                <a:cxn ang="0">
                  <a:pos x="0" y="68"/>
                </a:cxn>
              </a:cxnLst>
              <a:rect l="txL" t="txT" r="txR" b="txB"/>
              <a:pathLst>
                <a:path w="188" h="239">
                  <a:moveTo>
                    <a:pt x="0" y="68"/>
                  </a:moveTo>
                  <a:lnTo>
                    <a:pt x="9" y="45"/>
                  </a:lnTo>
                  <a:lnTo>
                    <a:pt x="22" y="27"/>
                  </a:lnTo>
                  <a:lnTo>
                    <a:pt x="41" y="11"/>
                  </a:lnTo>
                  <a:lnTo>
                    <a:pt x="60" y="5"/>
                  </a:lnTo>
                  <a:lnTo>
                    <a:pt x="80" y="0"/>
                  </a:lnTo>
                  <a:lnTo>
                    <a:pt x="106" y="0"/>
                  </a:lnTo>
                  <a:lnTo>
                    <a:pt x="125" y="5"/>
                  </a:lnTo>
                  <a:lnTo>
                    <a:pt x="146" y="16"/>
                  </a:lnTo>
                  <a:lnTo>
                    <a:pt x="162" y="34"/>
                  </a:lnTo>
                  <a:lnTo>
                    <a:pt x="176" y="60"/>
                  </a:lnTo>
                  <a:lnTo>
                    <a:pt x="184" y="93"/>
                  </a:lnTo>
                  <a:lnTo>
                    <a:pt x="187" y="121"/>
                  </a:lnTo>
                  <a:lnTo>
                    <a:pt x="182" y="165"/>
                  </a:lnTo>
                  <a:lnTo>
                    <a:pt x="173" y="189"/>
                  </a:lnTo>
                  <a:lnTo>
                    <a:pt x="161" y="208"/>
                  </a:lnTo>
                  <a:lnTo>
                    <a:pt x="144" y="222"/>
                  </a:lnTo>
                  <a:lnTo>
                    <a:pt x="122" y="233"/>
                  </a:lnTo>
                  <a:lnTo>
                    <a:pt x="109" y="238"/>
                  </a:lnTo>
                  <a:lnTo>
                    <a:pt x="0" y="68"/>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06" name="Group 14"/>
          <p:cNvGrpSpPr/>
          <p:nvPr/>
        </p:nvGrpSpPr>
        <p:grpSpPr>
          <a:xfrm>
            <a:off x="6573838" y="4240213"/>
            <a:ext cx="1701800" cy="1809750"/>
            <a:chOff x="3969" y="2578"/>
            <a:chExt cx="1072" cy="1140"/>
          </a:xfrm>
        </p:grpSpPr>
        <p:sp>
          <p:nvSpPr>
            <p:cNvPr id="51269" name="Freeform 10"/>
            <p:cNvSpPr/>
            <p:nvPr/>
          </p:nvSpPr>
          <p:spPr>
            <a:xfrm>
              <a:off x="3969" y="2578"/>
              <a:ext cx="1072" cy="1140"/>
            </a:xfrm>
            <a:custGeom>
              <a:avLst/>
              <a:gdLst>
                <a:gd name="txL" fmla="*/ 0 w 1072"/>
                <a:gd name="txT" fmla="*/ 0 h 1140"/>
                <a:gd name="txR" fmla="*/ 1072 w 1072"/>
                <a:gd name="txB" fmla="*/ 1140 h 1140"/>
              </a:gdLst>
              <a:ahLst/>
              <a:cxnLst>
                <a:cxn ang="0">
                  <a:pos x="298" y="13"/>
                </a:cxn>
                <a:cxn ang="0">
                  <a:pos x="260" y="30"/>
                </a:cxn>
                <a:cxn ang="0">
                  <a:pos x="225" y="51"/>
                </a:cxn>
                <a:cxn ang="0">
                  <a:pos x="189" y="80"/>
                </a:cxn>
                <a:cxn ang="0">
                  <a:pos x="154" y="119"/>
                </a:cxn>
                <a:cxn ang="0">
                  <a:pos x="127" y="154"/>
                </a:cxn>
                <a:cxn ang="0">
                  <a:pos x="105" y="192"/>
                </a:cxn>
                <a:cxn ang="0">
                  <a:pos x="81" y="233"/>
                </a:cxn>
                <a:cxn ang="0">
                  <a:pos x="45" y="331"/>
                </a:cxn>
                <a:cxn ang="0">
                  <a:pos x="22" y="444"/>
                </a:cxn>
                <a:cxn ang="0">
                  <a:pos x="8" y="528"/>
                </a:cxn>
                <a:cxn ang="0">
                  <a:pos x="0" y="610"/>
                </a:cxn>
                <a:cxn ang="0">
                  <a:pos x="0" y="724"/>
                </a:cxn>
                <a:cxn ang="0">
                  <a:pos x="3" y="807"/>
                </a:cxn>
                <a:cxn ang="0">
                  <a:pos x="27" y="937"/>
                </a:cxn>
                <a:cxn ang="0">
                  <a:pos x="56" y="998"/>
                </a:cxn>
                <a:cxn ang="0">
                  <a:pos x="86" y="1047"/>
                </a:cxn>
                <a:cxn ang="0">
                  <a:pos x="130" y="1076"/>
                </a:cxn>
                <a:cxn ang="0">
                  <a:pos x="257" y="1106"/>
                </a:cxn>
                <a:cxn ang="0">
                  <a:pos x="331" y="1118"/>
                </a:cxn>
                <a:cxn ang="0">
                  <a:pos x="428" y="1130"/>
                </a:cxn>
                <a:cxn ang="0">
                  <a:pos x="533" y="1139"/>
                </a:cxn>
                <a:cxn ang="0">
                  <a:pos x="666" y="1135"/>
                </a:cxn>
                <a:cxn ang="0">
                  <a:pos x="779" y="1132"/>
                </a:cxn>
                <a:cxn ang="0">
                  <a:pos x="843" y="1112"/>
                </a:cxn>
                <a:cxn ang="0">
                  <a:pos x="908" y="1074"/>
                </a:cxn>
                <a:cxn ang="0">
                  <a:pos x="973" y="1017"/>
                </a:cxn>
                <a:cxn ang="0">
                  <a:pos x="1016" y="946"/>
                </a:cxn>
                <a:cxn ang="0">
                  <a:pos x="1049" y="883"/>
                </a:cxn>
                <a:cxn ang="0">
                  <a:pos x="1065" y="829"/>
                </a:cxn>
                <a:cxn ang="0">
                  <a:pos x="1071" y="759"/>
                </a:cxn>
                <a:cxn ang="0">
                  <a:pos x="1068" y="672"/>
                </a:cxn>
                <a:cxn ang="0">
                  <a:pos x="1065" y="591"/>
                </a:cxn>
                <a:cxn ang="0">
                  <a:pos x="1057" y="498"/>
                </a:cxn>
                <a:cxn ang="0">
                  <a:pos x="1046" y="412"/>
                </a:cxn>
                <a:cxn ang="0">
                  <a:pos x="1024" y="306"/>
                </a:cxn>
                <a:cxn ang="0">
                  <a:pos x="1003" y="216"/>
                </a:cxn>
                <a:cxn ang="0">
                  <a:pos x="968" y="135"/>
                </a:cxn>
                <a:cxn ang="0">
                  <a:pos x="922" y="91"/>
                </a:cxn>
                <a:cxn ang="0">
                  <a:pos x="881" y="62"/>
                </a:cxn>
                <a:cxn ang="0">
                  <a:pos x="846" y="38"/>
                </a:cxn>
                <a:cxn ang="0">
                  <a:pos x="813" y="22"/>
                </a:cxn>
                <a:cxn ang="0">
                  <a:pos x="772" y="0"/>
                </a:cxn>
                <a:cxn ang="0">
                  <a:pos x="298" y="13"/>
                </a:cxn>
              </a:cxnLst>
              <a:rect l="txL" t="txT" r="txR" b="txB"/>
              <a:pathLst>
                <a:path w="1072" h="1140">
                  <a:moveTo>
                    <a:pt x="298" y="13"/>
                  </a:moveTo>
                  <a:lnTo>
                    <a:pt x="260" y="30"/>
                  </a:lnTo>
                  <a:lnTo>
                    <a:pt x="225" y="51"/>
                  </a:lnTo>
                  <a:lnTo>
                    <a:pt x="189" y="80"/>
                  </a:lnTo>
                  <a:lnTo>
                    <a:pt x="154" y="119"/>
                  </a:lnTo>
                  <a:lnTo>
                    <a:pt x="127" y="154"/>
                  </a:lnTo>
                  <a:lnTo>
                    <a:pt x="105" y="192"/>
                  </a:lnTo>
                  <a:lnTo>
                    <a:pt x="81" y="233"/>
                  </a:lnTo>
                  <a:lnTo>
                    <a:pt x="45" y="331"/>
                  </a:lnTo>
                  <a:lnTo>
                    <a:pt x="22" y="444"/>
                  </a:lnTo>
                  <a:lnTo>
                    <a:pt x="8" y="528"/>
                  </a:lnTo>
                  <a:lnTo>
                    <a:pt x="0" y="610"/>
                  </a:lnTo>
                  <a:lnTo>
                    <a:pt x="0" y="724"/>
                  </a:lnTo>
                  <a:lnTo>
                    <a:pt x="3" y="807"/>
                  </a:lnTo>
                  <a:lnTo>
                    <a:pt x="27" y="937"/>
                  </a:lnTo>
                  <a:lnTo>
                    <a:pt x="56" y="998"/>
                  </a:lnTo>
                  <a:lnTo>
                    <a:pt x="86" y="1047"/>
                  </a:lnTo>
                  <a:lnTo>
                    <a:pt x="130" y="1076"/>
                  </a:lnTo>
                  <a:lnTo>
                    <a:pt x="257" y="1106"/>
                  </a:lnTo>
                  <a:lnTo>
                    <a:pt x="331" y="1118"/>
                  </a:lnTo>
                  <a:lnTo>
                    <a:pt x="428" y="1130"/>
                  </a:lnTo>
                  <a:lnTo>
                    <a:pt x="533" y="1139"/>
                  </a:lnTo>
                  <a:lnTo>
                    <a:pt x="666" y="1135"/>
                  </a:lnTo>
                  <a:lnTo>
                    <a:pt x="779" y="1132"/>
                  </a:lnTo>
                  <a:lnTo>
                    <a:pt x="843" y="1112"/>
                  </a:lnTo>
                  <a:lnTo>
                    <a:pt x="908" y="1074"/>
                  </a:lnTo>
                  <a:lnTo>
                    <a:pt x="973" y="1017"/>
                  </a:lnTo>
                  <a:lnTo>
                    <a:pt x="1016" y="946"/>
                  </a:lnTo>
                  <a:lnTo>
                    <a:pt x="1049" y="883"/>
                  </a:lnTo>
                  <a:lnTo>
                    <a:pt x="1065" y="829"/>
                  </a:lnTo>
                  <a:lnTo>
                    <a:pt x="1071" y="759"/>
                  </a:lnTo>
                  <a:lnTo>
                    <a:pt x="1068" y="672"/>
                  </a:lnTo>
                  <a:lnTo>
                    <a:pt x="1065" y="591"/>
                  </a:lnTo>
                  <a:lnTo>
                    <a:pt x="1057" y="498"/>
                  </a:lnTo>
                  <a:lnTo>
                    <a:pt x="1046" y="412"/>
                  </a:lnTo>
                  <a:lnTo>
                    <a:pt x="1024" y="306"/>
                  </a:lnTo>
                  <a:lnTo>
                    <a:pt x="1003" y="216"/>
                  </a:lnTo>
                  <a:lnTo>
                    <a:pt x="968" y="135"/>
                  </a:lnTo>
                  <a:lnTo>
                    <a:pt x="922" y="91"/>
                  </a:lnTo>
                  <a:lnTo>
                    <a:pt x="881" y="62"/>
                  </a:lnTo>
                  <a:lnTo>
                    <a:pt x="846" y="38"/>
                  </a:lnTo>
                  <a:lnTo>
                    <a:pt x="813" y="22"/>
                  </a:lnTo>
                  <a:lnTo>
                    <a:pt x="772" y="0"/>
                  </a:lnTo>
                  <a:lnTo>
                    <a:pt x="298" y="13"/>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1270" name="Group 13"/>
            <p:cNvGrpSpPr/>
            <p:nvPr/>
          </p:nvGrpSpPr>
          <p:grpSpPr>
            <a:xfrm>
              <a:off x="4119" y="2766"/>
              <a:ext cx="746" cy="897"/>
              <a:chOff x="4119" y="2766"/>
              <a:chExt cx="746" cy="897"/>
            </a:xfrm>
          </p:grpSpPr>
          <p:sp>
            <p:nvSpPr>
              <p:cNvPr id="51271" name="Freeform 11"/>
              <p:cNvSpPr/>
              <p:nvPr/>
            </p:nvSpPr>
            <p:spPr>
              <a:xfrm>
                <a:off x="4119" y="2766"/>
                <a:ext cx="746" cy="897"/>
              </a:xfrm>
              <a:custGeom>
                <a:avLst/>
                <a:gdLst>
                  <a:gd name="txL" fmla="*/ 0 w 746"/>
                  <a:gd name="txT" fmla="*/ 0 h 897"/>
                  <a:gd name="txR" fmla="*/ 746 w 746"/>
                  <a:gd name="txB" fmla="*/ 897 h 897"/>
                </a:gdLst>
                <a:ahLst/>
                <a:cxnLst>
                  <a:cxn ang="0">
                    <a:pos x="370" y="0"/>
                  </a:cxn>
                  <a:cxn ang="0">
                    <a:pos x="308" y="11"/>
                  </a:cxn>
                  <a:cxn ang="0">
                    <a:pos x="259" y="30"/>
                  </a:cxn>
                  <a:cxn ang="0">
                    <a:pos x="218" y="60"/>
                  </a:cxn>
                  <a:cxn ang="0">
                    <a:pos x="175" y="98"/>
                  </a:cxn>
                  <a:cxn ang="0">
                    <a:pos x="140" y="142"/>
                  </a:cxn>
                  <a:cxn ang="0">
                    <a:pos x="110" y="191"/>
                  </a:cxn>
                  <a:cxn ang="0">
                    <a:pos x="83" y="263"/>
                  </a:cxn>
                  <a:cxn ang="0">
                    <a:pos x="56" y="350"/>
                  </a:cxn>
                  <a:cxn ang="0">
                    <a:pos x="37" y="418"/>
                  </a:cxn>
                  <a:cxn ang="0">
                    <a:pos x="20" y="489"/>
                  </a:cxn>
                  <a:cxn ang="0">
                    <a:pos x="4" y="546"/>
                  </a:cxn>
                  <a:cxn ang="0">
                    <a:pos x="0" y="611"/>
                  </a:cxn>
                  <a:cxn ang="0">
                    <a:pos x="12" y="692"/>
                  </a:cxn>
                  <a:cxn ang="0">
                    <a:pos x="50" y="765"/>
                  </a:cxn>
                  <a:cxn ang="0">
                    <a:pos x="97" y="817"/>
                  </a:cxn>
                  <a:cxn ang="0">
                    <a:pos x="210" y="869"/>
                  </a:cxn>
                  <a:cxn ang="0">
                    <a:pos x="278" y="882"/>
                  </a:cxn>
                  <a:cxn ang="0">
                    <a:pos x="362" y="896"/>
                  </a:cxn>
                  <a:cxn ang="0">
                    <a:pos x="446" y="888"/>
                  </a:cxn>
                  <a:cxn ang="0">
                    <a:pos x="519" y="863"/>
                  </a:cxn>
                  <a:cxn ang="0">
                    <a:pos x="590" y="822"/>
                  </a:cxn>
                  <a:cxn ang="0">
                    <a:pos x="647" y="779"/>
                  </a:cxn>
                  <a:cxn ang="0">
                    <a:pos x="696" y="719"/>
                  </a:cxn>
                  <a:cxn ang="0">
                    <a:pos x="728" y="665"/>
                  </a:cxn>
                  <a:cxn ang="0">
                    <a:pos x="745" y="597"/>
                  </a:cxn>
                  <a:cxn ang="0">
                    <a:pos x="745" y="513"/>
                  </a:cxn>
                  <a:cxn ang="0">
                    <a:pos x="728" y="418"/>
                  </a:cxn>
                  <a:cxn ang="0">
                    <a:pos x="701" y="309"/>
                  </a:cxn>
                  <a:cxn ang="0">
                    <a:pos x="666" y="218"/>
                  </a:cxn>
                  <a:cxn ang="0">
                    <a:pos x="636" y="158"/>
                  </a:cxn>
                  <a:cxn ang="0">
                    <a:pos x="603" y="109"/>
                  </a:cxn>
                  <a:cxn ang="0">
                    <a:pos x="565" y="68"/>
                  </a:cxn>
                  <a:cxn ang="0">
                    <a:pos x="512" y="36"/>
                  </a:cxn>
                  <a:cxn ang="0">
                    <a:pos x="449" y="11"/>
                  </a:cxn>
                  <a:cxn ang="0">
                    <a:pos x="370" y="0"/>
                  </a:cxn>
                </a:cxnLst>
                <a:rect l="txL" t="txT" r="txR" b="txB"/>
                <a:pathLst>
                  <a:path w="746" h="897">
                    <a:moveTo>
                      <a:pt x="370" y="0"/>
                    </a:moveTo>
                    <a:lnTo>
                      <a:pt x="308" y="11"/>
                    </a:lnTo>
                    <a:lnTo>
                      <a:pt x="259" y="30"/>
                    </a:lnTo>
                    <a:lnTo>
                      <a:pt x="218" y="60"/>
                    </a:lnTo>
                    <a:lnTo>
                      <a:pt x="175" y="98"/>
                    </a:lnTo>
                    <a:lnTo>
                      <a:pt x="140" y="142"/>
                    </a:lnTo>
                    <a:lnTo>
                      <a:pt x="110" y="191"/>
                    </a:lnTo>
                    <a:lnTo>
                      <a:pt x="83" y="263"/>
                    </a:lnTo>
                    <a:lnTo>
                      <a:pt x="56" y="350"/>
                    </a:lnTo>
                    <a:lnTo>
                      <a:pt x="37" y="418"/>
                    </a:lnTo>
                    <a:lnTo>
                      <a:pt x="20" y="489"/>
                    </a:lnTo>
                    <a:lnTo>
                      <a:pt x="4" y="546"/>
                    </a:lnTo>
                    <a:lnTo>
                      <a:pt x="0" y="611"/>
                    </a:lnTo>
                    <a:lnTo>
                      <a:pt x="12" y="692"/>
                    </a:lnTo>
                    <a:lnTo>
                      <a:pt x="50" y="765"/>
                    </a:lnTo>
                    <a:lnTo>
                      <a:pt x="97" y="817"/>
                    </a:lnTo>
                    <a:lnTo>
                      <a:pt x="210" y="869"/>
                    </a:lnTo>
                    <a:lnTo>
                      <a:pt x="278" y="882"/>
                    </a:lnTo>
                    <a:lnTo>
                      <a:pt x="362" y="896"/>
                    </a:lnTo>
                    <a:lnTo>
                      <a:pt x="446" y="888"/>
                    </a:lnTo>
                    <a:lnTo>
                      <a:pt x="519" y="863"/>
                    </a:lnTo>
                    <a:lnTo>
                      <a:pt x="590" y="822"/>
                    </a:lnTo>
                    <a:lnTo>
                      <a:pt x="647" y="779"/>
                    </a:lnTo>
                    <a:lnTo>
                      <a:pt x="696" y="719"/>
                    </a:lnTo>
                    <a:lnTo>
                      <a:pt x="728" y="665"/>
                    </a:lnTo>
                    <a:lnTo>
                      <a:pt x="745" y="597"/>
                    </a:lnTo>
                    <a:lnTo>
                      <a:pt x="745" y="513"/>
                    </a:lnTo>
                    <a:lnTo>
                      <a:pt x="728" y="418"/>
                    </a:lnTo>
                    <a:lnTo>
                      <a:pt x="701" y="309"/>
                    </a:lnTo>
                    <a:lnTo>
                      <a:pt x="666" y="218"/>
                    </a:lnTo>
                    <a:lnTo>
                      <a:pt x="636" y="158"/>
                    </a:lnTo>
                    <a:lnTo>
                      <a:pt x="603" y="109"/>
                    </a:lnTo>
                    <a:lnTo>
                      <a:pt x="565" y="68"/>
                    </a:lnTo>
                    <a:lnTo>
                      <a:pt x="512" y="36"/>
                    </a:lnTo>
                    <a:lnTo>
                      <a:pt x="449" y="11"/>
                    </a:lnTo>
                    <a:lnTo>
                      <a:pt x="370" y="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72" name="Oval 12"/>
              <p:cNvSpPr/>
              <p:nvPr/>
            </p:nvSpPr>
            <p:spPr>
              <a:xfrm>
                <a:off x="4449" y="3282"/>
                <a:ext cx="38" cy="39"/>
              </a:xfrm>
              <a:prstGeom prst="ellipse">
                <a:avLst/>
              </a:prstGeom>
              <a:solidFill>
                <a:srgbClr val="603000"/>
              </a:solidFill>
              <a:ln w="12700" cap="flat" cmpd="sng">
                <a:solidFill>
                  <a:srgbClr val="000000"/>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grpSp>
      <p:grpSp>
        <p:nvGrpSpPr>
          <p:cNvPr id="51207" name="Group 24"/>
          <p:cNvGrpSpPr/>
          <p:nvPr/>
        </p:nvGrpSpPr>
        <p:grpSpPr>
          <a:xfrm>
            <a:off x="7594600" y="5381625"/>
            <a:ext cx="1244600" cy="909638"/>
            <a:chOff x="4612" y="3297"/>
            <a:chExt cx="784" cy="573"/>
          </a:xfrm>
        </p:grpSpPr>
        <p:grpSp>
          <p:nvGrpSpPr>
            <p:cNvPr id="51260" name="Group 17"/>
            <p:cNvGrpSpPr/>
            <p:nvPr/>
          </p:nvGrpSpPr>
          <p:grpSpPr>
            <a:xfrm>
              <a:off x="4612" y="3297"/>
              <a:ext cx="784" cy="573"/>
              <a:chOff x="4612" y="3297"/>
              <a:chExt cx="784" cy="573"/>
            </a:xfrm>
          </p:grpSpPr>
          <p:sp>
            <p:nvSpPr>
              <p:cNvPr id="51267" name="Freeform 15"/>
              <p:cNvSpPr/>
              <p:nvPr/>
            </p:nvSpPr>
            <p:spPr>
              <a:xfrm>
                <a:off x="4612" y="3297"/>
                <a:ext cx="784" cy="573"/>
              </a:xfrm>
              <a:custGeom>
                <a:avLst/>
                <a:gdLst>
                  <a:gd name="txL" fmla="*/ 0 w 784"/>
                  <a:gd name="txT" fmla="*/ 0 h 573"/>
                  <a:gd name="txR" fmla="*/ 784 w 784"/>
                  <a:gd name="txB" fmla="*/ 573 h 573"/>
                </a:gdLst>
                <a:ahLst/>
                <a:cxnLst>
                  <a:cxn ang="0">
                    <a:pos x="181" y="0"/>
                  </a:cxn>
                  <a:cxn ang="0">
                    <a:pos x="211" y="0"/>
                  </a:cxn>
                  <a:cxn ang="0">
                    <a:pos x="279" y="14"/>
                  </a:cxn>
                  <a:cxn ang="0">
                    <a:pos x="335" y="25"/>
                  </a:cxn>
                  <a:cxn ang="0">
                    <a:pos x="417" y="25"/>
                  </a:cxn>
                  <a:cxn ang="0">
                    <a:pos x="471" y="30"/>
                  </a:cxn>
                  <a:cxn ang="0">
                    <a:pos x="650" y="67"/>
                  </a:cxn>
                  <a:cxn ang="0">
                    <a:pos x="710" y="86"/>
                  </a:cxn>
                  <a:cxn ang="0">
                    <a:pos x="742" y="106"/>
                  </a:cxn>
                  <a:cxn ang="0">
                    <a:pos x="764" y="127"/>
                  </a:cxn>
                  <a:cxn ang="0">
                    <a:pos x="778" y="154"/>
                  </a:cxn>
                  <a:cxn ang="0">
                    <a:pos x="783" y="206"/>
                  </a:cxn>
                  <a:cxn ang="0">
                    <a:pos x="772" y="298"/>
                  </a:cxn>
                  <a:cxn ang="0">
                    <a:pos x="761" y="353"/>
                  </a:cxn>
                  <a:cxn ang="0">
                    <a:pos x="742" y="407"/>
                  </a:cxn>
                  <a:cxn ang="0">
                    <a:pos x="720" y="444"/>
                  </a:cxn>
                  <a:cxn ang="0">
                    <a:pos x="693" y="485"/>
                  </a:cxn>
                  <a:cxn ang="0">
                    <a:pos x="661" y="521"/>
                  </a:cxn>
                  <a:cxn ang="0">
                    <a:pos x="629" y="545"/>
                  </a:cxn>
                  <a:cxn ang="0">
                    <a:pos x="596" y="559"/>
                  </a:cxn>
                  <a:cxn ang="0">
                    <a:pos x="553" y="567"/>
                  </a:cxn>
                  <a:cxn ang="0">
                    <a:pos x="496" y="572"/>
                  </a:cxn>
                  <a:cxn ang="0">
                    <a:pos x="441" y="564"/>
                  </a:cxn>
                  <a:cxn ang="0">
                    <a:pos x="384" y="556"/>
                  </a:cxn>
                  <a:cxn ang="0">
                    <a:pos x="97" y="436"/>
                  </a:cxn>
                  <a:cxn ang="0">
                    <a:pos x="70" y="417"/>
                  </a:cxn>
                  <a:cxn ang="0">
                    <a:pos x="40" y="394"/>
                  </a:cxn>
                  <a:cxn ang="0">
                    <a:pos x="13" y="361"/>
                  </a:cxn>
                  <a:cxn ang="0">
                    <a:pos x="0" y="323"/>
                  </a:cxn>
                  <a:cxn ang="0">
                    <a:pos x="0" y="282"/>
                  </a:cxn>
                  <a:cxn ang="0">
                    <a:pos x="2" y="250"/>
                  </a:cxn>
                  <a:cxn ang="0">
                    <a:pos x="13" y="214"/>
                  </a:cxn>
                  <a:cxn ang="0">
                    <a:pos x="34" y="182"/>
                  </a:cxn>
                  <a:cxn ang="0">
                    <a:pos x="64" y="146"/>
                  </a:cxn>
                  <a:cxn ang="0">
                    <a:pos x="86" y="108"/>
                  </a:cxn>
                  <a:cxn ang="0">
                    <a:pos x="105" y="65"/>
                  </a:cxn>
                  <a:cxn ang="0">
                    <a:pos x="129" y="30"/>
                  </a:cxn>
                  <a:cxn ang="0">
                    <a:pos x="151" y="11"/>
                  </a:cxn>
                  <a:cxn ang="0">
                    <a:pos x="181" y="0"/>
                  </a:cxn>
                </a:cxnLst>
                <a:rect l="txL" t="txT" r="txR" b="txB"/>
                <a:pathLst>
                  <a:path w="784" h="573">
                    <a:moveTo>
                      <a:pt x="181" y="0"/>
                    </a:moveTo>
                    <a:lnTo>
                      <a:pt x="211" y="0"/>
                    </a:lnTo>
                    <a:lnTo>
                      <a:pt x="279" y="14"/>
                    </a:lnTo>
                    <a:lnTo>
                      <a:pt x="335" y="25"/>
                    </a:lnTo>
                    <a:lnTo>
                      <a:pt x="417" y="25"/>
                    </a:lnTo>
                    <a:lnTo>
                      <a:pt x="471" y="30"/>
                    </a:lnTo>
                    <a:lnTo>
                      <a:pt x="650" y="67"/>
                    </a:lnTo>
                    <a:lnTo>
                      <a:pt x="710" y="86"/>
                    </a:lnTo>
                    <a:lnTo>
                      <a:pt x="742" y="106"/>
                    </a:lnTo>
                    <a:lnTo>
                      <a:pt x="764" y="127"/>
                    </a:lnTo>
                    <a:lnTo>
                      <a:pt x="778" y="154"/>
                    </a:lnTo>
                    <a:lnTo>
                      <a:pt x="783" y="206"/>
                    </a:lnTo>
                    <a:lnTo>
                      <a:pt x="772" y="298"/>
                    </a:lnTo>
                    <a:lnTo>
                      <a:pt x="761" y="353"/>
                    </a:lnTo>
                    <a:lnTo>
                      <a:pt x="742" y="407"/>
                    </a:lnTo>
                    <a:lnTo>
                      <a:pt x="720" y="444"/>
                    </a:lnTo>
                    <a:lnTo>
                      <a:pt x="693" y="485"/>
                    </a:lnTo>
                    <a:lnTo>
                      <a:pt x="661" y="521"/>
                    </a:lnTo>
                    <a:lnTo>
                      <a:pt x="629" y="545"/>
                    </a:lnTo>
                    <a:lnTo>
                      <a:pt x="596" y="559"/>
                    </a:lnTo>
                    <a:lnTo>
                      <a:pt x="553" y="567"/>
                    </a:lnTo>
                    <a:lnTo>
                      <a:pt x="496" y="572"/>
                    </a:lnTo>
                    <a:lnTo>
                      <a:pt x="441" y="564"/>
                    </a:lnTo>
                    <a:lnTo>
                      <a:pt x="384" y="556"/>
                    </a:lnTo>
                    <a:lnTo>
                      <a:pt x="97" y="436"/>
                    </a:lnTo>
                    <a:lnTo>
                      <a:pt x="70" y="417"/>
                    </a:lnTo>
                    <a:lnTo>
                      <a:pt x="40" y="394"/>
                    </a:lnTo>
                    <a:lnTo>
                      <a:pt x="13" y="361"/>
                    </a:lnTo>
                    <a:lnTo>
                      <a:pt x="0" y="323"/>
                    </a:lnTo>
                    <a:lnTo>
                      <a:pt x="0" y="282"/>
                    </a:lnTo>
                    <a:lnTo>
                      <a:pt x="2" y="250"/>
                    </a:lnTo>
                    <a:lnTo>
                      <a:pt x="13" y="214"/>
                    </a:lnTo>
                    <a:lnTo>
                      <a:pt x="34" y="182"/>
                    </a:lnTo>
                    <a:lnTo>
                      <a:pt x="64" y="146"/>
                    </a:lnTo>
                    <a:lnTo>
                      <a:pt x="86" y="108"/>
                    </a:lnTo>
                    <a:lnTo>
                      <a:pt x="105" y="65"/>
                    </a:lnTo>
                    <a:lnTo>
                      <a:pt x="129" y="30"/>
                    </a:lnTo>
                    <a:lnTo>
                      <a:pt x="151" y="11"/>
                    </a:lnTo>
                    <a:lnTo>
                      <a:pt x="181"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68" name="Freeform 16"/>
              <p:cNvSpPr/>
              <p:nvPr/>
            </p:nvSpPr>
            <p:spPr>
              <a:xfrm>
                <a:off x="4619" y="3644"/>
                <a:ext cx="503" cy="195"/>
              </a:xfrm>
              <a:custGeom>
                <a:avLst/>
                <a:gdLst>
                  <a:gd name="txL" fmla="*/ 0 w 503"/>
                  <a:gd name="txT" fmla="*/ 0 h 195"/>
                  <a:gd name="txR" fmla="*/ 503 w 503"/>
                  <a:gd name="txB" fmla="*/ 195 h 195"/>
                </a:gdLst>
                <a:ahLst/>
                <a:cxnLst>
                  <a:cxn ang="0">
                    <a:pos x="0" y="0"/>
                  </a:cxn>
                  <a:cxn ang="0">
                    <a:pos x="33" y="20"/>
                  </a:cxn>
                  <a:cxn ang="0">
                    <a:pos x="69" y="42"/>
                  </a:cxn>
                  <a:cxn ang="0">
                    <a:pos x="105" y="63"/>
                  </a:cxn>
                  <a:cxn ang="0">
                    <a:pos x="150" y="83"/>
                  </a:cxn>
                  <a:cxn ang="0">
                    <a:pos x="228" y="119"/>
                  </a:cxn>
                  <a:cxn ang="0">
                    <a:pos x="293" y="147"/>
                  </a:cxn>
                  <a:cxn ang="0">
                    <a:pos x="354" y="175"/>
                  </a:cxn>
                  <a:cxn ang="0">
                    <a:pos x="393" y="186"/>
                  </a:cxn>
                  <a:cxn ang="0">
                    <a:pos x="454" y="194"/>
                  </a:cxn>
                  <a:cxn ang="0">
                    <a:pos x="480" y="186"/>
                  </a:cxn>
                  <a:cxn ang="0">
                    <a:pos x="493" y="170"/>
                  </a:cxn>
                  <a:cxn ang="0">
                    <a:pos x="502" y="147"/>
                  </a:cxn>
                </a:cxnLst>
                <a:rect l="txL" t="txT" r="txR" b="txB"/>
                <a:pathLst>
                  <a:path w="503" h="195">
                    <a:moveTo>
                      <a:pt x="0" y="0"/>
                    </a:moveTo>
                    <a:lnTo>
                      <a:pt x="33" y="20"/>
                    </a:lnTo>
                    <a:lnTo>
                      <a:pt x="69" y="42"/>
                    </a:lnTo>
                    <a:lnTo>
                      <a:pt x="105" y="63"/>
                    </a:lnTo>
                    <a:lnTo>
                      <a:pt x="150" y="83"/>
                    </a:lnTo>
                    <a:lnTo>
                      <a:pt x="228" y="119"/>
                    </a:lnTo>
                    <a:lnTo>
                      <a:pt x="293" y="147"/>
                    </a:lnTo>
                    <a:lnTo>
                      <a:pt x="354" y="175"/>
                    </a:lnTo>
                    <a:lnTo>
                      <a:pt x="393" y="186"/>
                    </a:lnTo>
                    <a:lnTo>
                      <a:pt x="454" y="194"/>
                    </a:lnTo>
                    <a:lnTo>
                      <a:pt x="480" y="186"/>
                    </a:lnTo>
                    <a:lnTo>
                      <a:pt x="493" y="170"/>
                    </a:lnTo>
                    <a:lnTo>
                      <a:pt x="502" y="147"/>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61" name="Group 23"/>
            <p:cNvGrpSpPr/>
            <p:nvPr/>
          </p:nvGrpSpPr>
          <p:grpSpPr>
            <a:xfrm>
              <a:off x="5095" y="3470"/>
              <a:ext cx="255" cy="330"/>
              <a:chOff x="5095" y="3470"/>
              <a:chExt cx="255" cy="330"/>
            </a:xfrm>
          </p:grpSpPr>
          <p:sp>
            <p:nvSpPr>
              <p:cNvPr id="51262" name="Freeform 18"/>
              <p:cNvSpPr/>
              <p:nvPr/>
            </p:nvSpPr>
            <p:spPr>
              <a:xfrm>
                <a:off x="5095" y="3470"/>
                <a:ext cx="255" cy="330"/>
              </a:xfrm>
              <a:custGeom>
                <a:avLst/>
                <a:gdLst>
                  <a:gd name="txL" fmla="*/ 0 w 255"/>
                  <a:gd name="txT" fmla="*/ 0 h 330"/>
                  <a:gd name="txR" fmla="*/ 255 w 255"/>
                  <a:gd name="txB" fmla="*/ 330 h 330"/>
                </a:gdLst>
                <a:ahLst/>
                <a:cxnLst>
                  <a:cxn ang="0">
                    <a:pos x="226" y="10"/>
                  </a:cxn>
                  <a:cxn ang="0">
                    <a:pos x="207" y="3"/>
                  </a:cxn>
                  <a:cxn ang="0">
                    <a:pos x="183" y="0"/>
                  </a:cxn>
                  <a:cxn ang="0">
                    <a:pos x="160" y="3"/>
                  </a:cxn>
                  <a:cxn ang="0">
                    <a:pos x="141" y="9"/>
                  </a:cxn>
                  <a:cxn ang="0">
                    <a:pos x="122" y="17"/>
                  </a:cxn>
                  <a:cxn ang="0">
                    <a:pos x="103" y="34"/>
                  </a:cxn>
                  <a:cxn ang="0">
                    <a:pos x="81" y="55"/>
                  </a:cxn>
                  <a:cxn ang="0">
                    <a:pos x="62" y="75"/>
                  </a:cxn>
                  <a:cxn ang="0">
                    <a:pos x="46" y="98"/>
                  </a:cxn>
                  <a:cxn ang="0">
                    <a:pos x="38" y="121"/>
                  </a:cxn>
                  <a:cxn ang="0">
                    <a:pos x="30" y="150"/>
                  </a:cxn>
                  <a:cxn ang="0">
                    <a:pos x="24" y="175"/>
                  </a:cxn>
                  <a:cxn ang="0">
                    <a:pos x="16" y="200"/>
                  </a:cxn>
                  <a:cxn ang="0">
                    <a:pos x="5" y="229"/>
                  </a:cxn>
                  <a:cxn ang="0">
                    <a:pos x="0" y="250"/>
                  </a:cxn>
                  <a:cxn ang="0">
                    <a:pos x="0" y="274"/>
                  </a:cxn>
                  <a:cxn ang="0">
                    <a:pos x="5" y="296"/>
                  </a:cxn>
                  <a:cxn ang="0">
                    <a:pos x="14" y="310"/>
                  </a:cxn>
                  <a:cxn ang="0">
                    <a:pos x="24" y="321"/>
                  </a:cxn>
                  <a:cxn ang="0">
                    <a:pos x="39" y="329"/>
                  </a:cxn>
                  <a:cxn ang="0">
                    <a:pos x="58" y="329"/>
                  </a:cxn>
                  <a:cxn ang="0">
                    <a:pos x="80" y="323"/>
                  </a:cxn>
                  <a:cxn ang="0">
                    <a:pos x="101" y="315"/>
                  </a:cxn>
                  <a:cxn ang="0">
                    <a:pos x="120" y="304"/>
                  </a:cxn>
                  <a:cxn ang="0">
                    <a:pos x="137" y="288"/>
                  </a:cxn>
                  <a:cxn ang="0">
                    <a:pos x="157" y="271"/>
                  </a:cxn>
                  <a:cxn ang="0">
                    <a:pos x="178" y="255"/>
                  </a:cxn>
                  <a:cxn ang="0">
                    <a:pos x="196" y="234"/>
                  </a:cxn>
                  <a:cxn ang="0">
                    <a:pos x="207" y="215"/>
                  </a:cxn>
                  <a:cxn ang="0">
                    <a:pos x="217" y="194"/>
                  </a:cxn>
                  <a:cxn ang="0">
                    <a:pos x="225" y="177"/>
                  </a:cxn>
                  <a:cxn ang="0">
                    <a:pos x="234" y="151"/>
                  </a:cxn>
                  <a:cxn ang="0">
                    <a:pos x="245" y="113"/>
                  </a:cxn>
                  <a:cxn ang="0">
                    <a:pos x="252" y="77"/>
                  </a:cxn>
                  <a:cxn ang="0">
                    <a:pos x="254" y="58"/>
                  </a:cxn>
                  <a:cxn ang="0">
                    <a:pos x="249" y="33"/>
                  </a:cxn>
                  <a:cxn ang="0">
                    <a:pos x="241" y="20"/>
                  </a:cxn>
                  <a:cxn ang="0">
                    <a:pos x="226" y="10"/>
                  </a:cxn>
                </a:cxnLst>
                <a:rect l="txL" t="txT" r="txR" b="txB"/>
                <a:pathLst>
                  <a:path w="255" h="330">
                    <a:moveTo>
                      <a:pt x="226" y="10"/>
                    </a:moveTo>
                    <a:lnTo>
                      <a:pt x="207" y="3"/>
                    </a:lnTo>
                    <a:lnTo>
                      <a:pt x="183" y="0"/>
                    </a:lnTo>
                    <a:lnTo>
                      <a:pt x="160" y="3"/>
                    </a:lnTo>
                    <a:lnTo>
                      <a:pt x="141" y="9"/>
                    </a:lnTo>
                    <a:lnTo>
                      <a:pt x="122" y="17"/>
                    </a:lnTo>
                    <a:lnTo>
                      <a:pt x="103" y="34"/>
                    </a:lnTo>
                    <a:lnTo>
                      <a:pt x="81" y="55"/>
                    </a:lnTo>
                    <a:lnTo>
                      <a:pt x="62" y="75"/>
                    </a:lnTo>
                    <a:lnTo>
                      <a:pt x="46" y="98"/>
                    </a:lnTo>
                    <a:lnTo>
                      <a:pt x="38" y="121"/>
                    </a:lnTo>
                    <a:lnTo>
                      <a:pt x="30" y="150"/>
                    </a:lnTo>
                    <a:lnTo>
                      <a:pt x="24" y="175"/>
                    </a:lnTo>
                    <a:lnTo>
                      <a:pt x="16" y="200"/>
                    </a:lnTo>
                    <a:lnTo>
                      <a:pt x="5" y="229"/>
                    </a:lnTo>
                    <a:lnTo>
                      <a:pt x="0" y="250"/>
                    </a:lnTo>
                    <a:lnTo>
                      <a:pt x="0" y="274"/>
                    </a:lnTo>
                    <a:lnTo>
                      <a:pt x="5" y="296"/>
                    </a:lnTo>
                    <a:lnTo>
                      <a:pt x="14" y="310"/>
                    </a:lnTo>
                    <a:lnTo>
                      <a:pt x="24" y="321"/>
                    </a:lnTo>
                    <a:lnTo>
                      <a:pt x="39" y="329"/>
                    </a:lnTo>
                    <a:lnTo>
                      <a:pt x="58" y="329"/>
                    </a:lnTo>
                    <a:lnTo>
                      <a:pt x="80" y="323"/>
                    </a:lnTo>
                    <a:lnTo>
                      <a:pt x="101" y="315"/>
                    </a:lnTo>
                    <a:lnTo>
                      <a:pt x="120" y="304"/>
                    </a:lnTo>
                    <a:lnTo>
                      <a:pt x="137" y="288"/>
                    </a:lnTo>
                    <a:lnTo>
                      <a:pt x="157" y="271"/>
                    </a:lnTo>
                    <a:lnTo>
                      <a:pt x="178" y="255"/>
                    </a:lnTo>
                    <a:lnTo>
                      <a:pt x="196" y="234"/>
                    </a:lnTo>
                    <a:lnTo>
                      <a:pt x="207" y="215"/>
                    </a:lnTo>
                    <a:lnTo>
                      <a:pt x="217" y="194"/>
                    </a:lnTo>
                    <a:lnTo>
                      <a:pt x="225" y="177"/>
                    </a:lnTo>
                    <a:lnTo>
                      <a:pt x="234" y="151"/>
                    </a:lnTo>
                    <a:lnTo>
                      <a:pt x="245" y="113"/>
                    </a:lnTo>
                    <a:lnTo>
                      <a:pt x="252" y="77"/>
                    </a:lnTo>
                    <a:lnTo>
                      <a:pt x="254" y="58"/>
                    </a:lnTo>
                    <a:lnTo>
                      <a:pt x="249" y="33"/>
                    </a:lnTo>
                    <a:lnTo>
                      <a:pt x="241" y="20"/>
                    </a:lnTo>
                    <a:lnTo>
                      <a:pt x="226" y="1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1263" name="Group 22"/>
              <p:cNvGrpSpPr/>
              <p:nvPr/>
            </p:nvGrpSpPr>
            <p:grpSpPr>
              <a:xfrm>
                <a:off x="5211" y="3498"/>
                <a:ext cx="109" cy="85"/>
                <a:chOff x="5211" y="3498"/>
                <a:chExt cx="109" cy="85"/>
              </a:xfrm>
            </p:grpSpPr>
            <p:sp>
              <p:nvSpPr>
                <p:cNvPr id="51264" name="Oval 19"/>
                <p:cNvSpPr/>
                <p:nvPr/>
              </p:nvSpPr>
              <p:spPr>
                <a:xfrm>
                  <a:off x="5269" y="3498"/>
                  <a:ext cx="29" cy="29"/>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65" name="Oval 20"/>
                <p:cNvSpPr/>
                <p:nvPr/>
              </p:nvSpPr>
              <p:spPr>
                <a:xfrm>
                  <a:off x="5211" y="3507"/>
                  <a:ext cx="32" cy="38"/>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66" name="Oval 21"/>
                <p:cNvSpPr/>
                <p:nvPr/>
              </p:nvSpPr>
              <p:spPr>
                <a:xfrm>
                  <a:off x="5283" y="3546"/>
                  <a:ext cx="37" cy="37"/>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1208" name="Group 34"/>
          <p:cNvGrpSpPr/>
          <p:nvPr/>
        </p:nvGrpSpPr>
        <p:grpSpPr>
          <a:xfrm>
            <a:off x="5922963" y="5346700"/>
            <a:ext cx="1150937" cy="955675"/>
            <a:chOff x="3559" y="3275"/>
            <a:chExt cx="725" cy="602"/>
          </a:xfrm>
        </p:grpSpPr>
        <p:grpSp>
          <p:nvGrpSpPr>
            <p:cNvPr id="51251" name="Group 27"/>
            <p:cNvGrpSpPr/>
            <p:nvPr/>
          </p:nvGrpSpPr>
          <p:grpSpPr>
            <a:xfrm>
              <a:off x="3559" y="3275"/>
              <a:ext cx="725" cy="602"/>
              <a:chOff x="3559" y="3275"/>
              <a:chExt cx="725" cy="602"/>
            </a:xfrm>
          </p:grpSpPr>
          <p:sp>
            <p:nvSpPr>
              <p:cNvPr id="51258" name="Freeform 25"/>
              <p:cNvSpPr/>
              <p:nvPr/>
            </p:nvSpPr>
            <p:spPr>
              <a:xfrm>
                <a:off x="3559" y="3275"/>
                <a:ext cx="725" cy="602"/>
              </a:xfrm>
              <a:custGeom>
                <a:avLst/>
                <a:gdLst>
                  <a:gd name="txL" fmla="*/ 0 w 725"/>
                  <a:gd name="txT" fmla="*/ 0 h 602"/>
                  <a:gd name="txR" fmla="*/ 725 w 725"/>
                  <a:gd name="txB" fmla="*/ 602 h 602"/>
                </a:gdLst>
                <a:ahLst/>
                <a:cxnLst>
                  <a:cxn ang="0">
                    <a:pos x="535" y="0"/>
                  </a:cxn>
                  <a:cxn ang="0">
                    <a:pos x="504" y="2"/>
                  </a:cxn>
                  <a:cxn ang="0">
                    <a:pos x="472" y="8"/>
                  </a:cxn>
                  <a:cxn ang="0">
                    <a:pos x="445" y="16"/>
                  </a:cxn>
                  <a:cxn ang="0">
                    <a:pos x="407" y="27"/>
                  </a:cxn>
                  <a:cxn ang="0">
                    <a:pos x="337" y="41"/>
                  </a:cxn>
                  <a:cxn ang="0">
                    <a:pos x="285" y="49"/>
                  </a:cxn>
                  <a:cxn ang="0">
                    <a:pos x="231" y="65"/>
                  </a:cxn>
                  <a:cxn ang="0">
                    <a:pos x="173" y="86"/>
                  </a:cxn>
                  <a:cxn ang="0">
                    <a:pos x="109" y="116"/>
                  </a:cxn>
                  <a:cxn ang="0">
                    <a:pos x="68" y="140"/>
                  </a:cxn>
                  <a:cxn ang="0">
                    <a:pos x="30" y="169"/>
                  </a:cxn>
                  <a:cxn ang="0">
                    <a:pos x="15" y="191"/>
                  </a:cxn>
                  <a:cxn ang="0">
                    <a:pos x="4" y="215"/>
                  </a:cxn>
                  <a:cxn ang="0">
                    <a:pos x="0" y="245"/>
                  </a:cxn>
                  <a:cxn ang="0">
                    <a:pos x="0" y="266"/>
                  </a:cxn>
                  <a:cxn ang="0">
                    <a:pos x="1" y="296"/>
                  </a:cxn>
                  <a:cxn ang="0">
                    <a:pos x="8" y="331"/>
                  </a:cxn>
                  <a:cxn ang="0">
                    <a:pos x="19" y="379"/>
                  </a:cxn>
                  <a:cxn ang="0">
                    <a:pos x="33" y="424"/>
                  </a:cxn>
                  <a:cxn ang="0">
                    <a:pos x="66" y="499"/>
                  </a:cxn>
                  <a:cxn ang="0">
                    <a:pos x="80" y="521"/>
                  </a:cxn>
                  <a:cxn ang="0">
                    <a:pos x="101" y="538"/>
                  </a:cxn>
                  <a:cxn ang="0">
                    <a:pos x="125" y="556"/>
                  </a:cxn>
                  <a:cxn ang="0">
                    <a:pos x="153" y="573"/>
                  </a:cxn>
                  <a:cxn ang="0">
                    <a:pos x="191" y="587"/>
                  </a:cxn>
                  <a:cxn ang="0">
                    <a:pos x="223" y="594"/>
                  </a:cxn>
                  <a:cxn ang="0">
                    <a:pos x="259" y="601"/>
                  </a:cxn>
                  <a:cxn ang="0">
                    <a:pos x="290" y="598"/>
                  </a:cxn>
                  <a:cxn ang="0">
                    <a:pos x="315" y="592"/>
                  </a:cxn>
                  <a:cxn ang="0">
                    <a:pos x="340" y="582"/>
                  </a:cxn>
                  <a:cxn ang="0">
                    <a:pos x="427" y="529"/>
                  </a:cxn>
                  <a:cxn ang="0">
                    <a:pos x="619" y="421"/>
                  </a:cxn>
                  <a:cxn ang="0">
                    <a:pos x="677" y="378"/>
                  </a:cxn>
                  <a:cxn ang="0">
                    <a:pos x="690" y="361"/>
                  </a:cxn>
                  <a:cxn ang="0">
                    <a:pos x="699" y="344"/>
                  </a:cxn>
                  <a:cxn ang="0">
                    <a:pos x="709" y="318"/>
                  </a:cxn>
                  <a:cxn ang="0">
                    <a:pos x="717" y="282"/>
                  </a:cxn>
                  <a:cxn ang="0">
                    <a:pos x="724" y="247"/>
                  </a:cxn>
                  <a:cxn ang="0">
                    <a:pos x="720" y="203"/>
                  </a:cxn>
                  <a:cxn ang="0">
                    <a:pos x="713" y="168"/>
                  </a:cxn>
                  <a:cxn ang="0">
                    <a:pos x="705" y="132"/>
                  </a:cxn>
                  <a:cxn ang="0">
                    <a:pos x="693" y="98"/>
                  </a:cxn>
                  <a:cxn ang="0">
                    <a:pos x="677" y="73"/>
                  </a:cxn>
                  <a:cxn ang="0">
                    <a:pos x="655" y="54"/>
                  </a:cxn>
                  <a:cxn ang="0">
                    <a:pos x="634" y="36"/>
                  </a:cxn>
                  <a:cxn ang="0">
                    <a:pos x="609" y="19"/>
                  </a:cxn>
                  <a:cxn ang="0">
                    <a:pos x="584" y="8"/>
                  </a:cxn>
                  <a:cxn ang="0">
                    <a:pos x="560" y="0"/>
                  </a:cxn>
                  <a:cxn ang="0">
                    <a:pos x="535" y="0"/>
                  </a:cxn>
                </a:cxnLst>
                <a:rect l="txL" t="txT" r="txR" b="txB"/>
                <a:pathLst>
                  <a:path w="725" h="602">
                    <a:moveTo>
                      <a:pt x="535" y="0"/>
                    </a:moveTo>
                    <a:lnTo>
                      <a:pt x="504" y="2"/>
                    </a:lnTo>
                    <a:lnTo>
                      <a:pt x="472" y="8"/>
                    </a:lnTo>
                    <a:lnTo>
                      <a:pt x="445" y="16"/>
                    </a:lnTo>
                    <a:lnTo>
                      <a:pt x="407" y="27"/>
                    </a:lnTo>
                    <a:lnTo>
                      <a:pt x="337" y="41"/>
                    </a:lnTo>
                    <a:lnTo>
                      <a:pt x="285" y="49"/>
                    </a:lnTo>
                    <a:lnTo>
                      <a:pt x="231" y="65"/>
                    </a:lnTo>
                    <a:lnTo>
                      <a:pt x="173" y="86"/>
                    </a:lnTo>
                    <a:lnTo>
                      <a:pt x="109" y="116"/>
                    </a:lnTo>
                    <a:lnTo>
                      <a:pt x="68" y="140"/>
                    </a:lnTo>
                    <a:lnTo>
                      <a:pt x="30" y="169"/>
                    </a:lnTo>
                    <a:lnTo>
                      <a:pt x="15" y="191"/>
                    </a:lnTo>
                    <a:lnTo>
                      <a:pt x="4" y="215"/>
                    </a:lnTo>
                    <a:lnTo>
                      <a:pt x="0" y="245"/>
                    </a:lnTo>
                    <a:lnTo>
                      <a:pt x="0" y="266"/>
                    </a:lnTo>
                    <a:lnTo>
                      <a:pt x="1" y="296"/>
                    </a:lnTo>
                    <a:lnTo>
                      <a:pt x="8" y="331"/>
                    </a:lnTo>
                    <a:lnTo>
                      <a:pt x="19" y="379"/>
                    </a:lnTo>
                    <a:lnTo>
                      <a:pt x="33" y="424"/>
                    </a:lnTo>
                    <a:lnTo>
                      <a:pt x="66" y="499"/>
                    </a:lnTo>
                    <a:lnTo>
                      <a:pt x="80" y="521"/>
                    </a:lnTo>
                    <a:lnTo>
                      <a:pt x="101" y="538"/>
                    </a:lnTo>
                    <a:lnTo>
                      <a:pt x="125" y="556"/>
                    </a:lnTo>
                    <a:lnTo>
                      <a:pt x="153" y="573"/>
                    </a:lnTo>
                    <a:lnTo>
                      <a:pt x="191" y="587"/>
                    </a:lnTo>
                    <a:lnTo>
                      <a:pt x="223" y="594"/>
                    </a:lnTo>
                    <a:lnTo>
                      <a:pt x="259" y="601"/>
                    </a:lnTo>
                    <a:lnTo>
                      <a:pt x="290" y="598"/>
                    </a:lnTo>
                    <a:lnTo>
                      <a:pt x="315" y="592"/>
                    </a:lnTo>
                    <a:lnTo>
                      <a:pt x="340" y="582"/>
                    </a:lnTo>
                    <a:lnTo>
                      <a:pt x="427" y="529"/>
                    </a:lnTo>
                    <a:lnTo>
                      <a:pt x="619" y="421"/>
                    </a:lnTo>
                    <a:lnTo>
                      <a:pt x="677" y="378"/>
                    </a:lnTo>
                    <a:lnTo>
                      <a:pt x="690" y="361"/>
                    </a:lnTo>
                    <a:lnTo>
                      <a:pt x="699" y="344"/>
                    </a:lnTo>
                    <a:lnTo>
                      <a:pt x="709" y="318"/>
                    </a:lnTo>
                    <a:lnTo>
                      <a:pt x="717" y="282"/>
                    </a:lnTo>
                    <a:lnTo>
                      <a:pt x="724" y="247"/>
                    </a:lnTo>
                    <a:lnTo>
                      <a:pt x="720" y="203"/>
                    </a:lnTo>
                    <a:lnTo>
                      <a:pt x="713" y="168"/>
                    </a:lnTo>
                    <a:lnTo>
                      <a:pt x="705" y="132"/>
                    </a:lnTo>
                    <a:lnTo>
                      <a:pt x="693" y="98"/>
                    </a:lnTo>
                    <a:lnTo>
                      <a:pt x="677" y="73"/>
                    </a:lnTo>
                    <a:lnTo>
                      <a:pt x="655" y="54"/>
                    </a:lnTo>
                    <a:lnTo>
                      <a:pt x="634" y="36"/>
                    </a:lnTo>
                    <a:lnTo>
                      <a:pt x="609" y="19"/>
                    </a:lnTo>
                    <a:lnTo>
                      <a:pt x="584" y="8"/>
                    </a:lnTo>
                    <a:lnTo>
                      <a:pt x="560" y="0"/>
                    </a:lnTo>
                    <a:lnTo>
                      <a:pt x="535"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59" name="Freeform 26"/>
              <p:cNvSpPr/>
              <p:nvPr/>
            </p:nvSpPr>
            <p:spPr>
              <a:xfrm>
                <a:off x="3817" y="3561"/>
                <a:ext cx="457" cy="253"/>
              </a:xfrm>
              <a:custGeom>
                <a:avLst/>
                <a:gdLst>
                  <a:gd name="txL" fmla="*/ 0 w 457"/>
                  <a:gd name="txT" fmla="*/ 0 h 253"/>
                  <a:gd name="txR" fmla="*/ 457 w 457"/>
                  <a:gd name="txB" fmla="*/ 253 h 253"/>
                </a:gdLst>
                <a:ahLst/>
                <a:cxnLst>
                  <a:cxn ang="0">
                    <a:pos x="456" y="0"/>
                  </a:cxn>
                  <a:cxn ang="0">
                    <a:pos x="434" y="17"/>
                  </a:cxn>
                  <a:cxn ang="0">
                    <a:pos x="404" y="41"/>
                  </a:cxn>
                  <a:cxn ang="0">
                    <a:pos x="379" y="58"/>
                  </a:cxn>
                  <a:cxn ang="0">
                    <a:pos x="349" y="80"/>
                  </a:cxn>
                  <a:cxn ang="0">
                    <a:pos x="327" y="95"/>
                  </a:cxn>
                  <a:cxn ang="0">
                    <a:pos x="295" y="112"/>
                  </a:cxn>
                  <a:cxn ang="0">
                    <a:pos x="273" y="126"/>
                  </a:cxn>
                  <a:cxn ang="0">
                    <a:pos x="246" y="141"/>
                  </a:cxn>
                  <a:cxn ang="0">
                    <a:pos x="214" y="155"/>
                  </a:cxn>
                  <a:cxn ang="0">
                    <a:pos x="190" y="170"/>
                  </a:cxn>
                  <a:cxn ang="0">
                    <a:pos x="165" y="188"/>
                  </a:cxn>
                  <a:cxn ang="0">
                    <a:pos x="141" y="203"/>
                  </a:cxn>
                  <a:cxn ang="0">
                    <a:pos x="119" y="214"/>
                  </a:cxn>
                  <a:cxn ang="0">
                    <a:pos x="106" y="218"/>
                  </a:cxn>
                  <a:cxn ang="0">
                    <a:pos x="89" y="230"/>
                  </a:cxn>
                  <a:cxn ang="0">
                    <a:pos x="79" y="241"/>
                  </a:cxn>
                  <a:cxn ang="0">
                    <a:pos x="61" y="249"/>
                  </a:cxn>
                  <a:cxn ang="0">
                    <a:pos x="46" y="252"/>
                  </a:cxn>
                  <a:cxn ang="0">
                    <a:pos x="30" y="252"/>
                  </a:cxn>
                  <a:cxn ang="0">
                    <a:pos x="21" y="249"/>
                  </a:cxn>
                  <a:cxn ang="0">
                    <a:pos x="11" y="244"/>
                  </a:cxn>
                  <a:cxn ang="0">
                    <a:pos x="2" y="234"/>
                  </a:cxn>
                  <a:cxn ang="0">
                    <a:pos x="0" y="226"/>
                  </a:cxn>
                </a:cxnLst>
                <a:rect l="txL" t="txT" r="txR" b="txB"/>
                <a:pathLst>
                  <a:path w="457" h="253">
                    <a:moveTo>
                      <a:pt x="456" y="0"/>
                    </a:moveTo>
                    <a:lnTo>
                      <a:pt x="434" y="17"/>
                    </a:lnTo>
                    <a:lnTo>
                      <a:pt x="404" y="41"/>
                    </a:lnTo>
                    <a:lnTo>
                      <a:pt x="379" y="58"/>
                    </a:lnTo>
                    <a:lnTo>
                      <a:pt x="349" y="80"/>
                    </a:lnTo>
                    <a:lnTo>
                      <a:pt x="327" y="95"/>
                    </a:lnTo>
                    <a:lnTo>
                      <a:pt x="295" y="112"/>
                    </a:lnTo>
                    <a:lnTo>
                      <a:pt x="273" y="126"/>
                    </a:lnTo>
                    <a:lnTo>
                      <a:pt x="246" y="141"/>
                    </a:lnTo>
                    <a:lnTo>
                      <a:pt x="214" y="155"/>
                    </a:lnTo>
                    <a:lnTo>
                      <a:pt x="190" y="170"/>
                    </a:lnTo>
                    <a:lnTo>
                      <a:pt x="165" y="188"/>
                    </a:lnTo>
                    <a:lnTo>
                      <a:pt x="141" y="203"/>
                    </a:lnTo>
                    <a:lnTo>
                      <a:pt x="119" y="214"/>
                    </a:lnTo>
                    <a:lnTo>
                      <a:pt x="106" y="218"/>
                    </a:lnTo>
                    <a:lnTo>
                      <a:pt x="89" y="230"/>
                    </a:lnTo>
                    <a:lnTo>
                      <a:pt x="79" y="241"/>
                    </a:lnTo>
                    <a:lnTo>
                      <a:pt x="61" y="249"/>
                    </a:lnTo>
                    <a:lnTo>
                      <a:pt x="46" y="252"/>
                    </a:lnTo>
                    <a:lnTo>
                      <a:pt x="30" y="252"/>
                    </a:lnTo>
                    <a:lnTo>
                      <a:pt x="21" y="249"/>
                    </a:lnTo>
                    <a:lnTo>
                      <a:pt x="11" y="244"/>
                    </a:lnTo>
                    <a:lnTo>
                      <a:pt x="2" y="234"/>
                    </a:lnTo>
                    <a:lnTo>
                      <a:pt x="0" y="226"/>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52" name="Group 33"/>
            <p:cNvGrpSpPr/>
            <p:nvPr/>
          </p:nvGrpSpPr>
          <p:grpSpPr>
            <a:xfrm>
              <a:off x="3632" y="3497"/>
              <a:ext cx="218" cy="307"/>
              <a:chOff x="3632" y="3497"/>
              <a:chExt cx="218" cy="307"/>
            </a:xfrm>
          </p:grpSpPr>
          <p:sp>
            <p:nvSpPr>
              <p:cNvPr id="51253" name="Freeform 28"/>
              <p:cNvSpPr/>
              <p:nvPr/>
            </p:nvSpPr>
            <p:spPr>
              <a:xfrm>
                <a:off x="3632" y="3497"/>
                <a:ext cx="218" cy="307"/>
              </a:xfrm>
              <a:custGeom>
                <a:avLst/>
                <a:gdLst>
                  <a:gd name="txL" fmla="*/ 0 w 218"/>
                  <a:gd name="txT" fmla="*/ 0 h 307"/>
                  <a:gd name="txR" fmla="*/ 218 w 218"/>
                  <a:gd name="txB" fmla="*/ 307 h 307"/>
                </a:gdLst>
                <a:ahLst/>
                <a:cxnLst>
                  <a:cxn ang="0">
                    <a:pos x="32" y="12"/>
                  </a:cxn>
                  <a:cxn ang="0">
                    <a:pos x="60" y="0"/>
                  </a:cxn>
                  <a:cxn ang="0">
                    <a:pos x="83" y="2"/>
                  </a:cxn>
                  <a:cxn ang="0">
                    <a:pos x="106" y="5"/>
                  </a:cxn>
                  <a:cxn ang="0">
                    <a:pos x="125" y="12"/>
                  </a:cxn>
                  <a:cxn ang="0">
                    <a:pos x="144" y="23"/>
                  </a:cxn>
                  <a:cxn ang="0">
                    <a:pos x="159" y="35"/>
                  </a:cxn>
                  <a:cxn ang="0">
                    <a:pos x="174" y="56"/>
                  </a:cxn>
                  <a:cxn ang="0">
                    <a:pos x="184" y="72"/>
                  </a:cxn>
                  <a:cxn ang="0">
                    <a:pos x="195" y="97"/>
                  </a:cxn>
                  <a:cxn ang="0">
                    <a:pos x="206" y="128"/>
                  </a:cxn>
                  <a:cxn ang="0">
                    <a:pos x="212" y="157"/>
                  </a:cxn>
                  <a:cxn ang="0">
                    <a:pos x="216" y="182"/>
                  </a:cxn>
                  <a:cxn ang="0">
                    <a:pos x="217" y="211"/>
                  </a:cxn>
                  <a:cxn ang="0">
                    <a:pos x="214" y="240"/>
                  </a:cxn>
                  <a:cxn ang="0">
                    <a:pos x="208" y="263"/>
                  </a:cxn>
                  <a:cxn ang="0">
                    <a:pos x="196" y="290"/>
                  </a:cxn>
                  <a:cxn ang="0">
                    <a:pos x="190" y="300"/>
                  </a:cxn>
                  <a:cxn ang="0">
                    <a:pos x="176" y="303"/>
                  </a:cxn>
                  <a:cxn ang="0">
                    <a:pos x="152" y="306"/>
                  </a:cxn>
                  <a:cxn ang="0">
                    <a:pos x="143" y="306"/>
                  </a:cxn>
                  <a:cxn ang="0">
                    <a:pos x="127" y="303"/>
                  </a:cxn>
                  <a:cxn ang="0">
                    <a:pos x="116" y="297"/>
                  </a:cxn>
                  <a:cxn ang="0">
                    <a:pos x="97" y="284"/>
                  </a:cxn>
                  <a:cxn ang="0">
                    <a:pos x="78" y="270"/>
                  </a:cxn>
                  <a:cxn ang="0">
                    <a:pos x="63" y="254"/>
                  </a:cxn>
                  <a:cxn ang="0">
                    <a:pos x="54" y="244"/>
                  </a:cxn>
                  <a:cxn ang="0">
                    <a:pos x="43" y="230"/>
                  </a:cxn>
                  <a:cxn ang="0">
                    <a:pos x="32" y="214"/>
                  </a:cxn>
                  <a:cxn ang="0">
                    <a:pos x="22" y="187"/>
                  </a:cxn>
                  <a:cxn ang="0">
                    <a:pos x="11" y="162"/>
                  </a:cxn>
                  <a:cxn ang="0">
                    <a:pos x="3" y="135"/>
                  </a:cxn>
                  <a:cxn ang="0">
                    <a:pos x="0" y="105"/>
                  </a:cxn>
                  <a:cxn ang="0">
                    <a:pos x="1" y="78"/>
                  </a:cxn>
                  <a:cxn ang="0">
                    <a:pos x="2" y="59"/>
                  </a:cxn>
                  <a:cxn ang="0">
                    <a:pos x="8" y="42"/>
                  </a:cxn>
                  <a:cxn ang="0">
                    <a:pos x="16" y="26"/>
                  </a:cxn>
                  <a:cxn ang="0">
                    <a:pos x="32" y="12"/>
                  </a:cxn>
                </a:cxnLst>
                <a:rect l="txL" t="txT" r="txR" b="txB"/>
                <a:pathLst>
                  <a:path w="218" h="307">
                    <a:moveTo>
                      <a:pt x="32" y="12"/>
                    </a:moveTo>
                    <a:lnTo>
                      <a:pt x="60" y="0"/>
                    </a:lnTo>
                    <a:lnTo>
                      <a:pt x="83" y="2"/>
                    </a:lnTo>
                    <a:lnTo>
                      <a:pt x="106" y="5"/>
                    </a:lnTo>
                    <a:lnTo>
                      <a:pt x="125" y="12"/>
                    </a:lnTo>
                    <a:lnTo>
                      <a:pt x="144" y="23"/>
                    </a:lnTo>
                    <a:lnTo>
                      <a:pt x="159" y="35"/>
                    </a:lnTo>
                    <a:lnTo>
                      <a:pt x="174" y="56"/>
                    </a:lnTo>
                    <a:lnTo>
                      <a:pt x="184" y="72"/>
                    </a:lnTo>
                    <a:lnTo>
                      <a:pt x="195" y="97"/>
                    </a:lnTo>
                    <a:lnTo>
                      <a:pt x="206" y="128"/>
                    </a:lnTo>
                    <a:lnTo>
                      <a:pt x="212" y="157"/>
                    </a:lnTo>
                    <a:lnTo>
                      <a:pt x="216" y="182"/>
                    </a:lnTo>
                    <a:lnTo>
                      <a:pt x="217" y="211"/>
                    </a:lnTo>
                    <a:lnTo>
                      <a:pt x="214" y="240"/>
                    </a:lnTo>
                    <a:lnTo>
                      <a:pt x="208" y="263"/>
                    </a:lnTo>
                    <a:lnTo>
                      <a:pt x="196" y="290"/>
                    </a:lnTo>
                    <a:lnTo>
                      <a:pt x="190" y="300"/>
                    </a:lnTo>
                    <a:lnTo>
                      <a:pt x="176" y="303"/>
                    </a:lnTo>
                    <a:lnTo>
                      <a:pt x="152" y="306"/>
                    </a:lnTo>
                    <a:lnTo>
                      <a:pt x="143" y="306"/>
                    </a:lnTo>
                    <a:lnTo>
                      <a:pt x="127" y="303"/>
                    </a:lnTo>
                    <a:lnTo>
                      <a:pt x="116" y="297"/>
                    </a:lnTo>
                    <a:lnTo>
                      <a:pt x="97" y="284"/>
                    </a:lnTo>
                    <a:lnTo>
                      <a:pt x="78" y="270"/>
                    </a:lnTo>
                    <a:lnTo>
                      <a:pt x="63" y="254"/>
                    </a:lnTo>
                    <a:lnTo>
                      <a:pt x="54" y="244"/>
                    </a:lnTo>
                    <a:lnTo>
                      <a:pt x="43" y="230"/>
                    </a:lnTo>
                    <a:lnTo>
                      <a:pt x="32" y="214"/>
                    </a:lnTo>
                    <a:lnTo>
                      <a:pt x="22" y="187"/>
                    </a:lnTo>
                    <a:lnTo>
                      <a:pt x="11" y="162"/>
                    </a:lnTo>
                    <a:lnTo>
                      <a:pt x="3" y="135"/>
                    </a:lnTo>
                    <a:lnTo>
                      <a:pt x="0" y="105"/>
                    </a:lnTo>
                    <a:lnTo>
                      <a:pt x="1" y="78"/>
                    </a:lnTo>
                    <a:lnTo>
                      <a:pt x="2" y="59"/>
                    </a:lnTo>
                    <a:lnTo>
                      <a:pt x="8" y="42"/>
                    </a:lnTo>
                    <a:lnTo>
                      <a:pt x="16" y="26"/>
                    </a:lnTo>
                    <a:lnTo>
                      <a:pt x="32" y="12"/>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1254" name="Group 32"/>
              <p:cNvGrpSpPr/>
              <p:nvPr/>
            </p:nvGrpSpPr>
            <p:grpSpPr>
              <a:xfrm>
                <a:off x="3676" y="3532"/>
                <a:ext cx="107" cy="126"/>
                <a:chOff x="3676" y="3532"/>
                <a:chExt cx="107" cy="126"/>
              </a:xfrm>
            </p:grpSpPr>
            <p:sp>
              <p:nvSpPr>
                <p:cNvPr id="51255" name="Oval 29"/>
                <p:cNvSpPr/>
                <p:nvPr/>
              </p:nvSpPr>
              <p:spPr>
                <a:xfrm>
                  <a:off x="3681" y="3532"/>
                  <a:ext cx="34"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56" name="Oval 30"/>
                <p:cNvSpPr/>
                <p:nvPr/>
              </p:nvSpPr>
              <p:spPr>
                <a:xfrm>
                  <a:off x="3748" y="3554"/>
                  <a:ext cx="35"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57" name="Oval 31"/>
                <p:cNvSpPr/>
                <p:nvPr/>
              </p:nvSpPr>
              <p:spPr>
                <a:xfrm>
                  <a:off x="3676" y="3616"/>
                  <a:ext cx="35"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1209" name="Group 44"/>
          <p:cNvGrpSpPr/>
          <p:nvPr/>
        </p:nvGrpSpPr>
        <p:grpSpPr>
          <a:xfrm>
            <a:off x="7997825" y="4306888"/>
            <a:ext cx="593725" cy="1052512"/>
            <a:chOff x="4866" y="2620"/>
            <a:chExt cx="374" cy="663"/>
          </a:xfrm>
        </p:grpSpPr>
        <p:grpSp>
          <p:nvGrpSpPr>
            <p:cNvPr id="51242" name="Group 37"/>
            <p:cNvGrpSpPr/>
            <p:nvPr/>
          </p:nvGrpSpPr>
          <p:grpSpPr>
            <a:xfrm>
              <a:off x="4866" y="2620"/>
              <a:ext cx="374" cy="663"/>
              <a:chOff x="4866" y="2620"/>
              <a:chExt cx="374" cy="663"/>
            </a:xfrm>
          </p:grpSpPr>
          <p:sp>
            <p:nvSpPr>
              <p:cNvPr id="51249" name="Freeform 35"/>
              <p:cNvSpPr/>
              <p:nvPr/>
            </p:nvSpPr>
            <p:spPr>
              <a:xfrm>
                <a:off x="4866" y="2620"/>
                <a:ext cx="374" cy="663"/>
              </a:xfrm>
              <a:custGeom>
                <a:avLst/>
                <a:gdLst>
                  <a:gd name="txL" fmla="*/ 0 w 374"/>
                  <a:gd name="txT" fmla="*/ 0 h 663"/>
                  <a:gd name="txR" fmla="*/ 374 w 374"/>
                  <a:gd name="txB" fmla="*/ 663 h 663"/>
                </a:gdLst>
                <a:ahLst/>
                <a:cxnLst>
                  <a:cxn ang="0">
                    <a:pos x="2" y="44"/>
                  </a:cxn>
                  <a:cxn ang="0">
                    <a:pos x="12" y="74"/>
                  </a:cxn>
                  <a:cxn ang="0">
                    <a:pos x="15" y="108"/>
                  </a:cxn>
                  <a:cxn ang="0">
                    <a:pos x="18" y="150"/>
                  </a:cxn>
                  <a:cxn ang="0">
                    <a:pos x="15" y="195"/>
                  </a:cxn>
                  <a:cxn ang="0">
                    <a:pos x="15" y="236"/>
                  </a:cxn>
                  <a:cxn ang="0">
                    <a:pos x="20" y="280"/>
                  </a:cxn>
                  <a:cxn ang="0">
                    <a:pos x="27" y="337"/>
                  </a:cxn>
                  <a:cxn ang="0">
                    <a:pos x="34" y="425"/>
                  </a:cxn>
                  <a:cxn ang="0">
                    <a:pos x="35" y="513"/>
                  </a:cxn>
                  <a:cxn ang="0">
                    <a:pos x="41" y="562"/>
                  </a:cxn>
                  <a:cxn ang="0">
                    <a:pos x="50" y="594"/>
                  </a:cxn>
                  <a:cxn ang="0">
                    <a:pos x="67" y="618"/>
                  </a:cxn>
                  <a:cxn ang="0">
                    <a:pos x="90" y="638"/>
                  </a:cxn>
                  <a:cxn ang="0">
                    <a:pos x="112" y="647"/>
                  </a:cxn>
                  <a:cxn ang="0">
                    <a:pos x="143" y="657"/>
                  </a:cxn>
                  <a:cxn ang="0">
                    <a:pos x="166" y="662"/>
                  </a:cxn>
                  <a:cxn ang="0">
                    <a:pos x="199" y="657"/>
                  </a:cxn>
                  <a:cxn ang="0">
                    <a:pos x="224" y="651"/>
                  </a:cxn>
                  <a:cxn ang="0">
                    <a:pos x="254" y="643"/>
                  </a:cxn>
                  <a:cxn ang="0">
                    <a:pos x="284" y="632"/>
                  </a:cxn>
                  <a:cxn ang="0">
                    <a:pos x="308" y="614"/>
                  </a:cxn>
                  <a:cxn ang="0">
                    <a:pos x="322" y="599"/>
                  </a:cxn>
                  <a:cxn ang="0">
                    <a:pos x="335" y="578"/>
                  </a:cxn>
                  <a:cxn ang="0">
                    <a:pos x="351" y="549"/>
                  </a:cxn>
                  <a:cxn ang="0">
                    <a:pos x="363" y="521"/>
                  </a:cxn>
                  <a:cxn ang="0">
                    <a:pos x="371" y="489"/>
                  </a:cxn>
                  <a:cxn ang="0">
                    <a:pos x="373" y="456"/>
                  </a:cxn>
                  <a:cxn ang="0">
                    <a:pos x="370" y="426"/>
                  </a:cxn>
                  <a:cxn ang="0">
                    <a:pos x="368" y="394"/>
                  </a:cxn>
                  <a:cxn ang="0">
                    <a:pos x="362" y="367"/>
                  </a:cxn>
                  <a:cxn ang="0">
                    <a:pos x="340" y="316"/>
                  </a:cxn>
                  <a:cxn ang="0">
                    <a:pos x="320" y="275"/>
                  </a:cxn>
                  <a:cxn ang="0">
                    <a:pos x="298" y="237"/>
                  </a:cxn>
                  <a:cxn ang="0">
                    <a:pos x="275" y="207"/>
                  </a:cxn>
                  <a:cxn ang="0">
                    <a:pos x="243" y="168"/>
                  </a:cxn>
                  <a:cxn ang="0">
                    <a:pos x="204" y="116"/>
                  </a:cxn>
                  <a:cxn ang="0">
                    <a:pos x="180" y="78"/>
                  </a:cxn>
                  <a:cxn ang="0">
                    <a:pos x="155" y="43"/>
                  </a:cxn>
                  <a:cxn ang="0">
                    <a:pos x="128" y="17"/>
                  </a:cxn>
                  <a:cxn ang="0">
                    <a:pos x="112" y="4"/>
                  </a:cxn>
                  <a:cxn ang="0">
                    <a:pos x="96" y="0"/>
                  </a:cxn>
                  <a:cxn ang="0">
                    <a:pos x="42" y="4"/>
                  </a:cxn>
                  <a:cxn ang="0">
                    <a:pos x="19" y="9"/>
                  </a:cxn>
                  <a:cxn ang="0">
                    <a:pos x="8" y="14"/>
                  </a:cxn>
                  <a:cxn ang="0">
                    <a:pos x="0" y="28"/>
                  </a:cxn>
                  <a:cxn ang="0">
                    <a:pos x="2" y="44"/>
                  </a:cxn>
                </a:cxnLst>
                <a:rect l="txL" t="txT" r="txR" b="txB"/>
                <a:pathLst>
                  <a:path w="374" h="663">
                    <a:moveTo>
                      <a:pt x="2" y="44"/>
                    </a:moveTo>
                    <a:lnTo>
                      <a:pt x="12" y="74"/>
                    </a:lnTo>
                    <a:lnTo>
                      <a:pt x="15" y="108"/>
                    </a:lnTo>
                    <a:lnTo>
                      <a:pt x="18" y="150"/>
                    </a:lnTo>
                    <a:lnTo>
                      <a:pt x="15" y="195"/>
                    </a:lnTo>
                    <a:lnTo>
                      <a:pt x="15" y="236"/>
                    </a:lnTo>
                    <a:lnTo>
                      <a:pt x="20" y="280"/>
                    </a:lnTo>
                    <a:lnTo>
                      <a:pt x="27" y="337"/>
                    </a:lnTo>
                    <a:lnTo>
                      <a:pt x="34" y="425"/>
                    </a:lnTo>
                    <a:lnTo>
                      <a:pt x="35" y="513"/>
                    </a:lnTo>
                    <a:lnTo>
                      <a:pt x="41" y="562"/>
                    </a:lnTo>
                    <a:lnTo>
                      <a:pt x="50" y="594"/>
                    </a:lnTo>
                    <a:lnTo>
                      <a:pt x="67" y="618"/>
                    </a:lnTo>
                    <a:lnTo>
                      <a:pt x="90" y="638"/>
                    </a:lnTo>
                    <a:lnTo>
                      <a:pt x="112" y="647"/>
                    </a:lnTo>
                    <a:lnTo>
                      <a:pt x="143" y="657"/>
                    </a:lnTo>
                    <a:lnTo>
                      <a:pt x="166" y="662"/>
                    </a:lnTo>
                    <a:lnTo>
                      <a:pt x="199" y="657"/>
                    </a:lnTo>
                    <a:lnTo>
                      <a:pt x="224" y="651"/>
                    </a:lnTo>
                    <a:lnTo>
                      <a:pt x="254" y="643"/>
                    </a:lnTo>
                    <a:lnTo>
                      <a:pt x="284" y="632"/>
                    </a:lnTo>
                    <a:lnTo>
                      <a:pt x="308" y="614"/>
                    </a:lnTo>
                    <a:lnTo>
                      <a:pt x="322" y="599"/>
                    </a:lnTo>
                    <a:lnTo>
                      <a:pt x="335" y="578"/>
                    </a:lnTo>
                    <a:lnTo>
                      <a:pt x="351" y="549"/>
                    </a:lnTo>
                    <a:lnTo>
                      <a:pt x="363" y="521"/>
                    </a:lnTo>
                    <a:lnTo>
                      <a:pt x="371" y="489"/>
                    </a:lnTo>
                    <a:lnTo>
                      <a:pt x="373" y="456"/>
                    </a:lnTo>
                    <a:lnTo>
                      <a:pt x="370" y="426"/>
                    </a:lnTo>
                    <a:lnTo>
                      <a:pt x="368" y="394"/>
                    </a:lnTo>
                    <a:lnTo>
                      <a:pt x="362" y="367"/>
                    </a:lnTo>
                    <a:lnTo>
                      <a:pt x="340" y="316"/>
                    </a:lnTo>
                    <a:lnTo>
                      <a:pt x="320" y="275"/>
                    </a:lnTo>
                    <a:lnTo>
                      <a:pt x="298" y="237"/>
                    </a:lnTo>
                    <a:lnTo>
                      <a:pt x="275" y="207"/>
                    </a:lnTo>
                    <a:lnTo>
                      <a:pt x="243" y="168"/>
                    </a:lnTo>
                    <a:lnTo>
                      <a:pt x="204" y="116"/>
                    </a:lnTo>
                    <a:lnTo>
                      <a:pt x="180" y="78"/>
                    </a:lnTo>
                    <a:lnTo>
                      <a:pt x="155" y="43"/>
                    </a:lnTo>
                    <a:lnTo>
                      <a:pt x="128" y="17"/>
                    </a:lnTo>
                    <a:lnTo>
                      <a:pt x="112" y="4"/>
                    </a:lnTo>
                    <a:lnTo>
                      <a:pt x="96" y="0"/>
                    </a:lnTo>
                    <a:lnTo>
                      <a:pt x="42" y="4"/>
                    </a:lnTo>
                    <a:lnTo>
                      <a:pt x="19" y="9"/>
                    </a:lnTo>
                    <a:lnTo>
                      <a:pt x="8" y="14"/>
                    </a:lnTo>
                    <a:lnTo>
                      <a:pt x="0" y="28"/>
                    </a:lnTo>
                    <a:lnTo>
                      <a:pt x="2" y="44"/>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50" name="Freeform 36"/>
              <p:cNvSpPr/>
              <p:nvPr/>
            </p:nvSpPr>
            <p:spPr>
              <a:xfrm>
                <a:off x="5001" y="3223"/>
                <a:ext cx="66" cy="52"/>
              </a:xfrm>
              <a:custGeom>
                <a:avLst/>
                <a:gdLst>
                  <a:gd name="txL" fmla="*/ 0 w 66"/>
                  <a:gd name="txT" fmla="*/ 0 h 52"/>
                  <a:gd name="txR" fmla="*/ 66 w 66"/>
                  <a:gd name="txB" fmla="*/ 52 h 52"/>
                </a:gdLst>
                <a:ahLst/>
                <a:cxnLst>
                  <a:cxn ang="0">
                    <a:pos x="65" y="0"/>
                  </a:cxn>
                  <a:cxn ang="0">
                    <a:pos x="59" y="13"/>
                  </a:cxn>
                  <a:cxn ang="0">
                    <a:pos x="49" y="27"/>
                  </a:cxn>
                  <a:cxn ang="0">
                    <a:pos x="40" y="38"/>
                  </a:cxn>
                  <a:cxn ang="0">
                    <a:pos x="21" y="46"/>
                  </a:cxn>
                  <a:cxn ang="0">
                    <a:pos x="0" y="51"/>
                  </a:cxn>
                </a:cxnLst>
                <a:rect l="txL" t="txT" r="txR" b="txB"/>
                <a:pathLst>
                  <a:path w="66" h="52">
                    <a:moveTo>
                      <a:pt x="65" y="0"/>
                    </a:moveTo>
                    <a:lnTo>
                      <a:pt x="59" y="13"/>
                    </a:lnTo>
                    <a:lnTo>
                      <a:pt x="49" y="27"/>
                    </a:lnTo>
                    <a:lnTo>
                      <a:pt x="40" y="38"/>
                    </a:lnTo>
                    <a:lnTo>
                      <a:pt x="21" y="46"/>
                    </a:lnTo>
                    <a:lnTo>
                      <a:pt x="0" y="51"/>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43" name="Group 43"/>
            <p:cNvGrpSpPr/>
            <p:nvPr/>
          </p:nvGrpSpPr>
          <p:grpSpPr>
            <a:xfrm>
              <a:off x="4992" y="3089"/>
              <a:ext cx="202" cy="134"/>
              <a:chOff x="4992" y="3089"/>
              <a:chExt cx="202" cy="134"/>
            </a:xfrm>
          </p:grpSpPr>
          <p:sp>
            <p:nvSpPr>
              <p:cNvPr id="51244" name="Freeform 38"/>
              <p:cNvSpPr/>
              <p:nvPr/>
            </p:nvSpPr>
            <p:spPr>
              <a:xfrm>
                <a:off x="4992" y="3089"/>
                <a:ext cx="202" cy="134"/>
              </a:xfrm>
              <a:custGeom>
                <a:avLst/>
                <a:gdLst>
                  <a:gd name="txL" fmla="*/ 0 w 202"/>
                  <a:gd name="txT" fmla="*/ 0 h 134"/>
                  <a:gd name="txR" fmla="*/ 202 w 202"/>
                  <a:gd name="txB" fmla="*/ 134 h 134"/>
                </a:gdLst>
                <a:ahLst/>
                <a:cxnLst>
                  <a:cxn ang="0">
                    <a:pos x="176" y="0"/>
                  </a:cxn>
                  <a:cxn ang="0">
                    <a:pos x="155" y="0"/>
                  </a:cxn>
                  <a:cxn ang="0">
                    <a:pos x="138" y="4"/>
                  </a:cxn>
                  <a:cxn ang="0">
                    <a:pos x="123" y="12"/>
                  </a:cxn>
                  <a:cxn ang="0">
                    <a:pos x="103" y="22"/>
                  </a:cxn>
                  <a:cxn ang="0">
                    <a:pos x="77" y="39"/>
                  </a:cxn>
                  <a:cxn ang="0">
                    <a:pos x="49" y="55"/>
                  </a:cxn>
                  <a:cxn ang="0">
                    <a:pos x="32" y="71"/>
                  </a:cxn>
                  <a:cxn ang="0">
                    <a:pos x="16" y="85"/>
                  </a:cxn>
                  <a:cxn ang="0">
                    <a:pos x="3" y="101"/>
                  </a:cxn>
                  <a:cxn ang="0">
                    <a:pos x="0" y="110"/>
                  </a:cxn>
                  <a:cxn ang="0">
                    <a:pos x="5" y="120"/>
                  </a:cxn>
                  <a:cxn ang="0">
                    <a:pos x="17" y="128"/>
                  </a:cxn>
                  <a:cxn ang="0">
                    <a:pos x="40" y="131"/>
                  </a:cxn>
                  <a:cxn ang="0">
                    <a:pos x="70" y="133"/>
                  </a:cxn>
                  <a:cxn ang="0">
                    <a:pos x="106" y="129"/>
                  </a:cxn>
                  <a:cxn ang="0">
                    <a:pos x="136" y="120"/>
                  </a:cxn>
                  <a:cxn ang="0">
                    <a:pos x="153" y="110"/>
                  </a:cxn>
                  <a:cxn ang="0">
                    <a:pos x="165" y="98"/>
                  </a:cxn>
                  <a:cxn ang="0">
                    <a:pos x="175" y="81"/>
                  </a:cxn>
                  <a:cxn ang="0">
                    <a:pos x="183" y="66"/>
                  </a:cxn>
                  <a:cxn ang="0">
                    <a:pos x="195" y="39"/>
                  </a:cxn>
                  <a:cxn ang="0">
                    <a:pos x="201" y="22"/>
                  </a:cxn>
                  <a:cxn ang="0">
                    <a:pos x="198" y="8"/>
                  </a:cxn>
                  <a:cxn ang="0">
                    <a:pos x="193" y="3"/>
                  </a:cxn>
                  <a:cxn ang="0">
                    <a:pos x="176" y="0"/>
                  </a:cxn>
                </a:cxnLst>
                <a:rect l="txL" t="txT" r="txR" b="txB"/>
                <a:pathLst>
                  <a:path w="202" h="134">
                    <a:moveTo>
                      <a:pt x="176" y="0"/>
                    </a:moveTo>
                    <a:lnTo>
                      <a:pt x="155" y="0"/>
                    </a:lnTo>
                    <a:lnTo>
                      <a:pt x="138" y="4"/>
                    </a:lnTo>
                    <a:lnTo>
                      <a:pt x="123" y="12"/>
                    </a:lnTo>
                    <a:lnTo>
                      <a:pt x="103" y="22"/>
                    </a:lnTo>
                    <a:lnTo>
                      <a:pt x="77" y="39"/>
                    </a:lnTo>
                    <a:lnTo>
                      <a:pt x="49" y="55"/>
                    </a:lnTo>
                    <a:lnTo>
                      <a:pt x="32" y="71"/>
                    </a:lnTo>
                    <a:lnTo>
                      <a:pt x="16" y="85"/>
                    </a:lnTo>
                    <a:lnTo>
                      <a:pt x="3" y="101"/>
                    </a:lnTo>
                    <a:lnTo>
                      <a:pt x="0" y="110"/>
                    </a:lnTo>
                    <a:lnTo>
                      <a:pt x="5" y="120"/>
                    </a:lnTo>
                    <a:lnTo>
                      <a:pt x="17" y="128"/>
                    </a:lnTo>
                    <a:lnTo>
                      <a:pt x="40" y="131"/>
                    </a:lnTo>
                    <a:lnTo>
                      <a:pt x="70" y="133"/>
                    </a:lnTo>
                    <a:lnTo>
                      <a:pt x="106" y="129"/>
                    </a:lnTo>
                    <a:lnTo>
                      <a:pt x="136" y="120"/>
                    </a:lnTo>
                    <a:lnTo>
                      <a:pt x="153" y="110"/>
                    </a:lnTo>
                    <a:lnTo>
                      <a:pt x="165" y="98"/>
                    </a:lnTo>
                    <a:lnTo>
                      <a:pt x="175" y="81"/>
                    </a:lnTo>
                    <a:lnTo>
                      <a:pt x="183" y="66"/>
                    </a:lnTo>
                    <a:lnTo>
                      <a:pt x="195" y="39"/>
                    </a:lnTo>
                    <a:lnTo>
                      <a:pt x="201" y="22"/>
                    </a:lnTo>
                    <a:lnTo>
                      <a:pt x="198" y="8"/>
                    </a:lnTo>
                    <a:lnTo>
                      <a:pt x="193" y="3"/>
                    </a:lnTo>
                    <a:lnTo>
                      <a:pt x="176" y="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1245" name="Group 42"/>
              <p:cNvGrpSpPr/>
              <p:nvPr/>
            </p:nvGrpSpPr>
            <p:grpSpPr>
              <a:xfrm>
                <a:off x="5080" y="3110"/>
                <a:ext cx="70" cy="71"/>
                <a:chOff x="5080" y="3110"/>
                <a:chExt cx="70" cy="71"/>
              </a:xfrm>
            </p:grpSpPr>
            <p:sp>
              <p:nvSpPr>
                <p:cNvPr id="51246" name="Oval 39"/>
                <p:cNvSpPr/>
                <p:nvPr/>
              </p:nvSpPr>
              <p:spPr>
                <a:xfrm>
                  <a:off x="5080" y="3140"/>
                  <a:ext cx="17" cy="16"/>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47" name="Oval 40"/>
                <p:cNvSpPr/>
                <p:nvPr/>
              </p:nvSpPr>
              <p:spPr>
                <a:xfrm>
                  <a:off x="5134" y="3110"/>
                  <a:ext cx="16" cy="16"/>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48" name="Oval 41"/>
                <p:cNvSpPr/>
                <p:nvPr/>
              </p:nvSpPr>
              <p:spPr>
                <a:xfrm>
                  <a:off x="5103" y="3164"/>
                  <a:ext cx="17" cy="17"/>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1210" name="Group 54"/>
          <p:cNvGrpSpPr/>
          <p:nvPr/>
        </p:nvGrpSpPr>
        <p:grpSpPr>
          <a:xfrm>
            <a:off x="6257925" y="4303713"/>
            <a:ext cx="603250" cy="903287"/>
            <a:chOff x="3770" y="2618"/>
            <a:chExt cx="380" cy="569"/>
          </a:xfrm>
        </p:grpSpPr>
        <p:grpSp>
          <p:nvGrpSpPr>
            <p:cNvPr id="51233" name="Group 47"/>
            <p:cNvGrpSpPr/>
            <p:nvPr/>
          </p:nvGrpSpPr>
          <p:grpSpPr>
            <a:xfrm>
              <a:off x="3770" y="2618"/>
              <a:ext cx="380" cy="569"/>
              <a:chOff x="3770" y="2618"/>
              <a:chExt cx="380" cy="569"/>
            </a:xfrm>
          </p:grpSpPr>
          <p:sp>
            <p:nvSpPr>
              <p:cNvPr id="51240" name="Freeform 45"/>
              <p:cNvSpPr/>
              <p:nvPr/>
            </p:nvSpPr>
            <p:spPr>
              <a:xfrm>
                <a:off x="3770" y="2618"/>
                <a:ext cx="380" cy="569"/>
              </a:xfrm>
              <a:custGeom>
                <a:avLst/>
                <a:gdLst>
                  <a:gd name="txL" fmla="*/ 0 w 380"/>
                  <a:gd name="txT" fmla="*/ 0 h 569"/>
                  <a:gd name="txR" fmla="*/ 380 w 380"/>
                  <a:gd name="txB" fmla="*/ 569 h 569"/>
                </a:gdLst>
                <a:ahLst/>
                <a:cxnLst>
                  <a:cxn ang="0">
                    <a:pos x="379" y="71"/>
                  </a:cxn>
                  <a:cxn ang="0">
                    <a:pos x="374" y="52"/>
                  </a:cxn>
                  <a:cxn ang="0">
                    <a:pos x="359" y="32"/>
                  </a:cxn>
                  <a:cxn ang="0">
                    <a:pos x="343" y="15"/>
                  </a:cxn>
                  <a:cxn ang="0">
                    <a:pos x="328" y="4"/>
                  </a:cxn>
                  <a:cxn ang="0">
                    <a:pos x="309" y="0"/>
                  </a:cxn>
                  <a:cxn ang="0">
                    <a:pos x="281" y="0"/>
                  </a:cxn>
                  <a:cxn ang="0">
                    <a:pos x="259" y="7"/>
                  </a:cxn>
                  <a:cxn ang="0">
                    <a:pos x="241" y="21"/>
                  </a:cxn>
                  <a:cxn ang="0">
                    <a:pos x="216" y="41"/>
                  </a:cxn>
                  <a:cxn ang="0">
                    <a:pos x="195" y="63"/>
                  </a:cxn>
                  <a:cxn ang="0">
                    <a:pos x="165" y="102"/>
                  </a:cxn>
                  <a:cxn ang="0">
                    <a:pos x="140" y="137"/>
                  </a:cxn>
                  <a:cxn ang="0">
                    <a:pos x="106" y="184"/>
                  </a:cxn>
                  <a:cxn ang="0">
                    <a:pos x="67" y="243"/>
                  </a:cxn>
                  <a:cxn ang="0">
                    <a:pos x="34" y="297"/>
                  </a:cxn>
                  <a:cxn ang="0">
                    <a:pos x="10" y="343"/>
                  </a:cxn>
                  <a:cxn ang="0">
                    <a:pos x="1" y="370"/>
                  </a:cxn>
                  <a:cxn ang="0">
                    <a:pos x="0" y="394"/>
                  </a:cxn>
                  <a:cxn ang="0">
                    <a:pos x="0" y="427"/>
                  </a:cxn>
                  <a:cxn ang="0">
                    <a:pos x="7" y="456"/>
                  </a:cxn>
                  <a:cxn ang="0">
                    <a:pos x="16" y="482"/>
                  </a:cxn>
                  <a:cxn ang="0">
                    <a:pos x="32" y="505"/>
                  </a:cxn>
                  <a:cxn ang="0">
                    <a:pos x="54" y="524"/>
                  </a:cxn>
                  <a:cxn ang="0">
                    <a:pos x="78" y="538"/>
                  </a:cxn>
                  <a:cxn ang="0">
                    <a:pos x="105" y="547"/>
                  </a:cxn>
                  <a:cxn ang="0">
                    <a:pos x="129" y="554"/>
                  </a:cxn>
                  <a:cxn ang="0">
                    <a:pos x="156" y="562"/>
                  </a:cxn>
                  <a:cxn ang="0">
                    <a:pos x="190" y="566"/>
                  </a:cxn>
                  <a:cxn ang="0">
                    <a:pos x="203" y="566"/>
                  </a:cxn>
                  <a:cxn ang="0">
                    <a:pos x="233" y="568"/>
                  </a:cxn>
                  <a:cxn ang="0">
                    <a:pos x="265" y="568"/>
                  </a:cxn>
                  <a:cxn ang="0">
                    <a:pos x="289" y="562"/>
                  </a:cxn>
                  <a:cxn ang="0">
                    <a:pos x="308" y="544"/>
                  </a:cxn>
                  <a:cxn ang="0">
                    <a:pos x="321" y="527"/>
                  </a:cxn>
                  <a:cxn ang="0">
                    <a:pos x="332" y="508"/>
                  </a:cxn>
                  <a:cxn ang="0">
                    <a:pos x="343" y="484"/>
                  </a:cxn>
                  <a:cxn ang="0">
                    <a:pos x="349" y="455"/>
                  </a:cxn>
                  <a:cxn ang="0">
                    <a:pos x="354" y="427"/>
                  </a:cxn>
                  <a:cxn ang="0">
                    <a:pos x="357" y="402"/>
                  </a:cxn>
                  <a:cxn ang="0">
                    <a:pos x="355" y="362"/>
                  </a:cxn>
                  <a:cxn ang="0">
                    <a:pos x="355" y="317"/>
                  </a:cxn>
                  <a:cxn ang="0">
                    <a:pos x="357" y="267"/>
                  </a:cxn>
                  <a:cxn ang="0">
                    <a:pos x="357" y="221"/>
                  </a:cxn>
                  <a:cxn ang="0">
                    <a:pos x="360" y="188"/>
                  </a:cxn>
                  <a:cxn ang="0">
                    <a:pos x="362" y="159"/>
                  </a:cxn>
                  <a:cxn ang="0">
                    <a:pos x="369" y="128"/>
                  </a:cxn>
                  <a:cxn ang="0">
                    <a:pos x="378" y="94"/>
                  </a:cxn>
                  <a:cxn ang="0">
                    <a:pos x="379" y="71"/>
                  </a:cxn>
                </a:cxnLst>
                <a:rect l="txL" t="txT" r="txR" b="txB"/>
                <a:pathLst>
                  <a:path w="380" h="569">
                    <a:moveTo>
                      <a:pt x="379" y="71"/>
                    </a:moveTo>
                    <a:lnTo>
                      <a:pt x="374" y="52"/>
                    </a:lnTo>
                    <a:lnTo>
                      <a:pt x="359" y="32"/>
                    </a:lnTo>
                    <a:lnTo>
                      <a:pt x="343" y="15"/>
                    </a:lnTo>
                    <a:lnTo>
                      <a:pt x="328" y="4"/>
                    </a:lnTo>
                    <a:lnTo>
                      <a:pt x="309" y="0"/>
                    </a:lnTo>
                    <a:lnTo>
                      <a:pt x="281" y="0"/>
                    </a:lnTo>
                    <a:lnTo>
                      <a:pt x="259" y="7"/>
                    </a:lnTo>
                    <a:lnTo>
                      <a:pt x="241" y="21"/>
                    </a:lnTo>
                    <a:lnTo>
                      <a:pt x="216" y="41"/>
                    </a:lnTo>
                    <a:lnTo>
                      <a:pt x="195" y="63"/>
                    </a:lnTo>
                    <a:lnTo>
                      <a:pt x="165" y="102"/>
                    </a:lnTo>
                    <a:lnTo>
                      <a:pt x="140" y="137"/>
                    </a:lnTo>
                    <a:lnTo>
                      <a:pt x="106" y="184"/>
                    </a:lnTo>
                    <a:lnTo>
                      <a:pt x="67" y="243"/>
                    </a:lnTo>
                    <a:lnTo>
                      <a:pt x="34" y="297"/>
                    </a:lnTo>
                    <a:lnTo>
                      <a:pt x="10" y="343"/>
                    </a:lnTo>
                    <a:lnTo>
                      <a:pt x="1" y="370"/>
                    </a:lnTo>
                    <a:lnTo>
                      <a:pt x="0" y="394"/>
                    </a:lnTo>
                    <a:lnTo>
                      <a:pt x="0" y="427"/>
                    </a:lnTo>
                    <a:lnTo>
                      <a:pt x="7" y="456"/>
                    </a:lnTo>
                    <a:lnTo>
                      <a:pt x="16" y="482"/>
                    </a:lnTo>
                    <a:lnTo>
                      <a:pt x="32" y="505"/>
                    </a:lnTo>
                    <a:lnTo>
                      <a:pt x="54" y="524"/>
                    </a:lnTo>
                    <a:lnTo>
                      <a:pt x="78" y="538"/>
                    </a:lnTo>
                    <a:lnTo>
                      <a:pt x="105" y="547"/>
                    </a:lnTo>
                    <a:lnTo>
                      <a:pt x="129" y="554"/>
                    </a:lnTo>
                    <a:lnTo>
                      <a:pt x="156" y="562"/>
                    </a:lnTo>
                    <a:lnTo>
                      <a:pt x="190" y="566"/>
                    </a:lnTo>
                    <a:lnTo>
                      <a:pt x="203" y="566"/>
                    </a:lnTo>
                    <a:lnTo>
                      <a:pt x="233" y="568"/>
                    </a:lnTo>
                    <a:lnTo>
                      <a:pt x="265" y="568"/>
                    </a:lnTo>
                    <a:lnTo>
                      <a:pt x="289" y="562"/>
                    </a:lnTo>
                    <a:lnTo>
                      <a:pt x="308" y="544"/>
                    </a:lnTo>
                    <a:lnTo>
                      <a:pt x="321" y="527"/>
                    </a:lnTo>
                    <a:lnTo>
                      <a:pt x="332" y="508"/>
                    </a:lnTo>
                    <a:lnTo>
                      <a:pt x="343" y="484"/>
                    </a:lnTo>
                    <a:lnTo>
                      <a:pt x="349" y="455"/>
                    </a:lnTo>
                    <a:lnTo>
                      <a:pt x="354" y="427"/>
                    </a:lnTo>
                    <a:lnTo>
                      <a:pt x="357" y="402"/>
                    </a:lnTo>
                    <a:lnTo>
                      <a:pt x="355" y="362"/>
                    </a:lnTo>
                    <a:lnTo>
                      <a:pt x="355" y="317"/>
                    </a:lnTo>
                    <a:lnTo>
                      <a:pt x="357" y="267"/>
                    </a:lnTo>
                    <a:lnTo>
                      <a:pt x="357" y="221"/>
                    </a:lnTo>
                    <a:lnTo>
                      <a:pt x="360" y="188"/>
                    </a:lnTo>
                    <a:lnTo>
                      <a:pt x="362" y="159"/>
                    </a:lnTo>
                    <a:lnTo>
                      <a:pt x="369" y="128"/>
                    </a:lnTo>
                    <a:lnTo>
                      <a:pt x="378" y="94"/>
                    </a:lnTo>
                    <a:lnTo>
                      <a:pt x="379" y="71"/>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41" name="Freeform 46"/>
              <p:cNvSpPr/>
              <p:nvPr/>
            </p:nvSpPr>
            <p:spPr>
              <a:xfrm>
                <a:off x="4012" y="3125"/>
                <a:ext cx="60" cy="50"/>
              </a:xfrm>
              <a:custGeom>
                <a:avLst/>
                <a:gdLst>
                  <a:gd name="txL" fmla="*/ 0 w 60"/>
                  <a:gd name="txT" fmla="*/ 0 h 50"/>
                  <a:gd name="txR" fmla="*/ 60 w 60"/>
                  <a:gd name="txB" fmla="*/ 50 h 50"/>
                </a:gdLst>
                <a:ahLst/>
                <a:cxnLst>
                  <a:cxn ang="0">
                    <a:pos x="0" y="0"/>
                  </a:cxn>
                  <a:cxn ang="0">
                    <a:pos x="7" y="16"/>
                  </a:cxn>
                  <a:cxn ang="0">
                    <a:pos x="18" y="27"/>
                  </a:cxn>
                  <a:cxn ang="0">
                    <a:pos x="29" y="38"/>
                  </a:cxn>
                  <a:cxn ang="0">
                    <a:pos x="45" y="46"/>
                  </a:cxn>
                  <a:cxn ang="0">
                    <a:pos x="59" y="49"/>
                  </a:cxn>
                </a:cxnLst>
                <a:rect l="txL" t="txT" r="txR" b="txB"/>
                <a:pathLst>
                  <a:path w="60" h="50">
                    <a:moveTo>
                      <a:pt x="0" y="0"/>
                    </a:moveTo>
                    <a:lnTo>
                      <a:pt x="7" y="16"/>
                    </a:lnTo>
                    <a:lnTo>
                      <a:pt x="18" y="27"/>
                    </a:lnTo>
                    <a:lnTo>
                      <a:pt x="29" y="38"/>
                    </a:lnTo>
                    <a:lnTo>
                      <a:pt x="45" y="46"/>
                    </a:lnTo>
                    <a:lnTo>
                      <a:pt x="59" y="49"/>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34" name="Group 53"/>
            <p:cNvGrpSpPr/>
            <p:nvPr/>
          </p:nvGrpSpPr>
          <p:grpSpPr>
            <a:xfrm>
              <a:off x="3840" y="2923"/>
              <a:ext cx="251" cy="201"/>
              <a:chOff x="3840" y="2923"/>
              <a:chExt cx="251" cy="201"/>
            </a:xfrm>
          </p:grpSpPr>
          <p:sp>
            <p:nvSpPr>
              <p:cNvPr id="51235" name="Freeform 48"/>
              <p:cNvSpPr/>
              <p:nvPr/>
            </p:nvSpPr>
            <p:spPr>
              <a:xfrm>
                <a:off x="3840" y="2923"/>
                <a:ext cx="251" cy="201"/>
              </a:xfrm>
              <a:custGeom>
                <a:avLst/>
                <a:gdLst>
                  <a:gd name="txL" fmla="*/ 0 w 251"/>
                  <a:gd name="txT" fmla="*/ 0 h 201"/>
                  <a:gd name="txR" fmla="*/ 251 w 251"/>
                  <a:gd name="txB" fmla="*/ 201 h 201"/>
                </a:gdLst>
                <a:ahLst/>
                <a:cxnLst>
                  <a:cxn ang="0">
                    <a:pos x="21" y="27"/>
                  </a:cxn>
                  <a:cxn ang="0">
                    <a:pos x="29" y="16"/>
                  </a:cxn>
                  <a:cxn ang="0">
                    <a:pos x="43" y="6"/>
                  </a:cxn>
                  <a:cxn ang="0">
                    <a:pos x="66" y="0"/>
                  </a:cxn>
                  <a:cxn ang="0">
                    <a:pos x="104" y="0"/>
                  </a:cxn>
                  <a:cxn ang="0">
                    <a:pos x="133" y="4"/>
                  </a:cxn>
                  <a:cxn ang="0">
                    <a:pos x="157" y="12"/>
                  </a:cxn>
                  <a:cxn ang="0">
                    <a:pos x="181" y="25"/>
                  </a:cxn>
                  <a:cxn ang="0">
                    <a:pos x="205" y="42"/>
                  </a:cxn>
                  <a:cxn ang="0">
                    <a:pos x="221" y="64"/>
                  </a:cxn>
                  <a:cxn ang="0">
                    <a:pos x="235" y="86"/>
                  </a:cxn>
                  <a:cxn ang="0">
                    <a:pos x="243" y="109"/>
                  </a:cxn>
                  <a:cxn ang="0">
                    <a:pos x="247" y="131"/>
                  </a:cxn>
                  <a:cxn ang="0">
                    <a:pos x="250" y="151"/>
                  </a:cxn>
                  <a:cxn ang="0">
                    <a:pos x="247" y="170"/>
                  </a:cxn>
                  <a:cxn ang="0">
                    <a:pos x="236" y="182"/>
                  </a:cxn>
                  <a:cxn ang="0">
                    <a:pos x="216" y="195"/>
                  </a:cxn>
                  <a:cxn ang="0">
                    <a:pos x="183" y="200"/>
                  </a:cxn>
                  <a:cxn ang="0">
                    <a:pos x="135" y="200"/>
                  </a:cxn>
                  <a:cxn ang="0">
                    <a:pos x="95" y="196"/>
                  </a:cxn>
                  <a:cxn ang="0">
                    <a:pos x="66" y="189"/>
                  </a:cxn>
                  <a:cxn ang="0">
                    <a:pos x="43" y="177"/>
                  </a:cxn>
                  <a:cxn ang="0">
                    <a:pos x="29" y="166"/>
                  </a:cxn>
                  <a:cxn ang="0">
                    <a:pos x="18" y="151"/>
                  </a:cxn>
                  <a:cxn ang="0">
                    <a:pos x="11" y="136"/>
                  </a:cxn>
                  <a:cxn ang="0">
                    <a:pos x="3" y="119"/>
                  </a:cxn>
                  <a:cxn ang="0">
                    <a:pos x="0" y="100"/>
                  </a:cxn>
                  <a:cxn ang="0">
                    <a:pos x="0" y="79"/>
                  </a:cxn>
                  <a:cxn ang="0">
                    <a:pos x="6" y="55"/>
                  </a:cxn>
                  <a:cxn ang="0">
                    <a:pos x="21" y="27"/>
                  </a:cxn>
                </a:cxnLst>
                <a:rect l="txL" t="txT" r="txR" b="txB"/>
                <a:pathLst>
                  <a:path w="251" h="201">
                    <a:moveTo>
                      <a:pt x="21" y="27"/>
                    </a:moveTo>
                    <a:lnTo>
                      <a:pt x="29" y="16"/>
                    </a:lnTo>
                    <a:lnTo>
                      <a:pt x="43" y="6"/>
                    </a:lnTo>
                    <a:lnTo>
                      <a:pt x="66" y="0"/>
                    </a:lnTo>
                    <a:lnTo>
                      <a:pt x="104" y="0"/>
                    </a:lnTo>
                    <a:lnTo>
                      <a:pt x="133" y="4"/>
                    </a:lnTo>
                    <a:lnTo>
                      <a:pt x="157" y="12"/>
                    </a:lnTo>
                    <a:lnTo>
                      <a:pt x="181" y="25"/>
                    </a:lnTo>
                    <a:lnTo>
                      <a:pt x="205" y="42"/>
                    </a:lnTo>
                    <a:lnTo>
                      <a:pt x="221" y="64"/>
                    </a:lnTo>
                    <a:lnTo>
                      <a:pt x="235" y="86"/>
                    </a:lnTo>
                    <a:lnTo>
                      <a:pt x="243" y="109"/>
                    </a:lnTo>
                    <a:lnTo>
                      <a:pt x="247" y="131"/>
                    </a:lnTo>
                    <a:lnTo>
                      <a:pt x="250" y="151"/>
                    </a:lnTo>
                    <a:lnTo>
                      <a:pt x="247" y="170"/>
                    </a:lnTo>
                    <a:lnTo>
                      <a:pt x="236" y="182"/>
                    </a:lnTo>
                    <a:lnTo>
                      <a:pt x="216" y="195"/>
                    </a:lnTo>
                    <a:lnTo>
                      <a:pt x="183" y="200"/>
                    </a:lnTo>
                    <a:lnTo>
                      <a:pt x="135" y="200"/>
                    </a:lnTo>
                    <a:lnTo>
                      <a:pt x="95" y="196"/>
                    </a:lnTo>
                    <a:lnTo>
                      <a:pt x="66" y="189"/>
                    </a:lnTo>
                    <a:lnTo>
                      <a:pt x="43" y="177"/>
                    </a:lnTo>
                    <a:lnTo>
                      <a:pt x="29" y="166"/>
                    </a:lnTo>
                    <a:lnTo>
                      <a:pt x="18" y="151"/>
                    </a:lnTo>
                    <a:lnTo>
                      <a:pt x="11" y="136"/>
                    </a:lnTo>
                    <a:lnTo>
                      <a:pt x="3" y="119"/>
                    </a:lnTo>
                    <a:lnTo>
                      <a:pt x="0" y="100"/>
                    </a:lnTo>
                    <a:lnTo>
                      <a:pt x="0" y="79"/>
                    </a:lnTo>
                    <a:lnTo>
                      <a:pt x="6" y="55"/>
                    </a:lnTo>
                    <a:lnTo>
                      <a:pt x="21" y="27"/>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1236" name="Group 52"/>
              <p:cNvGrpSpPr/>
              <p:nvPr/>
            </p:nvGrpSpPr>
            <p:grpSpPr>
              <a:xfrm>
                <a:off x="3871" y="2942"/>
                <a:ext cx="124" cy="66"/>
                <a:chOff x="3871" y="2942"/>
                <a:chExt cx="124" cy="66"/>
              </a:xfrm>
            </p:grpSpPr>
            <p:sp>
              <p:nvSpPr>
                <p:cNvPr id="51237" name="Oval 49"/>
                <p:cNvSpPr/>
                <p:nvPr/>
              </p:nvSpPr>
              <p:spPr>
                <a:xfrm>
                  <a:off x="3871" y="2988"/>
                  <a:ext cx="20"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38" name="Oval 50"/>
                <p:cNvSpPr/>
                <p:nvPr/>
              </p:nvSpPr>
              <p:spPr>
                <a:xfrm>
                  <a:off x="3920" y="2942"/>
                  <a:ext cx="20"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1239" name="Oval 51"/>
                <p:cNvSpPr/>
                <p:nvPr/>
              </p:nvSpPr>
              <p:spPr>
                <a:xfrm>
                  <a:off x="3974" y="2962"/>
                  <a:ext cx="21"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1211" name="Group 76"/>
          <p:cNvGrpSpPr/>
          <p:nvPr/>
        </p:nvGrpSpPr>
        <p:grpSpPr>
          <a:xfrm>
            <a:off x="6710363" y="3051175"/>
            <a:ext cx="1409700" cy="1260475"/>
            <a:chOff x="4055" y="1829"/>
            <a:chExt cx="888" cy="794"/>
          </a:xfrm>
        </p:grpSpPr>
        <p:grpSp>
          <p:nvGrpSpPr>
            <p:cNvPr id="51212" name="Group 57"/>
            <p:cNvGrpSpPr/>
            <p:nvPr/>
          </p:nvGrpSpPr>
          <p:grpSpPr>
            <a:xfrm>
              <a:off x="4055" y="1829"/>
              <a:ext cx="888" cy="794"/>
              <a:chOff x="4055" y="1829"/>
              <a:chExt cx="888" cy="794"/>
            </a:xfrm>
          </p:grpSpPr>
          <p:sp>
            <p:nvSpPr>
              <p:cNvPr id="51231" name="Freeform 55"/>
              <p:cNvSpPr/>
              <p:nvPr/>
            </p:nvSpPr>
            <p:spPr>
              <a:xfrm>
                <a:off x="4055" y="1830"/>
                <a:ext cx="888" cy="793"/>
              </a:xfrm>
              <a:custGeom>
                <a:avLst/>
                <a:gdLst>
                  <a:gd name="txL" fmla="*/ 0 w 888"/>
                  <a:gd name="txT" fmla="*/ 0 h 793"/>
                  <a:gd name="txR" fmla="*/ 888 w 888"/>
                  <a:gd name="txB" fmla="*/ 793 h 793"/>
                </a:gdLst>
                <a:ahLst/>
                <a:cxnLst>
                  <a:cxn ang="0">
                    <a:pos x="426" y="0"/>
                  </a:cxn>
                  <a:cxn ang="0">
                    <a:pos x="380" y="6"/>
                  </a:cxn>
                  <a:cxn ang="0">
                    <a:pos x="333" y="13"/>
                  </a:cxn>
                  <a:cxn ang="0">
                    <a:pos x="289" y="26"/>
                  </a:cxn>
                  <a:cxn ang="0">
                    <a:pos x="247" y="47"/>
                  </a:cxn>
                  <a:cxn ang="0">
                    <a:pos x="198" y="75"/>
                  </a:cxn>
                  <a:cxn ang="0">
                    <a:pos x="160" y="103"/>
                  </a:cxn>
                  <a:cxn ang="0">
                    <a:pos x="124" y="129"/>
                  </a:cxn>
                  <a:cxn ang="0">
                    <a:pos x="89" y="164"/>
                  </a:cxn>
                  <a:cxn ang="0">
                    <a:pos x="49" y="223"/>
                  </a:cxn>
                  <a:cxn ang="0">
                    <a:pos x="16" y="294"/>
                  </a:cxn>
                  <a:cxn ang="0">
                    <a:pos x="0" y="393"/>
                  </a:cxn>
                  <a:cxn ang="0">
                    <a:pos x="3" y="456"/>
                  </a:cxn>
                  <a:cxn ang="0">
                    <a:pos x="11" y="526"/>
                  </a:cxn>
                  <a:cxn ang="0">
                    <a:pos x="38" y="591"/>
                  </a:cxn>
                  <a:cxn ang="0">
                    <a:pos x="82" y="648"/>
                  </a:cxn>
                  <a:cxn ang="0">
                    <a:pos x="112" y="681"/>
                  </a:cxn>
                  <a:cxn ang="0">
                    <a:pos x="147" y="711"/>
                  </a:cxn>
                  <a:cxn ang="0">
                    <a:pos x="174" y="735"/>
                  </a:cxn>
                  <a:cxn ang="0">
                    <a:pos x="193" y="754"/>
                  </a:cxn>
                  <a:cxn ang="0">
                    <a:pos x="229" y="773"/>
                  </a:cxn>
                  <a:cxn ang="0">
                    <a:pos x="258" y="784"/>
                  </a:cxn>
                  <a:cxn ang="0">
                    <a:pos x="307" y="792"/>
                  </a:cxn>
                  <a:cxn ang="0">
                    <a:pos x="391" y="792"/>
                  </a:cxn>
                  <a:cxn ang="0">
                    <a:pos x="618" y="789"/>
                  </a:cxn>
                  <a:cxn ang="0">
                    <a:pos x="670" y="784"/>
                  </a:cxn>
                  <a:cxn ang="0">
                    <a:pos x="708" y="762"/>
                  </a:cxn>
                  <a:cxn ang="0">
                    <a:pos x="735" y="738"/>
                  </a:cxn>
                  <a:cxn ang="0">
                    <a:pos x="765" y="708"/>
                  </a:cxn>
                  <a:cxn ang="0">
                    <a:pos x="792" y="673"/>
                  </a:cxn>
                  <a:cxn ang="0">
                    <a:pos x="814" y="637"/>
                  </a:cxn>
                  <a:cxn ang="0">
                    <a:pos x="841" y="596"/>
                  </a:cxn>
                  <a:cxn ang="0">
                    <a:pos x="863" y="553"/>
                  </a:cxn>
                  <a:cxn ang="0">
                    <a:pos x="882" y="480"/>
                  </a:cxn>
                  <a:cxn ang="0">
                    <a:pos x="887" y="412"/>
                  </a:cxn>
                  <a:cxn ang="0">
                    <a:pos x="882" y="366"/>
                  </a:cxn>
                  <a:cxn ang="0">
                    <a:pos x="874" y="310"/>
                  </a:cxn>
                  <a:cxn ang="0">
                    <a:pos x="855" y="241"/>
                  </a:cxn>
                  <a:cxn ang="0">
                    <a:pos x="834" y="196"/>
                  </a:cxn>
                  <a:cxn ang="0">
                    <a:pos x="809" y="155"/>
                  </a:cxn>
                  <a:cxn ang="0">
                    <a:pos x="780" y="125"/>
                  </a:cxn>
                  <a:cxn ang="0">
                    <a:pos x="749" y="102"/>
                  </a:cxn>
                  <a:cxn ang="0">
                    <a:pos x="709" y="77"/>
                  </a:cxn>
                  <a:cxn ang="0">
                    <a:pos x="668" y="52"/>
                  </a:cxn>
                  <a:cxn ang="0">
                    <a:pos x="614" y="30"/>
                  </a:cxn>
                  <a:cxn ang="0">
                    <a:pos x="574" y="15"/>
                  </a:cxn>
                  <a:cxn ang="0">
                    <a:pos x="517" y="3"/>
                  </a:cxn>
                  <a:cxn ang="0">
                    <a:pos x="489" y="0"/>
                  </a:cxn>
                  <a:cxn ang="0">
                    <a:pos x="426" y="0"/>
                  </a:cxn>
                </a:cxnLst>
                <a:rect l="txL" t="txT" r="txR" b="txB"/>
                <a:pathLst>
                  <a:path w="888" h="793">
                    <a:moveTo>
                      <a:pt x="426" y="0"/>
                    </a:moveTo>
                    <a:lnTo>
                      <a:pt x="380" y="6"/>
                    </a:lnTo>
                    <a:lnTo>
                      <a:pt x="333" y="13"/>
                    </a:lnTo>
                    <a:lnTo>
                      <a:pt x="289" y="26"/>
                    </a:lnTo>
                    <a:lnTo>
                      <a:pt x="247" y="47"/>
                    </a:lnTo>
                    <a:lnTo>
                      <a:pt x="198" y="75"/>
                    </a:lnTo>
                    <a:lnTo>
                      <a:pt x="160" y="103"/>
                    </a:lnTo>
                    <a:lnTo>
                      <a:pt x="124" y="129"/>
                    </a:lnTo>
                    <a:lnTo>
                      <a:pt x="89" y="164"/>
                    </a:lnTo>
                    <a:lnTo>
                      <a:pt x="49" y="223"/>
                    </a:lnTo>
                    <a:lnTo>
                      <a:pt x="16" y="294"/>
                    </a:lnTo>
                    <a:lnTo>
                      <a:pt x="0" y="393"/>
                    </a:lnTo>
                    <a:lnTo>
                      <a:pt x="3" y="456"/>
                    </a:lnTo>
                    <a:lnTo>
                      <a:pt x="11" y="526"/>
                    </a:lnTo>
                    <a:lnTo>
                      <a:pt x="38" y="591"/>
                    </a:lnTo>
                    <a:lnTo>
                      <a:pt x="82" y="648"/>
                    </a:lnTo>
                    <a:lnTo>
                      <a:pt x="112" y="681"/>
                    </a:lnTo>
                    <a:lnTo>
                      <a:pt x="147" y="711"/>
                    </a:lnTo>
                    <a:lnTo>
                      <a:pt x="174" y="735"/>
                    </a:lnTo>
                    <a:lnTo>
                      <a:pt x="193" y="754"/>
                    </a:lnTo>
                    <a:lnTo>
                      <a:pt x="229" y="773"/>
                    </a:lnTo>
                    <a:lnTo>
                      <a:pt x="258" y="784"/>
                    </a:lnTo>
                    <a:lnTo>
                      <a:pt x="307" y="792"/>
                    </a:lnTo>
                    <a:lnTo>
                      <a:pt x="391" y="792"/>
                    </a:lnTo>
                    <a:lnTo>
                      <a:pt x="618" y="789"/>
                    </a:lnTo>
                    <a:lnTo>
                      <a:pt x="670" y="784"/>
                    </a:lnTo>
                    <a:lnTo>
                      <a:pt x="708" y="762"/>
                    </a:lnTo>
                    <a:lnTo>
                      <a:pt x="735" y="738"/>
                    </a:lnTo>
                    <a:lnTo>
                      <a:pt x="765" y="708"/>
                    </a:lnTo>
                    <a:lnTo>
                      <a:pt x="792" y="673"/>
                    </a:lnTo>
                    <a:lnTo>
                      <a:pt x="814" y="637"/>
                    </a:lnTo>
                    <a:lnTo>
                      <a:pt x="841" y="596"/>
                    </a:lnTo>
                    <a:lnTo>
                      <a:pt x="863" y="553"/>
                    </a:lnTo>
                    <a:lnTo>
                      <a:pt x="882" y="480"/>
                    </a:lnTo>
                    <a:lnTo>
                      <a:pt x="887" y="412"/>
                    </a:lnTo>
                    <a:lnTo>
                      <a:pt x="882" y="366"/>
                    </a:lnTo>
                    <a:lnTo>
                      <a:pt x="874" y="310"/>
                    </a:lnTo>
                    <a:lnTo>
                      <a:pt x="855" y="241"/>
                    </a:lnTo>
                    <a:lnTo>
                      <a:pt x="834" y="196"/>
                    </a:lnTo>
                    <a:lnTo>
                      <a:pt x="809" y="155"/>
                    </a:lnTo>
                    <a:lnTo>
                      <a:pt x="780" y="125"/>
                    </a:lnTo>
                    <a:lnTo>
                      <a:pt x="749" y="102"/>
                    </a:lnTo>
                    <a:lnTo>
                      <a:pt x="709" y="77"/>
                    </a:lnTo>
                    <a:lnTo>
                      <a:pt x="668" y="52"/>
                    </a:lnTo>
                    <a:lnTo>
                      <a:pt x="614" y="30"/>
                    </a:lnTo>
                    <a:lnTo>
                      <a:pt x="574" y="15"/>
                    </a:lnTo>
                    <a:lnTo>
                      <a:pt x="517" y="3"/>
                    </a:lnTo>
                    <a:lnTo>
                      <a:pt x="489" y="0"/>
                    </a:lnTo>
                    <a:lnTo>
                      <a:pt x="426"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1232" name="Freeform 56"/>
              <p:cNvSpPr/>
              <p:nvPr/>
            </p:nvSpPr>
            <p:spPr>
              <a:xfrm>
                <a:off x="4420" y="1829"/>
                <a:ext cx="86" cy="788"/>
              </a:xfrm>
              <a:custGeom>
                <a:avLst/>
                <a:gdLst>
                  <a:gd name="txL" fmla="*/ 0 w 86"/>
                  <a:gd name="txT" fmla="*/ 0 h 788"/>
                  <a:gd name="txR" fmla="*/ 86 w 86"/>
                  <a:gd name="txB" fmla="*/ 788 h 788"/>
                </a:gdLst>
                <a:ahLst/>
                <a:cxnLst>
                  <a:cxn ang="0">
                    <a:pos x="85" y="0"/>
                  </a:cxn>
                  <a:cxn ang="0">
                    <a:pos x="60" y="14"/>
                  </a:cxn>
                  <a:cxn ang="0">
                    <a:pos x="44" y="27"/>
                  </a:cxn>
                  <a:cxn ang="0">
                    <a:pos x="39" y="46"/>
                  </a:cxn>
                  <a:cxn ang="0">
                    <a:pos x="30" y="74"/>
                  </a:cxn>
                  <a:cxn ang="0">
                    <a:pos x="30" y="122"/>
                  </a:cxn>
                  <a:cxn ang="0">
                    <a:pos x="25" y="203"/>
                  </a:cxn>
                  <a:cxn ang="0">
                    <a:pos x="28" y="274"/>
                  </a:cxn>
                  <a:cxn ang="0">
                    <a:pos x="28" y="347"/>
                  </a:cxn>
                  <a:cxn ang="0">
                    <a:pos x="25" y="390"/>
                  </a:cxn>
                  <a:cxn ang="0">
                    <a:pos x="24" y="408"/>
                  </a:cxn>
                  <a:cxn ang="0">
                    <a:pos x="22" y="420"/>
                  </a:cxn>
                  <a:cxn ang="0">
                    <a:pos x="19" y="432"/>
                  </a:cxn>
                  <a:cxn ang="0">
                    <a:pos x="16" y="443"/>
                  </a:cxn>
                  <a:cxn ang="0">
                    <a:pos x="10" y="455"/>
                  </a:cxn>
                  <a:cxn ang="0">
                    <a:pos x="6" y="464"/>
                  </a:cxn>
                  <a:cxn ang="0">
                    <a:pos x="0" y="473"/>
                  </a:cxn>
                  <a:cxn ang="0">
                    <a:pos x="18" y="568"/>
                  </a:cxn>
                  <a:cxn ang="0">
                    <a:pos x="36" y="629"/>
                  </a:cxn>
                  <a:cxn ang="0">
                    <a:pos x="44" y="678"/>
                  </a:cxn>
                  <a:cxn ang="0">
                    <a:pos x="44" y="697"/>
                  </a:cxn>
                  <a:cxn ang="0">
                    <a:pos x="42" y="707"/>
                  </a:cxn>
                  <a:cxn ang="0">
                    <a:pos x="44" y="719"/>
                  </a:cxn>
                  <a:cxn ang="0">
                    <a:pos x="48" y="733"/>
                  </a:cxn>
                  <a:cxn ang="0">
                    <a:pos x="54" y="746"/>
                  </a:cxn>
                  <a:cxn ang="0">
                    <a:pos x="59" y="759"/>
                  </a:cxn>
                  <a:cxn ang="0">
                    <a:pos x="68" y="774"/>
                  </a:cxn>
                  <a:cxn ang="0">
                    <a:pos x="75" y="787"/>
                  </a:cxn>
                </a:cxnLst>
                <a:rect l="txL" t="txT" r="txR" b="txB"/>
                <a:pathLst>
                  <a:path w="86" h="788">
                    <a:moveTo>
                      <a:pt x="85" y="0"/>
                    </a:moveTo>
                    <a:lnTo>
                      <a:pt x="60" y="14"/>
                    </a:lnTo>
                    <a:lnTo>
                      <a:pt x="44" y="27"/>
                    </a:lnTo>
                    <a:lnTo>
                      <a:pt x="39" y="46"/>
                    </a:lnTo>
                    <a:lnTo>
                      <a:pt x="30" y="74"/>
                    </a:lnTo>
                    <a:lnTo>
                      <a:pt x="30" y="122"/>
                    </a:lnTo>
                    <a:lnTo>
                      <a:pt x="25" y="203"/>
                    </a:lnTo>
                    <a:lnTo>
                      <a:pt x="28" y="274"/>
                    </a:lnTo>
                    <a:lnTo>
                      <a:pt x="28" y="347"/>
                    </a:lnTo>
                    <a:lnTo>
                      <a:pt x="25" y="390"/>
                    </a:lnTo>
                    <a:lnTo>
                      <a:pt x="24" y="408"/>
                    </a:lnTo>
                    <a:lnTo>
                      <a:pt x="22" y="420"/>
                    </a:lnTo>
                    <a:lnTo>
                      <a:pt x="19" y="432"/>
                    </a:lnTo>
                    <a:lnTo>
                      <a:pt x="16" y="443"/>
                    </a:lnTo>
                    <a:lnTo>
                      <a:pt x="10" y="455"/>
                    </a:lnTo>
                    <a:lnTo>
                      <a:pt x="6" y="464"/>
                    </a:lnTo>
                    <a:lnTo>
                      <a:pt x="0" y="473"/>
                    </a:lnTo>
                    <a:lnTo>
                      <a:pt x="18" y="568"/>
                    </a:lnTo>
                    <a:lnTo>
                      <a:pt x="36" y="629"/>
                    </a:lnTo>
                    <a:lnTo>
                      <a:pt x="44" y="678"/>
                    </a:lnTo>
                    <a:lnTo>
                      <a:pt x="44" y="697"/>
                    </a:lnTo>
                    <a:lnTo>
                      <a:pt x="42" y="707"/>
                    </a:lnTo>
                    <a:lnTo>
                      <a:pt x="44" y="719"/>
                    </a:lnTo>
                    <a:lnTo>
                      <a:pt x="48" y="733"/>
                    </a:lnTo>
                    <a:lnTo>
                      <a:pt x="54" y="746"/>
                    </a:lnTo>
                    <a:lnTo>
                      <a:pt x="59" y="759"/>
                    </a:lnTo>
                    <a:lnTo>
                      <a:pt x="68" y="774"/>
                    </a:lnTo>
                    <a:lnTo>
                      <a:pt x="75" y="787"/>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1213" name="Group 68"/>
            <p:cNvGrpSpPr/>
            <p:nvPr/>
          </p:nvGrpSpPr>
          <p:grpSpPr>
            <a:xfrm>
              <a:off x="4306" y="2127"/>
              <a:ext cx="315" cy="52"/>
              <a:chOff x="4306" y="2127"/>
              <a:chExt cx="315" cy="52"/>
            </a:xfrm>
          </p:grpSpPr>
          <p:grpSp>
            <p:nvGrpSpPr>
              <p:cNvPr id="51221" name="Group 62"/>
              <p:cNvGrpSpPr/>
              <p:nvPr/>
            </p:nvGrpSpPr>
            <p:grpSpPr>
              <a:xfrm>
                <a:off x="4561" y="2132"/>
                <a:ext cx="60" cy="47"/>
                <a:chOff x="4561" y="2132"/>
                <a:chExt cx="60" cy="47"/>
              </a:xfrm>
            </p:grpSpPr>
            <p:sp>
              <p:nvSpPr>
                <p:cNvPr id="51227" name="Freeform 58"/>
                <p:cNvSpPr/>
                <p:nvPr/>
              </p:nvSpPr>
              <p:spPr>
                <a:xfrm>
                  <a:off x="4561" y="2132"/>
                  <a:ext cx="60" cy="47"/>
                </a:xfrm>
                <a:custGeom>
                  <a:avLst/>
                  <a:gdLst>
                    <a:gd name="txL" fmla="*/ 0 w 60"/>
                    <a:gd name="txT" fmla="*/ 0 h 47"/>
                    <a:gd name="txR" fmla="*/ 60 w 60"/>
                    <a:gd name="txB" fmla="*/ 47 h 47"/>
                  </a:gdLst>
                  <a:ahLst/>
                  <a:cxnLst>
                    <a:cxn ang="0">
                      <a:pos x="11" y="5"/>
                    </a:cxn>
                    <a:cxn ang="0">
                      <a:pos x="17" y="2"/>
                    </a:cxn>
                    <a:cxn ang="0">
                      <a:pos x="25" y="0"/>
                    </a:cxn>
                    <a:cxn ang="0">
                      <a:pos x="34" y="1"/>
                    </a:cxn>
                    <a:cxn ang="0">
                      <a:pos x="41" y="3"/>
                    </a:cxn>
                    <a:cxn ang="0">
                      <a:pos x="46" y="6"/>
                    </a:cxn>
                    <a:cxn ang="0">
                      <a:pos x="50" y="11"/>
                    </a:cxn>
                    <a:cxn ang="0">
                      <a:pos x="55" y="17"/>
                    </a:cxn>
                    <a:cxn ang="0">
                      <a:pos x="57" y="24"/>
                    </a:cxn>
                    <a:cxn ang="0">
                      <a:pos x="59" y="31"/>
                    </a:cxn>
                    <a:cxn ang="0">
                      <a:pos x="55" y="37"/>
                    </a:cxn>
                    <a:cxn ang="0">
                      <a:pos x="46" y="43"/>
                    </a:cxn>
                    <a:cxn ang="0">
                      <a:pos x="36" y="46"/>
                    </a:cxn>
                    <a:cxn ang="0">
                      <a:pos x="30" y="46"/>
                    </a:cxn>
                    <a:cxn ang="0">
                      <a:pos x="21" y="46"/>
                    </a:cxn>
                    <a:cxn ang="0">
                      <a:pos x="13" y="44"/>
                    </a:cxn>
                    <a:cxn ang="0">
                      <a:pos x="7" y="42"/>
                    </a:cxn>
                    <a:cxn ang="0">
                      <a:pos x="2" y="35"/>
                    </a:cxn>
                    <a:cxn ang="0">
                      <a:pos x="0" y="30"/>
                    </a:cxn>
                    <a:cxn ang="0">
                      <a:pos x="2" y="20"/>
                    </a:cxn>
                    <a:cxn ang="0">
                      <a:pos x="5" y="11"/>
                    </a:cxn>
                    <a:cxn ang="0">
                      <a:pos x="11" y="5"/>
                    </a:cxn>
                  </a:cxnLst>
                  <a:rect l="txL" t="txT" r="txR" b="txB"/>
                  <a:pathLst>
                    <a:path w="60" h="47">
                      <a:moveTo>
                        <a:pt x="11" y="5"/>
                      </a:moveTo>
                      <a:lnTo>
                        <a:pt x="17" y="2"/>
                      </a:lnTo>
                      <a:lnTo>
                        <a:pt x="25" y="0"/>
                      </a:lnTo>
                      <a:lnTo>
                        <a:pt x="34" y="1"/>
                      </a:lnTo>
                      <a:lnTo>
                        <a:pt x="41" y="3"/>
                      </a:lnTo>
                      <a:lnTo>
                        <a:pt x="46" y="6"/>
                      </a:lnTo>
                      <a:lnTo>
                        <a:pt x="50" y="11"/>
                      </a:lnTo>
                      <a:lnTo>
                        <a:pt x="55" y="17"/>
                      </a:lnTo>
                      <a:lnTo>
                        <a:pt x="57" y="24"/>
                      </a:lnTo>
                      <a:lnTo>
                        <a:pt x="59" y="31"/>
                      </a:lnTo>
                      <a:lnTo>
                        <a:pt x="55" y="37"/>
                      </a:lnTo>
                      <a:lnTo>
                        <a:pt x="46" y="43"/>
                      </a:lnTo>
                      <a:lnTo>
                        <a:pt x="36" y="46"/>
                      </a:lnTo>
                      <a:lnTo>
                        <a:pt x="30" y="46"/>
                      </a:lnTo>
                      <a:lnTo>
                        <a:pt x="21" y="46"/>
                      </a:lnTo>
                      <a:lnTo>
                        <a:pt x="13" y="44"/>
                      </a:lnTo>
                      <a:lnTo>
                        <a:pt x="7" y="42"/>
                      </a:lnTo>
                      <a:lnTo>
                        <a:pt x="2" y="35"/>
                      </a:lnTo>
                      <a:lnTo>
                        <a:pt x="0" y="30"/>
                      </a:lnTo>
                      <a:lnTo>
                        <a:pt x="2" y="20"/>
                      </a:lnTo>
                      <a:lnTo>
                        <a:pt x="5" y="11"/>
                      </a:lnTo>
                      <a:lnTo>
                        <a:pt x="11" y="5"/>
                      </a:lnTo>
                    </a:path>
                  </a:pathLst>
                </a:custGeom>
                <a:solidFill>
                  <a:srgbClr val="000000">
                    <a:alpha val="100000"/>
                  </a:srgbClr>
                </a:solidFill>
                <a:ln w="12700">
                  <a:noFill/>
                </a:ln>
              </p:spPr>
              <p:txBody>
                <a:bodyPr/>
                <a:p>
                  <a:endParaRPr lang="en-US"/>
                </a:p>
              </p:txBody>
            </p:sp>
            <p:grpSp>
              <p:nvGrpSpPr>
                <p:cNvPr id="51228" name="Group 61"/>
                <p:cNvGrpSpPr/>
                <p:nvPr/>
              </p:nvGrpSpPr>
              <p:grpSpPr>
                <a:xfrm>
                  <a:off x="4584" y="2145"/>
                  <a:ext cx="12" cy="12"/>
                  <a:chOff x="4584" y="2145"/>
                  <a:chExt cx="12" cy="12"/>
                </a:xfrm>
              </p:grpSpPr>
              <p:sp>
                <p:nvSpPr>
                  <p:cNvPr id="51229" name="Oval 59"/>
                  <p:cNvSpPr/>
                  <p:nvPr/>
                </p:nvSpPr>
                <p:spPr>
                  <a:xfrm>
                    <a:off x="4584" y="2145"/>
                    <a:ext cx="7" cy="7"/>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1230" name="Oval 60"/>
                  <p:cNvSpPr/>
                  <p:nvPr/>
                </p:nvSpPr>
                <p:spPr>
                  <a:xfrm>
                    <a:off x="4595" y="2156"/>
                    <a:ext cx="1" cy="1"/>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nvGrpSpPr>
              <p:cNvPr id="51222" name="Group 67"/>
              <p:cNvGrpSpPr/>
              <p:nvPr/>
            </p:nvGrpSpPr>
            <p:grpSpPr>
              <a:xfrm>
                <a:off x="4306" y="2127"/>
                <a:ext cx="59" cy="48"/>
                <a:chOff x="4306" y="2127"/>
                <a:chExt cx="59" cy="48"/>
              </a:xfrm>
            </p:grpSpPr>
            <p:sp>
              <p:nvSpPr>
                <p:cNvPr id="51223" name="Freeform 63"/>
                <p:cNvSpPr/>
                <p:nvPr/>
              </p:nvSpPr>
              <p:spPr>
                <a:xfrm>
                  <a:off x="4306" y="2127"/>
                  <a:ext cx="59" cy="48"/>
                </a:xfrm>
                <a:custGeom>
                  <a:avLst/>
                  <a:gdLst>
                    <a:gd name="txL" fmla="*/ 0 w 59"/>
                    <a:gd name="txT" fmla="*/ 0 h 48"/>
                    <a:gd name="txR" fmla="*/ 59 w 59"/>
                    <a:gd name="txB" fmla="*/ 48 h 48"/>
                  </a:gdLst>
                  <a:ahLst/>
                  <a:cxnLst>
                    <a:cxn ang="0">
                      <a:pos x="47" y="6"/>
                    </a:cxn>
                    <a:cxn ang="0">
                      <a:pos x="41" y="2"/>
                    </a:cxn>
                    <a:cxn ang="0">
                      <a:pos x="33" y="0"/>
                    </a:cxn>
                    <a:cxn ang="0">
                      <a:pos x="24" y="1"/>
                    </a:cxn>
                    <a:cxn ang="0">
                      <a:pos x="17" y="4"/>
                    </a:cxn>
                    <a:cxn ang="0">
                      <a:pos x="14" y="7"/>
                    </a:cxn>
                    <a:cxn ang="0">
                      <a:pos x="9" y="11"/>
                    </a:cxn>
                    <a:cxn ang="0">
                      <a:pos x="4" y="17"/>
                    </a:cxn>
                    <a:cxn ang="0">
                      <a:pos x="2" y="24"/>
                    </a:cxn>
                    <a:cxn ang="0">
                      <a:pos x="0" y="32"/>
                    </a:cxn>
                    <a:cxn ang="0">
                      <a:pos x="5" y="38"/>
                    </a:cxn>
                    <a:cxn ang="0">
                      <a:pos x="14" y="43"/>
                    </a:cxn>
                    <a:cxn ang="0">
                      <a:pos x="23" y="47"/>
                    </a:cxn>
                    <a:cxn ang="0">
                      <a:pos x="28" y="47"/>
                    </a:cxn>
                    <a:cxn ang="0">
                      <a:pos x="38" y="47"/>
                    </a:cxn>
                    <a:cxn ang="0">
                      <a:pos x="45" y="44"/>
                    </a:cxn>
                    <a:cxn ang="0">
                      <a:pos x="51" y="42"/>
                    </a:cxn>
                    <a:cxn ang="0">
                      <a:pos x="57" y="35"/>
                    </a:cxn>
                    <a:cxn ang="0">
                      <a:pos x="58" y="31"/>
                    </a:cxn>
                    <a:cxn ang="0">
                      <a:pos x="57" y="20"/>
                    </a:cxn>
                    <a:cxn ang="0">
                      <a:pos x="53" y="12"/>
                    </a:cxn>
                    <a:cxn ang="0">
                      <a:pos x="47" y="6"/>
                    </a:cxn>
                  </a:cxnLst>
                  <a:rect l="txL" t="txT" r="txR" b="txB"/>
                  <a:pathLst>
                    <a:path w="59" h="48">
                      <a:moveTo>
                        <a:pt x="47" y="6"/>
                      </a:moveTo>
                      <a:lnTo>
                        <a:pt x="41" y="2"/>
                      </a:lnTo>
                      <a:lnTo>
                        <a:pt x="33" y="0"/>
                      </a:lnTo>
                      <a:lnTo>
                        <a:pt x="24" y="1"/>
                      </a:lnTo>
                      <a:lnTo>
                        <a:pt x="17" y="4"/>
                      </a:lnTo>
                      <a:lnTo>
                        <a:pt x="14" y="7"/>
                      </a:lnTo>
                      <a:lnTo>
                        <a:pt x="9" y="11"/>
                      </a:lnTo>
                      <a:lnTo>
                        <a:pt x="4" y="17"/>
                      </a:lnTo>
                      <a:lnTo>
                        <a:pt x="2" y="24"/>
                      </a:lnTo>
                      <a:lnTo>
                        <a:pt x="0" y="32"/>
                      </a:lnTo>
                      <a:lnTo>
                        <a:pt x="5" y="38"/>
                      </a:lnTo>
                      <a:lnTo>
                        <a:pt x="14" y="43"/>
                      </a:lnTo>
                      <a:lnTo>
                        <a:pt x="23" y="47"/>
                      </a:lnTo>
                      <a:lnTo>
                        <a:pt x="28" y="47"/>
                      </a:lnTo>
                      <a:lnTo>
                        <a:pt x="38" y="47"/>
                      </a:lnTo>
                      <a:lnTo>
                        <a:pt x="45" y="44"/>
                      </a:lnTo>
                      <a:lnTo>
                        <a:pt x="51" y="42"/>
                      </a:lnTo>
                      <a:lnTo>
                        <a:pt x="57" y="35"/>
                      </a:lnTo>
                      <a:lnTo>
                        <a:pt x="58" y="31"/>
                      </a:lnTo>
                      <a:lnTo>
                        <a:pt x="57" y="20"/>
                      </a:lnTo>
                      <a:lnTo>
                        <a:pt x="53" y="12"/>
                      </a:lnTo>
                      <a:lnTo>
                        <a:pt x="47" y="6"/>
                      </a:lnTo>
                    </a:path>
                  </a:pathLst>
                </a:custGeom>
                <a:solidFill>
                  <a:srgbClr val="000000">
                    <a:alpha val="100000"/>
                  </a:srgbClr>
                </a:solidFill>
                <a:ln w="12700">
                  <a:noFill/>
                </a:ln>
              </p:spPr>
              <p:txBody>
                <a:bodyPr/>
                <a:p>
                  <a:endParaRPr lang="en-US"/>
                </a:p>
              </p:txBody>
            </p:sp>
            <p:grpSp>
              <p:nvGrpSpPr>
                <p:cNvPr id="51224" name="Group 66"/>
                <p:cNvGrpSpPr/>
                <p:nvPr/>
              </p:nvGrpSpPr>
              <p:grpSpPr>
                <a:xfrm>
                  <a:off x="4331" y="2140"/>
                  <a:ext cx="12" cy="13"/>
                  <a:chOff x="4331" y="2140"/>
                  <a:chExt cx="12" cy="13"/>
                </a:xfrm>
              </p:grpSpPr>
              <p:sp>
                <p:nvSpPr>
                  <p:cNvPr id="51225" name="Oval 64"/>
                  <p:cNvSpPr/>
                  <p:nvPr/>
                </p:nvSpPr>
                <p:spPr>
                  <a:xfrm>
                    <a:off x="4335" y="2140"/>
                    <a:ext cx="8" cy="7"/>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1226" name="Oval 65"/>
                  <p:cNvSpPr/>
                  <p:nvPr/>
                </p:nvSpPr>
                <p:spPr>
                  <a:xfrm>
                    <a:off x="4331" y="2152"/>
                    <a:ext cx="1" cy="1"/>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grpSp>
          <p:nvGrpSpPr>
            <p:cNvPr id="51214" name="Group 75"/>
            <p:cNvGrpSpPr/>
            <p:nvPr/>
          </p:nvGrpSpPr>
          <p:grpSpPr>
            <a:xfrm>
              <a:off x="4292" y="2238"/>
              <a:ext cx="330" cy="277"/>
              <a:chOff x="4292" y="2238"/>
              <a:chExt cx="330" cy="277"/>
            </a:xfrm>
          </p:grpSpPr>
          <p:sp>
            <p:nvSpPr>
              <p:cNvPr id="51215" name="Oval 69"/>
              <p:cNvSpPr/>
              <p:nvPr/>
            </p:nvSpPr>
            <p:spPr>
              <a:xfrm>
                <a:off x="4292" y="2238"/>
                <a:ext cx="330" cy="277"/>
              </a:xfrm>
              <a:prstGeom prst="ellipse">
                <a:avLst/>
              </a:prstGeom>
              <a:solidFill>
                <a:srgbClr val="FF8000"/>
              </a:solidFill>
              <a:ln w="12700" cap="flat" cmpd="sng">
                <a:solidFill>
                  <a:srgbClr val="000000"/>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nvGrpSpPr>
              <p:cNvPr id="51216" name="Group 74"/>
              <p:cNvGrpSpPr/>
              <p:nvPr/>
            </p:nvGrpSpPr>
            <p:grpSpPr>
              <a:xfrm>
                <a:off x="4363" y="2299"/>
                <a:ext cx="123" cy="153"/>
                <a:chOff x="4363" y="2299"/>
                <a:chExt cx="123" cy="153"/>
              </a:xfrm>
            </p:grpSpPr>
            <p:sp>
              <p:nvSpPr>
                <p:cNvPr id="51217" name="Freeform 70"/>
                <p:cNvSpPr/>
                <p:nvPr/>
              </p:nvSpPr>
              <p:spPr>
                <a:xfrm>
                  <a:off x="4363" y="2299"/>
                  <a:ext cx="123" cy="153"/>
                </a:xfrm>
                <a:custGeom>
                  <a:avLst/>
                  <a:gdLst>
                    <a:gd name="txL" fmla="*/ 0 w 123"/>
                    <a:gd name="txT" fmla="*/ 0 h 153"/>
                    <a:gd name="txR" fmla="*/ 123 w 123"/>
                    <a:gd name="txB" fmla="*/ 153 h 153"/>
                  </a:gdLst>
                  <a:ahLst/>
                  <a:cxnLst>
                    <a:cxn ang="0">
                      <a:pos x="48" y="0"/>
                    </a:cxn>
                    <a:cxn ang="0">
                      <a:pos x="33" y="2"/>
                    </a:cxn>
                    <a:cxn ang="0">
                      <a:pos x="18" y="8"/>
                    </a:cxn>
                    <a:cxn ang="0">
                      <a:pos x="9" y="12"/>
                    </a:cxn>
                    <a:cxn ang="0">
                      <a:pos x="3" y="20"/>
                    </a:cxn>
                    <a:cxn ang="0">
                      <a:pos x="0" y="29"/>
                    </a:cxn>
                    <a:cxn ang="0">
                      <a:pos x="0" y="38"/>
                    </a:cxn>
                    <a:cxn ang="0">
                      <a:pos x="7" y="46"/>
                    </a:cxn>
                    <a:cxn ang="0">
                      <a:pos x="15" y="50"/>
                    </a:cxn>
                    <a:cxn ang="0">
                      <a:pos x="26" y="51"/>
                    </a:cxn>
                    <a:cxn ang="0">
                      <a:pos x="36" y="52"/>
                    </a:cxn>
                    <a:cxn ang="0">
                      <a:pos x="43" y="54"/>
                    </a:cxn>
                    <a:cxn ang="0">
                      <a:pos x="48" y="59"/>
                    </a:cxn>
                    <a:cxn ang="0">
                      <a:pos x="54" y="69"/>
                    </a:cxn>
                    <a:cxn ang="0">
                      <a:pos x="66" y="98"/>
                    </a:cxn>
                    <a:cxn ang="0">
                      <a:pos x="79" y="137"/>
                    </a:cxn>
                    <a:cxn ang="0">
                      <a:pos x="84" y="152"/>
                    </a:cxn>
                    <a:cxn ang="0">
                      <a:pos x="79" y="114"/>
                    </a:cxn>
                    <a:cxn ang="0">
                      <a:pos x="79" y="98"/>
                    </a:cxn>
                    <a:cxn ang="0">
                      <a:pos x="81" y="67"/>
                    </a:cxn>
                    <a:cxn ang="0">
                      <a:pos x="81" y="60"/>
                    </a:cxn>
                    <a:cxn ang="0">
                      <a:pos x="84" y="54"/>
                    </a:cxn>
                    <a:cxn ang="0">
                      <a:pos x="88" y="51"/>
                    </a:cxn>
                    <a:cxn ang="0">
                      <a:pos x="99" y="48"/>
                    </a:cxn>
                    <a:cxn ang="0">
                      <a:pos x="110" y="46"/>
                    </a:cxn>
                    <a:cxn ang="0">
                      <a:pos x="117" y="40"/>
                    </a:cxn>
                    <a:cxn ang="0">
                      <a:pos x="120" y="33"/>
                    </a:cxn>
                    <a:cxn ang="0">
                      <a:pos x="122" y="22"/>
                    </a:cxn>
                    <a:cxn ang="0">
                      <a:pos x="116" y="12"/>
                    </a:cxn>
                    <a:cxn ang="0">
                      <a:pos x="108" y="8"/>
                    </a:cxn>
                    <a:cxn ang="0">
                      <a:pos x="94" y="2"/>
                    </a:cxn>
                    <a:cxn ang="0">
                      <a:pos x="81" y="1"/>
                    </a:cxn>
                    <a:cxn ang="0">
                      <a:pos x="66" y="0"/>
                    </a:cxn>
                    <a:cxn ang="0">
                      <a:pos x="48" y="0"/>
                    </a:cxn>
                  </a:cxnLst>
                  <a:rect l="txL" t="txT" r="txR" b="txB"/>
                  <a:pathLst>
                    <a:path w="123" h="153">
                      <a:moveTo>
                        <a:pt x="48" y="0"/>
                      </a:moveTo>
                      <a:lnTo>
                        <a:pt x="33" y="2"/>
                      </a:lnTo>
                      <a:lnTo>
                        <a:pt x="18" y="8"/>
                      </a:lnTo>
                      <a:lnTo>
                        <a:pt x="9" y="12"/>
                      </a:lnTo>
                      <a:lnTo>
                        <a:pt x="3" y="20"/>
                      </a:lnTo>
                      <a:lnTo>
                        <a:pt x="0" y="29"/>
                      </a:lnTo>
                      <a:lnTo>
                        <a:pt x="0" y="38"/>
                      </a:lnTo>
                      <a:lnTo>
                        <a:pt x="7" y="46"/>
                      </a:lnTo>
                      <a:lnTo>
                        <a:pt x="15" y="50"/>
                      </a:lnTo>
                      <a:lnTo>
                        <a:pt x="26" y="51"/>
                      </a:lnTo>
                      <a:lnTo>
                        <a:pt x="36" y="52"/>
                      </a:lnTo>
                      <a:lnTo>
                        <a:pt x="43" y="54"/>
                      </a:lnTo>
                      <a:lnTo>
                        <a:pt x="48" y="59"/>
                      </a:lnTo>
                      <a:lnTo>
                        <a:pt x="54" y="69"/>
                      </a:lnTo>
                      <a:lnTo>
                        <a:pt x="66" y="98"/>
                      </a:lnTo>
                      <a:lnTo>
                        <a:pt x="79" y="137"/>
                      </a:lnTo>
                      <a:lnTo>
                        <a:pt x="84" y="152"/>
                      </a:lnTo>
                      <a:lnTo>
                        <a:pt x="79" y="114"/>
                      </a:lnTo>
                      <a:lnTo>
                        <a:pt x="79" y="98"/>
                      </a:lnTo>
                      <a:lnTo>
                        <a:pt x="81" y="67"/>
                      </a:lnTo>
                      <a:lnTo>
                        <a:pt x="81" y="60"/>
                      </a:lnTo>
                      <a:lnTo>
                        <a:pt x="84" y="54"/>
                      </a:lnTo>
                      <a:lnTo>
                        <a:pt x="88" y="51"/>
                      </a:lnTo>
                      <a:lnTo>
                        <a:pt x="99" y="48"/>
                      </a:lnTo>
                      <a:lnTo>
                        <a:pt x="110" y="46"/>
                      </a:lnTo>
                      <a:lnTo>
                        <a:pt x="117" y="40"/>
                      </a:lnTo>
                      <a:lnTo>
                        <a:pt x="120" y="33"/>
                      </a:lnTo>
                      <a:lnTo>
                        <a:pt x="122" y="22"/>
                      </a:lnTo>
                      <a:lnTo>
                        <a:pt x="116" y="12"/>
                      </a:lnTo>
                      <a:lnTo>
                        <a:pt x="108" y="8"/>
                      </a:lnTo>
                      <a:lnTo>
                        <a:pt x="94" y="2"/>
                      </a:lnTo>
                      <a:lnTo>
                        <a:pt x="81" y="1"/>
                      </a:lnTo>
                      <a:lnTo>
                        <a:pt x="66" y="0"/>
                      </a:lnTo>
                      <a:lnTo>
                        <a:pt x="48" y="0"/>
                      </a:lnTo>
                    </a:path>
                  </a:pathLst>
                </a:custGeom>
                <a:solidFill>
                  <a:srgbClr val="000000">
                    <a:alpha val="100000"/>
                  </a:srgbClr>
                </a:solidFill>
                <a:ln w="12700">
                  <a:noFill/>
                </a:ln>
              </p:spPr>
              <p:txBody>
                <a:bodyPr/>
                <a:p>
                  <a:endParaRPr lang="en-US"/>
                </a:p>
              </p:txBody>
            </p:sp>
            <p:grpSp>
              <p:nvGrpSpPr>
                <p:cNvPr id="51218" name="Group 73"/>
                <p:cNvGrpSpPr/>
                <p:nvPr/>
              </p:nvGrpSpPr>
              <p:grpSpPr>
                <a:xfrm>
                  <a:off x="4405" y="2311"/>
                  <a:ext cx="25" cy="15"/>
                  <a:chOff x="4405" y="2311"/>
                  <a:chExt cx="25" cy="15"/>
                </a:xfrm>
              </p:grpSpPr>
              <p:sp>
                <p:nvSpPr>
                  <p:cNvPr id="51219" name="Oval 71"/>
                  <p:cNvSpPr/>
                  <p:nvPr/>
                </p:nvSpPr>
                <p:spPr>
                  <a:xfrm>
                    <a:off x="4405" y="2311"/>
                    <a:ext cx="15" cy="6"/>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1220" name="Oval 72"/>
                  <p:cNvSpPr/>
                  <p:nvPr/>
                </p:nvSpPr>
                <p:spPr>
                  <a:xfrm>
                    <a:off x="4420" y="2322"/>
                    <a:ext cx="10" cy="4"/>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Rectangle 4"/>
          <p:cNvSpPr>
            <a:spLocks noGrp="1"/>
          </p:cNvSpPr>
          <p:nvPr>
            <p:ph type="title"/>
          </p:nvPr>
        </p:nvSpPr>
        <p:spPr>
          <a:xfrm>
            <a:off x="1143000" y="171450"/>
            <a:ext cx="7086600" cy="1123950"/>
          </a:xfrm>
          <a:ln/>
        </p:spPr>
        <p:txBody>
          <a:bodyPr vert="horz" wrap="square" lIns="90488" tIns="44450" rIns="90488" bIns="44450" anchor="ctr" anchorCtr="1"/>
          <a:p>
            <a:r>
              <a:rPr b="1" dirty="0"/>
              <a:t>Scatterplot </a:t>
            </a:r>
            <a:br>
              <a:rPr b="1" dirty="0"/>
            </a:br>
            <a:r>
              <a:rPr b="1" dirty="0"/>
              <a:t>Sales vs. Advertising</a:t>
            </a:r>
            <a:endParaRPr b="1" dirty="0"/>
          </a:p>
        </p:txBody>
      </p:sp>
      <p:sp>
        <p:nvSpPr>
          <p:cNvPr id="52227" name="Rectangle 2"/>
          <p:cNvSpPr/>
          <p:nvPr/>
        </p:nvSpPr>
        <p:spPr>
          <a:xfrm>
            <a:off x="1787525" y="2306638"/>
            <a:ext cx="5813425" cy="3648075"/>
          </a:xfrm>
          <a:prstGeom prst="rect">
            <a:avLst/>
          </a:prstGeom>
          <a:solidFill>
            <a:srgbClr val="E9F05A">
              <a:alpha val="50195"/>
            </a:srgbClr>
          </a:solidFill>
          <a:ln w="12700" cap="flat" cmpd="sng">
            <a:solidFill>
              <a:schemeClr val="bg1"/>
            </a:solidFill>
            <a:prstDash val="solid"/>
            <a:miter/>
            <a:headEnd type="none" w="med" len="med"/>
            <a:tailEnd type="none" w="med" len="med"/>
          </a:ln>
        </p:spPr>
        <p:txBody>
          <a:bodyPr wrap="none" anchor="ctr" anchorCtr="0"/>
          <a:p>
            <a:endParaRPr dirty="0">
              <a:latin typeface="Times New Roman" panose="02020603050405020304" pitchFamily="18" charset="0"/>
            </a:endParaRPr>
          </a:p>
        </p:txBody>
      </p:sp>
      <p:sp>
        <p:nvSpPr>
          <p:cNvPr id="52228" name="Line 12"/>
          <p:cNvSpPr/>
          <p:nvPr/>
        </p:nvSpPr>
        <p:spPr>
          <a:xfrm>
            <a:off x="2590800" y="2922588"/>
            <a:ext cx="1588" cy="2011362"/>
          </a:xfrm>
          <a:prstGeom prst="line">
            <a:avLst/>
          </a:prstGeom>
          <a:ln w="17463" cap="flat" cmpd="sng">
            <a:solidFill>
              <a:schemeClr val="tx1"/>
            </a:solidFill>
            <a:prstDash val="solid"/>
            <a:headEnd type="none" w="med" len="med"/>
            <a:tailEnd type="none" w="med" len="med"/>
          </a:ln>
        </p:spPr>
      </p:sp>
      <p:sp>
        <p:nvSpPr>
          <p:cNvPr id="52229" name="Line 13"/>
          <p:cNvSpPr/>
          <p:nvPr/>
        </p:nvSpPr>
        <p:spPr>
          <a:xfrm>
            <a:off x="2484438" y="4933950"/>
            <a:ext cx="212725" cy="1588"/>
          </a:xfrm>
          <a:prstGeom prst="line">
            <a:avLst/>
          </a:prstGeom>
          <a:ln w="17463" cap="flat" cmpd="sng">
            <a:solidFill>
              <a:schemeClr val="tx1"/>
            </a:solidFill>
            <a:prstDash val="solid"/>
            <a:headEnd type="none" w="med" len="med"/>
            <a:tailEnd type="none" w="med" len="med"/>
          </a:ln>
        </p:spPr>
      </p:sp>
      <p:sp>
        <p:nvSpPr>
          <p:cNvPr id="52230" name="Line 14"/>
          <p:cNvSpPr/>
          <p:nvPr/>
        </p:nvSpPr>
        <p:spPr>
          <a:xfrm>
            <a:off x="2484438" y="4429125"/>
            <a:ext cx="212725" cy="1588"/>
          </a:xfrm>
          <a:prstGeom prst="line">
            <a:avLst/>
          </a:prstGeom>
          <a:ln w="17463" cap="flat" cmpd="sng">
            <a:solidFill>
              <a:schemeClr val="tx1"/>
            </a:solidFill>
            <a:prstDash val="solid"/>
            <a:headEnd type="none" w="med" len="med"/>
            <a:tailEnd type="none" w="med" len="med"/>
          </a:ln>
        </p:spPr>
      </p:sp>
      <p:sp>
        <p:nvSpPr>
          <p:cNvPr id="52231" name="Line 15"/>
          <p:cNvSpPr/>
          <p:nvPr/>
        </p:nvSpPr>
        <p:spPr>
          <a:xfrm>
            <a:off x="2484438" y="3930650"/>
            <a:ext cx="212725" cy="1588"/>
          </a:xfrm>
          <a:prstGeom prst="line">
            <a:avLst/>
          </a:prstGeom>
          <a:ln w="17463" cap="flat" cmpd="sng">
            <a:solidFill>
              <a:schemeClr val="tx1"/>
            </a:solidFill>
            <a:prstDash val="solid"/>
            <a:headEnd type="none" w="med" len="med"/>
            <a:tailEnd type="none" w="med" len="med"/>
          </a:ln>
        </p:spPr>
      </p:sp>
      <p:sp>
        <p:nvSpPr>
          <p:cNvPr id="52232" name="Line 16"/>
          <p:cNvSpPr/>
          <p:nvPr/>
        </p:nvSpPr>
        <p:spPr>
          <a:xfrm>
            <a:off x="2484438" y="3425825"/>
            <a:ext cx="212725" cy="1588"/>
          </a:xfrm>
          <a:prstGeom prst="line">
            <a:avLst/>
          </a:prstGeom>
          <a:ln w="17463" cap="flat" cmpd="sng">
            <a:solidFill>
              <a:schemeClr val="tx1"/>
            </a:solidFill>
            <a:prstDash val="solid"/>
            <a:headEnd type="none" w="med" len="med"/>
            <a:tailEnd type="none" w="med" len="med"/>
          </a:ln>
        </p:spPr>
      </p:sp>
      <p:sp>
        <p:nvSpPr>
          <p:cNvPr id="52233" name="Line 17"/>
          <p:cNvSpPr/>
          <p:nvPr/>
        </p:nvSpPr>
        <p:spPr>
          <a:xfrm>
            <a:off x="2484438" y="2922588"/>
            <a:ext cx="212725" cy="1587"/>
          </a:xfrm>
          <a:prstGeom prst="line">
            <a:avLst/>
          </a:prstGeom>
          <a:ln w="17463" cap="flat" cmpd="sng">
            <a:solidFill>
              <a:schemeClr val="tx1"/>
            </a:solidFill>
            <a:prstDash val="solid"/>
            <a:headEnd type="none" w="med" len="med"/>
            <a:tailEnd type="none" w="med" len="med"/>
          </a:ln>
        </p:spPr>
      </p:sp>
      <p:sp>
        <p:nvSpPr>
          <p:cNvPr id="52234" name="Line 18"/>
          <p:cNvSpPr/>
          <p:nvPr/>
        </p:nvSpPr>
        <p:spPr>
          <a:xfrm>
            <a:off x="2590800" y="4933950"/>
            <a:ext cx="4591050" cy="1588"/>
          </a:xfrm>
          <a:prstGeom prst="line">
            <a:avLst/>
          </a:prstGeom>
          <a:ln w="17463" cap="flat" cmpd="sng">
            <a:solidFill>
              <a:schemeClr val="tx1"/>
            </a:solidFill>
            <a:prstDash val="solid"/>
            <a:headEnd type="none" w="med" len="med"/>
            <a:tailEnd type="none" w="med" len="med"/>
          </a:ln>
        </p:spPr>
      </p:sp>
      <p:sp>
        <p:nvSpPr>
          <p:cNvPr id="52235" name="Line 19"/>
          <p:cNvSpPr/>
          <p:nvPr/>
        </p:nvSpPr>
        <p:spPr>
          <a:xfrm flipV="1">
            <a:off x="2590800" y="4822825"/>
            <a:ext cx="1588" cy="222250"/>
          </a:xfrm>
          <a:prstGeom prst="line">
            <a:avLst/>
          </a:prstGeom>
          <a:ln w="17463" cap="flat" cmpd="sng">
            <a:solidFill>
              <a:schemeClr val="tx1"/>
            </a:solidFill>
            <a:prstDash val="solid"/>
            <a:headEnd type="none" w="med" len="med"/>
            <a:tailEnd type="none" w="med" len="med"/>
          </a:ln>
        </p:spPr>
      </p:sp>
      <p:sp>
        <p:nvSpPr>
          <p:cNvPr id="52236" name="Line 20"/>
          <p:cNvSpPr/>
          <p:nvPr/>
        </p:nvSpPr>
        <p:spPr>
          <a:xfrm flipV="1">
            <a:off x="3509963" y="4822825"/>
            <a:ext cx="1587" cy="222250"/>
          </a:xfrm>
          <a:prstGeom prst="line">
            <a:avLst/>
          </a:prstGeom>
          <a:ln w="17463" cap="flat" cmpd="sng">
            <a:solidFill>
              <a:schemeClr val="tx1"/>
            </a:solidFill>
            <a:prstDash val="solid"/>
            <a:headEnd type="none" w="med" len="med"/>
            <a:tailEnd type="none" w="med" len="med"/>
          </a:ln>
        </p:spPr>
      </p:sp>
      <p:sp>
        <p:nvSpPr>
          <p:cNvPr id="52237" name="Line 21"/>
          <p:cNvSpPr/>
          <p:nvPr/>
        </p:nvSpPr>
        <p:spPr>
          <a:xfrm flipV="1">
            <a:off x="4429125" y="4822825"/>
            <a:ext cx="1588" cy="222250"/>
          </a:xfrm>
          <a:prstGeom prst="line">
            <a:avLst/>
          </a:prstGeom>
          <a:ln w="17463" cap="flat" cmpd="sng">
            <a:solidFill>
              <a:schemeClr val="tx1"/>
            </a:solidFill>
            <a:prstDash val="solid"/>
            <a:headEnd type="none" w="med" len="med"/>
            <a:tailEnd type="none" w="med" len="med"/>
          </a:ln>
        </p:spPr>
      </p:sp>
      <p:sp>
        <p:nvSpPr>
          <p:cNvPr id="52238" name="Line 22"/>
          <p:cNvSpPr/>
          <p:nvPr/>
        </p:nvSpPr>
        <p:spPr>
          <a:xfrm flipV="1">
            <a:off x="5343525" y="4822825"/>
            <a:ext cx="1588" cy="222250"/>
          </a:xfrm>
          <a:prstGeom prst="line">
            <a:avLst/>
          </a:prstGeom>
          <a:ln w="17463" cap="flat" cmpd="sng">
            <a:solidFill>
              <a:schemeClr val="tx1"/>
            </a:solidFill>
            <a:prstDash val="solid"/>
            <a:headEnd type="none" w="med" len="med"/>
            <a:tailEnd type="none" w="med" len="med"/>
          </a:ln>
        </p:spPr>
      </p:sp>
      <p:sp>
        <p:nvSpPr>
          <p:cNvPr id="52239" name="Line 23"/>
          <p:cNvSpPr/>
          <p:nvPr/>
        </p:nvSpPr>
        <p:spPr>
          <a:xfrm flipV="1">
            <a:off x="6262688" y="4822825"/>
            <a:ext cx="1587" cy="222250"/>
          </a:xfrm>
          <a:prstGeom prst="line">
            <a:avLst/>
          </a:prstGeom>
          <a:ln w="17463" cap="flat" cmpd="sng">
            <a:solidFill>
              <a:schemeClr val="tx1"/>
            </a:solidFill>
            <a:prstDash val="solid"/>
            <a:headEnd type="none" w="med" len="med"/>
            <a:tailEnd type="none" w="med" len="med"/>
          </a:ln>
        </p:spPr>
      </p:sp>
      <p:sp>
        <p:nvSpPr>
          <p:cNvPr id="52240" name="Line 24"/>
          <p:cNvSpPr/>
          <p:nvPr/>
        </p:nvSpPr>
        <p:spPr>
          <a:xfrm flipV="1">
            <a:off x="7181850" y="4822825"/>
            <a:ext cx="1588" cy="222250"/>
          </a:xfrm>
          <a:prstGeom prst="line">
            <a:avLst/>
          </a:prstGeom>
          <a:ln w="17463" cap="flat" cmpd="sng">
            <a:solidFill>
              <a:schemeClr val="tx1"/>
            </a:solidFill>
            <a:prstDash val="solid"/>
            <a:headEnd type="none" w="med" len="med"/>
            <a:tailEnd type="none" w="med" len="med"/>
          </a:ln>
        </p:spPr>
      </p:sp>
      <p:sp>
        <p:nvSpPr>
          <p:cNvPr id="52241" name="Rectangle 30"/>
          <p:cNvSpPr/>
          <p:nvPr/>
        </p:nvSpPr>
        <p:spPr>
          <a:xfrm>
            <a:off x="2144713" y="4725988"/>
            <a:ext cx="171450" cy="411162"/>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0</a:t>
            </a:r>
            <a:endParaRPr sz="1800" dirty="0">
              <a:latin typeface="Times New Roman" panose="02020603050405020304" pitchFamily="18" charset="0"/>
            </a:endParaRPr>
          </a:p>
        </p:txBody>
      </p:sp>
      <p:sp>
        <p:nvSpPr>
          <p:cNvPr id="52242" name="Rectangle 31"/>
          <p:cNvSpPr/>
          <p:nvPr/>
        </p:nvSpPr>
        <p:spPr>
          <a:xfrm>
            <a:off x="2144713" y="4221163"/>
            <a:ext cx="171450" cy="411162"/>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1</a:t>
            </a:r>
            <a:endParaRPr sz="1800" dirty="0">
              <a:latin typeface="Times New Roman" panose="02020603050405020304" pitchFamily="18" charset="0"/>
            </a:endParaRPr>
          </a:p>
        </p:txBody>
      </p:sp>
      <p:sp>
        <p:nvSpPr>
          <p:cNvPr id="52243" name="Rectangle 32"/>
          <p:cNvSpPr/>
          <p:nvPr/>
        </p:nvSpPr>
        <p:spPr>
          <a:xfrm>
            <a:off x="2144713" y="3722688"/>
            <a:ext cx="171450" cy="411162"/>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2</a:t>
            </a:r>
            <a:endParaRPr sz="1800" dirty="0">
              <a:latin typeface="Times New Roman" panose="02020603050405020304" pitchFamily="18" charset="0"/>
            </a:endParaRPr>
          </a:p>
        </p:txBody>
      </p:sp>
      <p:sp>
        <p:nvSpPr>
          <p:cNvPr id="52244" name="Rectangle 33"/>
          <p:cNvSpPr/>
          <p:nvPr/>
        </p:nvSpPr>
        <p:spPr>
          <a:xfrm>
            <a:off x="2144713" y="3217863"/>
            <a:ext cx="171450" cy="411162"/>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3</a:t>
            </a:r>
            <a:endParaRPr sz="1800" dirty="0">
              <a:latin typeface="Times New Roman" panose="02020603050405020304" pitchFamily="18" charset="0"/>
            </a:endParaRPr>
          </a:p>
        </p:txBody>
      </p:sp>
      <p:sp>
        <p:nvSpPr>
          <p:cNvPr id="52245" name="Rectangle 34"/>
          <p:cNvSpPr/>
          <p:nvPr/>
        </p:nvSpPr>
        <p:spPr>
          <a:xfrm>
            <a:off x="2144713" y="271462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4</a:t>
            </a:r>
            <a:endParaRPr sz="1800" dirty="0">
              <a:latin typeface="Times New Roman" panose="02020603050405020304" pitchFamily="18" charset="0"/>
            </a:endParaRPr>
          </a:p>
        </p:txBody>
      </p:sp>
      <p:sp>
        <p:nvSpPr>
          <p:cNvPr id="52246" name="Rectangle 35"/>
          <p:cNvSpPr/>
          <p:nvPr/>
        </p:nvSpPr>
        <p:spPr>
          <a:xfrm>
            <a:off x="2498725"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0</a:t>
            </a:r>
            <a:endParaRPr sz="1800" dirty="0">
              <a:latin typeface="Times New Roman" panose="02020603050405020304" pitchFamily="18" charset="0"/>
            </a:endParaRPr>
          </a:p>
        </p:txBody>
      </p:sp>
      <p:sp>
        <p:nvSpPr>
          <p:cNvPr id="52247" name="Rectangle 36"/>
          <p:cNvSpPr/>
          <p:nvPr/>
        </p:nvSpPr>
        <p:spPr>
          <a:xfrm>
            <a:off x="3416300"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1</a:t>
            </a:r>
            <a:endParaRPr sz="1800" dirty="0">
              <a:latin typeface="Times New Roman" panose="02020603050405020304" pitchFamily="18" charset="0"/>
            </a:endParaRPr>
          </a:p>
        </p:txBody>
      </p:sp>
      <p:sp>
        <p:nvSpPr>
          <p:cNvPr id="52248" name="Rectangle 37"/>
          <p:cNvSpPr/>
          <p:nvPr/>
        </p:nvSpPr>
        <p:spPr>
          <a:xfrm>
            <a:off x="4335463"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2</a:t>
            </a:r>
            <a:endParaRPr sz="1800" dirty="0">
              <a:latin typeface="Times New Roman" panose="02020603050405020304" pitchFamily="18" charset="0"/>
            </a:endParaRPr>
          </a:p>
        </p:txBody>
      </p:sp>
      <p:sp>
        <p:nvSpPr>
          <p:cNvPr id="52249" name="Rectangle 38"/>
          <p:cNvSpPr/>
          <p:nvPr/>
        </p:nvSpPr>
        <p:spPr>
          <a:xfrm>
            <a:off x="5251450"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3</a:t>
            </a:r>
            <a:endParaRPr sz="1800" dirty="0">
              <a:latin typeface="Times New Roman" panose="02020603050405020304" pitchFamily="18" charset="0"/>
            </a:endParaRPr>
          </a:p>
        </p:txBody>
      </p:sp>
      <p:sp>
        <p:nvSpPr>
          <p:cNvPr id="52250" name="Rectangle 39"/>
          <p:cNvSpPr/>
          <p:nvPr/>
        </p:nvSpPr>
        <p:spPr>
          <a:xfrm>
            <a:off x="6169025"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4</a:t>
            </a:r>
            <a:endParaRPr sz="1800" dirty="0">
              <a:latin typeface="Times New Roman" panose="02020603050405020304" pitchFamily="18" charset="0"/>
            </a:endParaRPr>
          </a:p>
        </p:txBody>
      </p:sp>
      <p:sp>
        <p:nvSpPr>
          <p:cNvPr id="52251" name="Rectangle 40"/>
          <p:cNvSpPr/>
          <p:nvPr/>
        </p:nvSpPr>
        <p:spPr>
          <a:xfrm>
            <a:off x="7088188" y="5248275"/>
            <a:ext cx="171450" cy="411163"/>
          </a:xfrm>
          <a:prstGeom prst="rect">
            <a:avLst/>
          </a:prstGeom>
          <a:noFill/>
          <a:ln w="9525">
            <a:noFill/>
          </a:ln>
        </p:spPr>
        <p:txBody>
          <a:bodyPr wrap="none" lIns="0" tIns="0" rIns="0" bIns="0">
            <a:spAutoFit/>
          </a:bodyPr>
          <a:p>
            <a:pPr>
              <a:spcBef>
                <a:spcPct val="0"/>
              </a:spcBef>
            </a:pPr>
            <a:r>
              <a:rPr sz="2700" b="1" dirty="0">
                <a:latin typeface="Times New Roman" panose="02020603050405020304" pitchFamily="18" charset="0"/>
              </a:rPr>
              <a:t>5</a:t>
            </a:r>
            <a:endParaRPr sz="1800" dirty="0">
              <a:latin typeface="Times New Roman" panose="02020603050405020304" pitchFamily="18" charset="0"/>
            </a:endParaRPr>
          </a:p>
        </p:txBody>
      </p:sp>
      <p:sp>
        <p:nvSpPr>
          <p:cNvPr id="52252" name="Oval 5"/>
          <p:cNvSpPr/>
          <p:nvPr/>
        </p:nvSpPr>
        <p:spPr>
          <a:xfrm>
            <a:off x="4284663" y="4246563"/>
            <a:ext cx="215900" cy="215900"/>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2253" name="Oval 6"/>
          <p:cNvSpPr/>
          <p:nvPr/>
        </p:nvSpPr>
        <p:spPr>
          <a:xfrm>
            <a:off x="6956425" y="2743200"/>
            <a:ext cx="215900" cy="215900"/>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2254" name="Oval 7"/>
          <p:cNvSpPr/>
          <p:nvPr/>
        </p:nvSpPr>
        <p:spPr>
          <a:xfrm>
            <a:off x="6061075" y="3813175"/>
            <a:ext cx="215900" cy="215900"/>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2255" name="Oval 8"/>
          <p:cNvSpPr/>
          <p:nvPr/>
        </p:nvSpPr>
        <p:spPr>
          <a:xfrm>
            <a:off x="5180013" y="3797300"/>
            <a:ext cx="215900" cy="215900"/>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2256" name="Oval 9"/>
          <p:cNvSpPr/>
          <p:nvPr/>
        </p:nvSpPr>
        <p:spPr>
          <a:xfrm>
            <a:off x="3427413" y="4273550"/>
            <a:ext cx="215900" cy="215900"/>
          </a:xfrm>
          <a:prstGeom prst="ellipse">
            <a:avLst/>
          </a:prstGeom>
          <a:solidFill>
            <a:srgbClr val="CDBBDA"/>
          </a:solidFill>
          <a:ln w="38100" cap="flat" cmpd="sng">
            <a:solidFill>
              <a:srgbClr val="AD8CC1"/>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52257" name="Rectangle 10"/>
          <p:cNvSpPr/>
          <p:nvPr/>
        </p:nvSpPr>
        <p:spPr>
          <a:xfrm>
            <a:off x="1960563" y="2368550"/>
            <a:ext cx="1149350"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Sales</a:t>
            </a:r>
            <a:endParaRPr b="1" dirty="0">
              <a:latin typeface="Times New Roman" panose="02020603050405020304" pitchFamily="18" charset="0"/>
            </a:endParaRPr>
          </a:p>
        </p:txBody>
      </p:sp>
      <p:sp>
        <p:nvSpPr>
          <p:cNvPr id="52258" name="Rectangle 11"/>
          <p:cNvSpPr/>
          <p:nvPr/>
        </p:nvSpPr>
        <p:spPr>
          <a:xfrm>
            <a:off x="3816350" y="5510213"/>
            <a:ext cx="2081213"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Advertising</a:t>
            </a:r>
            <a:endParaRPr b="1" dirty="0">
              <a:latin typeface="Times New Roman" panose="02020603050405020304"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6" name="Rectangle 2"/>
          <p:cNvSpPr>
            <a:spLocks noGrp="1"/>
          </p:cNvSpPr>
          <p:nvPr>
            <p:ph type="title"/>
          </p:nvPr>
        </p:nvSpPr>
        <p:spPr>
          <a:ln/>
        </p:spPr>
        <p:txBody>
          <a:bodyPr vert="horz" wrap="square" lIns="90488" tIns="44450" rIns="90488" bIns="44450" anchor="ctr" anchorCtr="1"/>
          <a:p>
            <a:r>
              <a:rPr b="1" dirty="0"/>
              <a:t>Parameter Estimation Solution</a:t>
            </a:r>
            <a:endParaRPr b="1" dirty="0"/>
          </a:p>
        </p:txBody>
      </p:sp>
      <p:graphicFrame>
        <p:nvGraphicFramePr>
          <p:cNvPr id="5122" name="Object 3">
            <a:hlinkClick r:id="" action="ppaction://ole?verb="/>
          </p:cNvPr>
          <p:cNvGraphicFramePr/>
          <p:nvPr/>
        </p:nvGraphicFramePr>
        <p:xfrm>
          <a:off x="1447800" y="1905000"/>
          <a:ext cx="2486025" cy="914400"/>
        </p:xfrm>
        <a:graphic>
          <a:graphicData uri="http://schemas.openxmlformats.org/presentationml/2006/ole">
            <mc:AlternateContent xmlns:mc="http://schemas.openxmlformats.org/markup-compatibility/2006">
              <mc:Choice xmlns:v="urn:schemas-microsoft-com:vml" Requires="v">
                <p:oleObj spid="_x0000_s3090" name="" r:id="rId1" imgW="2489200" imgH="914400" progId="Equation.DSMT4">
                  <p:embed/>
                </p:oleObj>
              </mc:Choice>
              <mc:Fallback>
                <p:oleObj name="" r:id="rId1" imgW="2489200" imgH="914400" progId="Equation.DSMT4">
                  <p:embed/>
                  <p:pic>
                    <p:nvPicPr>
                      <p:cNvPr id="0" name="Picture 3089"/>
                      <p:cNvPicPr/>
                      <p:nvPr/>
                    </p:nvPicPr>
                    <p:blipFill>
                      <a:blip r:embed="rId2">
                        <a:clrChange>
                          <a:clrFrom>
                            <a:srgbClr val="000000"/>
                          </a:clrFrom>
                          <a:clrTo>
                            <a:srgbClr val="000000"/>
                          </a:clrTo>
                        </a:clrChange>
                      </a:blip>
                      <a:stretch>
                        <a:fillRect/>
                      </a:stretch>
                    </p:blipFill>
                    <p:spPr>
                      <a:xfrm>
                        <a:off x="1447800" y="1905000"/>
                        <a:ext cx="2486025" cy="914400"/>
                      </a:xfrm>
                      <a:prstGeom prst="rect">
                        <a:avLst/>
                      </a:prstGeom>
                      <a:noFill/>
                      <a:ln w="38100">
                        <a:noFill/>
                        <a:miter/>
                      </a:ln>
                    </p:spPr>
                  </p:pic>
                </p:oleObj>
              </mc:Fallback>
            </mc:AlternateContent>
          </a:graphicData>
        </a:graphic>
      </p:graphicFrame>
      <p:graphicFrame>
        <p:nvGraphicFramePr>
          <p:cNvPr id="5123" name="Object 7">
            <a:hlinkClick r:id="" action="ppaction://ole?verb="/>
          </p:cNvPr>
          <p:cNvGraphicFramePr/>
          <p:nvPr/>
        </p:nvGraphicFramePr>
        <p:xfrm>
          <a:off x="5105400" y="1905000"/>
          <a:ext cx="2562225" cy="914400"/>
        </p:xfrm>
        <a:graphic>
          <a:graphicData uri="http://schemas.openxmlformats.org/presentationml/2006/ole">
            <mc:AlternateContent xmlns:mc="http://schemas.openxmlformats.org/markup-compatibility/2006">
              <mc:Choice xmlns:v="urn:schemas-microsoft-com:vml" Requires="v">
                <p:oleObj spid="_x0000_s3091" name="" r:id="rId3" imgW="2565400" imgH="914400" progId="Equation.DSMT4">
                  <p:embed/>
                </p:oleObj>
              </mc:Choice>
              <mc:Fallback>
                <p:oleObj name="" r:id="rId3" imgW="2565400" imgH="914400" progId="Equation.DSMT4">
                  <p:embed/>
                  <p:pic>
                    <p:nvPicPr>
                      <p:cNvPr id="0" name="Picture 3090"/>
                      <p:cNvPicPr/>
                      <p:nvPr/>
                    </p:nvPicPr>
                    <p:blipFill>
                      <a:blip r:embed="rId4">
                        <a:clrChange>
                          <a:clrFrom>
                            <a:srgbClr val="000000"/>
                          </a:clrFrom>
                          <a:clrTo>
                            <a:srgbClr val="000000"/>
                          </a:clrTo>
                        </a:clrChange>
                      </a:blip>
                      <a:stretch>
                        <a:fillRect/>
                      </a:stretch>
                    </p:blipFill>
                    <p:spPr>
                      <a:xfrm>
                        <a:off x="5105400" y="1905000"/>
                        <a:ext cx="2562225" cy="914400"/>
                      </a:xfrm>
                      <a:prstGeom prst="rect">
                        <a:avLst/>
                      </a:prstGeom>
                      <a:noFill/>
                      <a:ln w="38100">
                        <a:noFill/>
                        <a:miter/>
                      </a:ln>
                    </p:spPr>
                  </p:pic>
                </p:oleObj>
              </mc:Fallback>
            </mc:AlternateContent>
          </a:graphicData>
        </a:graphic>
      </p:graphicFrame>
      <p:graphicFrame>
        <p:nvGraphicFramePr>
          <p:cNvPr id="5124" name="Object 8">
            <a:hlinkClick r:id="" action="ppaction://ole?verb="/>
          </p:cNvPr>
          <p:cNvGraphicFramePr/>
          <p:nvPr/>
        </p:nvGraphicFramePr>
        <p:xfrm>
          <a:off x="685800" y="3505200"/>
          <a:ext cx="3905250" cy="1244600"/>
        </p:xfrm>
        <a:graphic>
          <a:graphicData uri="http://schemas.openxmlformats.org/presentationml/2006/ole">
            <mc:AlternateContent xmlns:mc="http://schemas.openxmlformats.org/markup-compatibility/2006">
              <mc:Choice xmlns:v="urn:schemas-microsoft-com:vml" Requires="v">
                <p:oleObj spid="_x0000_s3092" name="" r:id="rId5" imgW="3911600" imgH="1244600" progId="Equation.DSMT4">
                  <p:embed/>
                </p:oleObj>
              </mc:Choice>
              <mc:Fallback>
                <p:oleObj name="" r:id="rId5" imgW="3911600" imgH="1244600" progId="Equation.DSMT4">
                  <p:embed/>
                  <p:pic>
                    <p:nvPicPr>
                      <p:cNvPr id="0" name="Picture 3091"/>
                      <p:cNvPicPr/>
                      <p:nvPr/>
                    </p:nvPicPr>
                    <p:blipFill>
                      <a:blip r:embed="rId6">
                        <a:clrChange>
                          <a:clrFrom>
                            <a:srgbClr val="000000"/>
                          </a:clrFrom>
                          <a:clrTo>
                            <a:srgbClr val="000000"/>
                          </a:clrTo>
                        </a:clrChange>
                      </a:blip>
                      <a:stretch>
                        <a:fillRect/>
                      </a:stretch>
                    </p:blipFill>
                    <p:spPr>
                      <a:xfrm>
                        <a:off x="685800" y="3505200"/>
                        <a:ext cx="3905250" cy="1244600"/>
                      </a:xfrm>
                      <a:prstGeom prst="rect">
                        <a:avLst/>
                      </a:prstGeom>
                      <a:noFill/>
                      <a:ln w="38100">
                        <a:noFill/>
                        <a:miter/>
                      </a:ln>
                    </p:spPr>
                  </p:pic>
                </p:oleObj>
              </mc:Fallback>
            </mc:AlternateContent>
          </a:graphicData>
        </a:graphic>
      </p:graphicFrame>
      <p:graphicFrame>
        <p:nvGraphicFramePr>
          <p:cNvPr id="5125" name="Object 9">
            <a:hlinkClick r:id="" action="ppaction://ole?verb="/>
          </p:cNvPr>
          <p:cNvGraphicFramePr/>
          <p:nvPr/>
        </p:nvGraphicFramePr>
        <p:xfrm>
          <a:off x="5105400" y="3505200"/>
          <a:ext cx="3182938" cy="1371600"/>
        </p:xfrm>
        <a:graphic>
          <a:graphicData uri="http://schemas.openxmlformats.org/presentationml/2006/ole">
            <mc:AlternateContent xmlns:mc="http://schemas.openxmlformats.org/markup-compatibility/2006">
              <mc:Choice xmlns:v="urn:schemas-microsoft-com:vml" Requires="v">
                <p:oleObj spid="_x0000_s3093" name="" r:id="rId7" imgW="3187700" imgH="1371600" progId="Equation.DSMT4">
                  <p:embed/>
                </p:oleObj>
              </mc:Choice>
              <mc:Fallback>
                <p:oleObj name="" r:id="rId7" imgW="3187700" imgH="1371600" progId="Equation.DSMT4">
                  <p:embed/>
                  <p:pic>
                    <p:nvPicPr>
                      <p:cNvPr id="0" name="Picture 3092"/>
                      <p:cNvPicPr/>
                      <p:nvPr/>
                    </p:nvPicPr>
                    <p:blipFill>
                      <a:blip r:embed="rId8">
                        <a:clrChange>
                          <a:clrFrom>
                            <a:srgbClr val="000000"/>
                          </a:clrFrom>
                          <a:clrTo>
                            <a:srgbClr val="000000"/>
                          </a:clrTo>
                        </a:clrChange>
                      </a:blip>
                      <a:stretch>
                        <a:fillRect/>
                      </a:stretch>
                    </p:blipFill>
                    <p:spPr>
                      <a:xfrm>
                        <a:off x="5105400" y="3505200"/>
                        <a:ext cx="3182938" cy="1371600"/>
                      </a:xfrm>
                      <a:prstGeom prst="rect">
                        <a:avLst/>
                      </a:prstGeom>
                      <a:noFill/>
                      <a:ln w="38100">
                        <a:noFill/>
                        <a:miter/>
                      </a:ln>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9" name="Rectangle 2"/>
          <p:cNvSpPr>
            <a:spLocks noGrp="1"/>
          </p:cNvSpPr>
          <p:nvPr>
            <p:ph type="title"/>
          </p:nvPr>
        </p:nvSpPr>
        <p:spPr>
          <a:ln/>
        </p:spPr>
        <p:txBody>
          <a:bodyPr vert="horz" wrap="square" lIns="90488" tIns="44450" rIns="90488" bIns="44450" anchor="ctr" anchorCtr="1"/>
          <a:p>
            <a:r>
              <a:rPr b="1" dirty="0"/>
              <a:t>Parameter Estimation Solution</a:t>
            </a:r>
            <a:endParaRPr b="1" dirty="0"/>
          </a:p>
        </p:txBody>
      </p:sp>
      <p:graphicFrame>
        <p:nvGraphicFramePr>
          <p:cNvPr id="6146" name="Object 4"/>
          <p:cNvGraphicFramePr>
            <a:graphicFrameLocks noChangeAspect="1"/>
          </p:cNvGraphicFramePr>
          <p:nvPr/>
        </p:nvGraphicFramePr>
        <p:xfrm>
          <a:off x="1143000" y="4495800"/>
          <a:ext cx="2533650" cy="642938"/>
        </p:xfrm>
        <a:graphic>
          <a:graphicData uri="http://schemas.openxmlformats.org/presentationml/2006/ole">
            <mc:AlternateContent xmlns:mc="http://schemas.openxmlformats.org/markup-compatibility/2006">
              <mc:Choice xmlns:v="urn:schemas-microsoft-com:vml" Requires="v">
                <p:oleObj spid="_x0000_s3076" name="" r:id="rId1" imgW="799465" imgH="203200" progId="Equation.DSMT4">
                  <p:embed/>
                </p:oleObj>
              </mc:Choice>
              <mc:Fallback>
                <p:oleObj name="" r:id="rId1" imgW="799465" imgH="203200" progId="Equation.DSMT4">
                  <p:embed/>
                  <p:pic>
                    <p:nvPicPr>
                      <p:cNvPr id="0" name="Picture 3075"/>
                      <p:cNvPicPr/>
                      <p:nvPr/>
                    </p:nvPicPr>
                    <p:blipFill>
                      <a:blip r:embed="rId2"/>
                      <a:stretch>
                        <a:fillRect/>
                      </a:stretch>
                    </p:blipFill>
                    <p:spPr>
                      <a:xfrm>
                        <a:off x="1143000" y="4495800"/>
                        <a:ext cx="2533650" cy="642938"/>
                      </a:xfrm>
                      <a:prstGeom prst="rect">
                        <a:avLst/>
                      </a:prstGeom>
                      <a:noFill/>
                      <a:ln w="38100">
                        <a:noFill/>
                        <a:miter/>
                      </a:ln>
                    </p:spPr>
                  </p:pic>
                </p:oleObj>
              </mc:Fallback>
            </mc:AlternateContent>
          </a:graphicData>
        </a:graphic>
      </p:graphicFrame>
      <p:graphicFrame>
        <p:nvGraphicFramePr>
          <p:cNvPr id="6147" name="Object 5">
            <a:hlinkClick r:id="" action="ppaction://ole?verb="/>
          </p:cNvPr>
          <p:cNvGraphicFramePr/>
          <p:nvPr/>
        </p:nvGraphicFramePr>
        <p:xfrm>
          <a:off x="914400" y="3581400"/>
          <a:ext cx="4546600" cy="579438"/>
        </p:xfrm>
        <a:graphic>
          <a:graphicData uri="http://schemas.openxmlformats.org/presentationml/2006/ole">
            <mc:AlternateContent xmlns:mc="http://schemas.openxmlformats.org/markup-compatibility/2006">
              <mc:Choice xmlns:v="urn:schemas-microsoft-com:vml" Requires="v">
                <p:oleObj spid="_x0000_s3077" name="" r:id="rId3" imgW="2781300" imgH="342900" progId="Equation.DSMT4">
                  <p:embed/>
                </p:oleObj>
              </mc:Choice>
              <mc:Fallback>
                <p:oleObj name="" r:id="rId3" imgW="2781300" imgH="342900" progId="Equation.DSMT4">
                  <p:embed/>
                  <p:pic>
                    <p:nvPicPr>
                      <p:cNvPr id="0" name="Picture 3076"/>
                      <p:cNvPicPr/>
                      <p:nvPr/>
                    </p:nvPicPr>
                    <p:blipFill>
                      <a:blip r:embed="rId4">
                        <a:clrChange>
                          <a:clrFrom>
                            <a:srgbClr val="000000"/>
                          </a:clrFrom>
                          <a:clrTo>
                            <a:srgbClr val="000000"/>
                          </a:clrTo>
                        </a:clrChange>
                      </a:blip>
                      <a:stretch>
                        <a:fillRect/>
                      </a:stretch>
                    </p:blipFill>
                    <p:spPr>
                      <a:xfrm>
                        <a:off x="914400" y="3581400"/>
                        <a:ext cx="4546600" cy="579438"/>
                      </a:xfrm>
                      <a:prstGeom prst="rect">
                        <a:avLst/>
                      </a:prstGeom>
                      <a:noFill/>
                      <a:ln w="38100">
                        <a:noFill/>
                        <a:miter/>
                      </a:ln>
                    </p:spPr>
                  </p:pic>
                </p:oleObj>
              </mc:Fallback>
            </mc:AlternateContent>
          </a:graphicData>
        </a:graphic>
      </p:graphicFrame>
      <p:graphicFrame>
        <p:nvGraphicFramePr>
          <p:cNvPr id="6148" name="Object 8">
            <a:hlinkClick r:id="" action="ppaction://ole?verb="/>
          </p:cNvPr>
          <p:cNvGraphicFramePr/>
          <p:nvPr/>
        </p:nvGraphicFramePr>
        <p:xfrm>
          <a:off x="914400" y="2209800"/>
          <a:ext cx="2727325" cy="977900"/>
        </p:xfrm>
        <a:graphic>
          <a:graphicData uri="http://schemas.openxmlformats.org/presentationml/2006/ole">
            <mc:AlternateContent xmlns:mc="http://schemas.openxmlformats.org/markup-compatibility/2006">
              <mc:Choice xmlns:v="urn:schemas-microsoft-com:vml" Requires="v">
                <p:oleObj spid="_x0000_s3079" name="" r:id="rId5" imgW="2730500" imgH="977900" progId="Equation.DSMT4">
                  <p:embed/>
                </p:oleObj>
              </mc:Choice>
              <mc:Fallback>
                <p:oleObj name="" r:id="rId5" imgW="2730500" imgH="977900" progId="Equation.DSMT4">
                  <p:embed/>
                  <p:pic>
                    <p:nvPicPr>
                      <p:cNvPr id="0" name="Picture 3078"/>
                      <p:cNvPicPr/>
                      <p:nvPr/>
                    </p:nvPicPr>
                    <p:blipFill>
                      <a:blip r:embed="rId6">
                        <a:clrChange>
                          <a:clrFrom>
                            <a:srgbClr val="000000"/>
                          </a:clrFrom>
                          <a:clrTo>
                            <a:srgbClr val="000000"/>
                          </a:clrTo>
                        </a:clrChange>
                      </a:blip>
                      <a:stretch>
                        <a:fillRect/>
                      </a:stretch>
                    </p:blipFill>
                    <p:spPr>
                      <a:xfrm>
                        <a:off x="914400" y="2209800"/>
                        <a:ext cx="2727325" cy="977900"/>
                      </a:xfrm>
                      <a:prstGeom prst="rect">
                        <a:avLst/>
                      </a:prstGeom>
                      <a:noFill/>
                      <a:ln w="38100">
                        <a:noFill/>
                        <a:miter/>
                      </a:ln>
                    </p:spPr>
                  </p:pic>
                </p:oleObj>
              </mc:Fallback>
            </mc:AlternateContent>
          </a:graphicData>
        </a:graphic>
      </p:graphicFrame>
      <p:sp>
        <p:nvSpPr>
          <p:cNvPr id="9" name="TextBox 8"/>
          <p:cNvSpPr txBox="1"/>
          <p:nvPr/>
        </p:nvSpPr>
        <p:spPr>
          <a:xfrm>
            <a:off x="609600" y="1600200"/>
            <a:ext cx="7391400" cy="461963"/>
          </a:xfrm>
          <a:prstGeom prst="rect">
            <a:avLst/>
          </a:prstGeom>
          <a:noFill/>
        </p:spPr>
        <p:txBody>
          <a:bodyPr>
            <a:spAutoFit/>
          </a:bodyPr>
          <a:lstStyle/>
          <a:p>
            <a:pPr marR="0" defTabSz="914400">
              <a:buClrTx/>
              <a:buSzTx/>
              <a:buFontTx/>
              <a:buNone/>
              <a:defRPr/>
            </a:pPr>
            <a:r>
              <a:rPr kumimoji="0" lang="en-US" kern="1200" cap="none" spc="0" normalizeH="0" baseline="0" noProof="0" dirty="0">
                <a:latin typeface="+mj-lt"/>
                <a:ea typeface="+mn-ea"/>
                <a:cs typeface="Times New Roman" panose="02020603050405020304" pitchFamily="18" charset="0"/>
              </a:rPr>
              <a:t>The slope of the least squares line is:</a:t>
            </a:r>
            <a:endParaRPr kumimoji="0" lang="en-US" kern="1200" cap="none" spc="0" normalizeH="0" baseline="0" noProof="0" dirty="0">
              <a:latin typeface="+mj-lt"/>
              <a:ea typeface="+mn-ea"/>
              <a:cs typeface="Times New Roman" panose="02020603050405020304" pitchFamily="18"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1" name="Rectangle 4"/>
          <p:cNvSpPr>
            <a:spLocks noGrp="1"/>
          </p:cNvSpPr>
          <p:nvPr>
            <p:ph type="title"/>
          </p:nvPr>
        </p:nvSpPr>
        <p:spPr>
          <a:xfrm>
            <a:off x="1143000" y="171450"/>
            <a:ext cx="6934200" cy="1123950"/>
          </a:xfrm>
          <a:ln/>
        </p:spPr>
        <p:txBody>
          <a:bodyPr vert="horz" wrap="square" lIns="90488" tIns="44450" rIns="90488" bIns="44450" anchor="ctr" anchorCtr="1"/>
          <a:p>
            <a:r>
              <a:rPr b="1" dirty="0"/>
              <a:t>Parameter Estimation Computer Output</a:t>
            </a:r>
            <a:endParaRPr b="1" dirty="0"/>
          </a:p>
        </p:txBody>
      </p:sp>
      <p:sp>
        <p:nvSpPr>
          <p:cNvPr id="7172" name="Rectangle 3"/>
          <p:cNvSpPr>
            <a:spLocks noGrp="1"/>
          </p:cNvSpPr>
          <p:nvPr>
            <p:ph sz="half" idx="1"/>
          </p:nvPr>
        </p:nvSpPr>
        <p:spPr>
          <a:xfrm>
            <a:off x="609600" y="1935163"/>
            <a:ext cx="7924800" cy="3703637"/>
          </a:xfrm>
          <a:solidFill>
            <a:srgbClr val="E9F05A">
              <a:alpha val="50195"/>
            </a:srgbClr>
          </a:solidFill>
          <a:ln/>
        </p:spPr>
        <p:txBody>
          <a:bodyPr vert="horz" wrap="square" lIns="90488" tIns="44450" rIns="90488" bIns="44450" anchor="t" anchorCtr="0"/>
          <a:p>
            <a:pPr>
              <a:buClrTx/>
              <a:buSzTx/>
              <a:buFontTx/>
              <a:buNone/>
            </a:pPr>
            <a:r>
              <a:rPr sz="2000" b="1" dirty="0">
                <a:latin typeface="Courier New" panose="02070309020205020404" pitchFamily="49" charset="0"/>
                <a:ea typeface="+mn-ea"/>
                <a:cs typeface="+mn-cs"/>
              </a:rPr>
              <a:t>			    Parameter Estimates</a:t>
            </a:r>
            <a:endParaRPr sz="2000" b="1" dirty="0">
              <a:latin typeface="Courier New" panose="02070309020205020404" pitchFamily="49" charset="0"/>
              <a:ea typeface="+mn-ea"/>
              <a:cs typeface="+mn-cs"/>
            </a:endParaRPr>
          </a:p>
          <a:p>
            <a:pPr>
              <a:buClrTx/>
              <a:buSzTx/>
              <a:buFontTx/>
              <a:buNone/>
            </a:pP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Parameter Standard T for H0:</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Variable DF  Estimate    Error   Param=0  Prob&gt;|T|</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INTERCEP  1   -0.1000   0.6350    -0.157    0.8849</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ADVERT    1    0.7000   0.1914     3.656    0.0354</a:t>
            </a:r>
            <a:endParaRPr sz="2000" b="1" dirty="0">
              <a:latin typeface="Courier New" panose="02070309020205020404" pitchFamily="49" charset="0"/>
              <a:ea typeface="+mn-ea"/>
              <a:cs typeface="+mn-cs"/>
            </a:endParaRPr>
          </a:p>
        </p:txBody>
      </p:sp>
      <p:sp>
        <p:nvSpPr>
          <p:cNvPr id="7173" name="Line 5"/>
          <p:cNvSpPr/>
          <p:nvPr/>
        </p:nvSpPr>
        <p:spPr>
          <a:xfrm>
            <a:off x="2209800" y="2895600"/>
            <a:ext cx="685800" cy="609600"/>
          </a:xfrm>
          <a:prstGeom prst="line">
            <a:avLst/>
          </a:prstGeom>
          <a:ln w="25400" cap="flat" cmpd="sng">
            <a:solidFill>
              <a:schemeClr val="folHlink"/>
            </a:solidFill>
            <a:prstDash val="solid"/>
            <a:headEnd type="none" w="med" len="med"/>
            <a:tailEnd type="triangle" w="med" len="med"/>
          </a:ln>
        </p:spPr>
      </p:sp>
      <p:sp>
        <p:nvSpPr>
          <p:cNvPr id="7174" name="Line 7"/>
          <p:cNvSpPr/>
          <p:nvPr/>
        </p:nvSpPr>
        <p:spPr>
          <a:xfrm flipH="1" flipV="1">
            <a:off x="3414713" y="4110038"/>
            <a:ext cx="490537" cy="822325"/>
          </a:xfrm>
          <a:prstGeom prst="line">
            <a:avLst/>
          </a:prstGeom>
          <a:ln w="25400" cap="flat" cmpd="sng">
            <a:solidFill>
              <a:schemeClr val="folHlink"/>
            </a:solidFill>
            <a:prstDash val="solid"/>
            <a:headEnd type="none" w="med" len="med"/>
            <a:tailEnd type="triangle" w="med" len="med"/>
          </a:ln>
        </p:spPr>
      </p:sp>
      <p:sp>
        <p:nvSpPr>
          <p:cNvPr id="7175" name="AutoShape 8"/>
          <p:cNvSpPr/>
          <p:nvPr/>
        </p:nvSpPr>
        <p:spPr>
          <a:xfrm>
            <a:off x="1376363" y="2330450"/>
            <a:ext cx="901700" cy="633413"/>
          </a:xfrm>
          <a:prstGeom prst="roundRect">
            <a:avLst>
              <a:gd name="adj" fmla="val 46421"/>
            </a:avLst>
          </a:prstGeom>
          <a:solidFill>
            <a:srgbClr val="EAEC5E"/>
          </a:solidFill>
          <a:ln w="28575"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7176" name="Rectangle 9"/>
          <p:cNvSpPr/>
          <p:nvPr/>
        </p:nvSpPr>
        <p:spPr>
          <a:xfrm>
            <a:off x="1524000" y="2438400"/>
            <a:ext cx="758825" cy="515938"/>
          </a:xfrm>
          <a:prstGeom prst="rect">
            <a:avLst/>
          </a:prstGeom>
          <a:noFill/>
          <a:ln w="12700">
            <a:noFill/>
          </a:ln>
        </p:spPr>
        <p:txBody>
          <a:bodyPr lIns="90488" tIns="44450" rIns="90488" bIns="44450">
            <a:spAutoFit/>
          </a:bodyPr>
          <a:p>
            <a:pPr eaLnBrk="0" hangingPunct="0"/>
            <a:r>
              <a:rPr sz="2800" b="1" i="1" dirty="0">
                <a:latin typeface="Symbol" panose="05050102010706020507" pitchFamily="18" charset="2"/>
              </a:rPr>
              <a:t></a:t>
            </a:r>
            <a:r>
              <a:rPr sz="2800" b="1" baseline="-25000" dirty="0">
                <a:latin typeface="Times New Roman" panose="02020603050405020304" pitchFamily="18" charset="0"/>
              </a:rPr>
              <a:t>0</a:t>
            </a:r>
            <a:endParaRPr sz="2800" b="1" baseline="-25000" dirty="0">
              <a:latin typeface="Times New Roman" panose="02020603050405020304" pitchFamily="18" charset="0"/>
            </a:endParaRPr>
          </a:p>
        </p:txBody>
      </p:sp>
      <p:sp>
        <p:nvSpPr>
          <p:cNvPr id="7177" name="Rectangle 10"/>
          <p:cNvSpPr/>
          <p:nvPr/>
        </p:nvSpPr>
        <p:spPr>
          <a:xfrm>
            <a:off x="1536700" y="2273300"/>
            <a:ext cx="528638" cy="515938"/>
          </a:xfrm>
          <a:prstGeom prst="rect">
            <a:avLst/>
          </a:prstGeom>
          <a:noFill/>
          <a:ln w="12700">
            <a:noFill/>
          </a:ln>
        </p:spPr>
        <p:txBody>
          <a:bodyPr lIns="90488" tIns="44450" rIns="90488" bIns="44450">
            <a:spAutoFit/>
          </a:bodyPr>
          <a:p>
            <a:pPr algn="ctr" eaLnBrk="0" hangingPunct="0"/>
            <a:r>
              <a:rPr sz="2800" b="1" dirty="0">
                <a:latin typeface="Times New Roman" panose="02020603050405020304" pitchFamily="18" charset="0"/>
              </a:rPr>
              <a:t>^</a:t>
            </a:r>
            <a:endParaRPr sz="2800" b="1" dirty="0">
              <a:latin typeface="Times New Roman" panose="02020603050405020304" pitchFamily="18" charset="0"/>
            </a:endParaRPr>
          </a:p>
        </p:txBody>
      </p:sp>
      <p:sp>
        <p:nvSpPr>
          <p:cNvPr id="7178" name="AutoShape 11"/>
          <p:cNvSpPr/>
          <p:nvPr/>
        </p:nvSpPr>
        <p:spPr>
          <a:xfrm>
            <a:off x="3751263" y="4860925"/>
            <a:ext cx="901700" cy="633413"/>
          </a:xfrm>
          <a:prstGeom prst="roundRect">
            <a:avLst>
              <a:gd name="adj" fmla="val 46421"/>
            </a:avLst>
          </a:prstGeom>
          <a:solidFill>
            <a:srgbClr val="EAEC5E"/>
          </a:solidFill>
          <a:ln w="28575"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7179" name="Rectangle 12"/>
          <p:cNvSpPr/>
          <p:nvPr/>
        </p:nvSpPr>
        <p:spPr>
          <a:xfrm>
            <a:off x="3975100" y="4968875"/>
            <a:ext cx="758825" cy="515938"/>
          </a:xfrm>
          <a:prstGeom prst="rect">
            <a:avLst/>
          </a:prstGeom>
          <a:noFill/>
          <a:ln w="12700">
            <a:noFill/>
          </a:ln>
        </p:spPr>
        <p:txBody>
          <a:bodyPr lIns="90488" tIns="44450" rIns="90488" bIns="44450">
            <a:spAutoFit/>
          </a:bodyPr>
          <a:p>
            <a:pPr eaLnBrk="0" hangingPunct="0"/>
            <a:r>
              <a:rPr sz="2800" b="1" i="1" dirty="0">
                <a:latin typeface="Symbol" panose="05050102010706020507" pitchFamily="18" charset="2"/>
              </a:rPr>
              <a:t></a:t>
            </a:r>
            <a:r>
              <a:rPr sz="2800" b="1" baseline="-25000" dirty="0">
                <a:latin typeface="Times New Roman" panose="02020603050405020304" pitchFamily="18" charset="0"/>
              </a:rPr>
              <a:t>1</a:t>
            </a:r>
            <a:endParaRPr sz="2800" b="1" baseline="-25000" dirty="0">
              <a:latin typeface="Times New Roman" panose="02020603050405020304" pitchFamily="18" charset="0"/>
            </a:endParaRPr>
          </a:p>
        </p:txBody>
      </p:sp>
      <p:sp>
        <p:nvSpPr>
          <p:cNvPr id="7180" name="Rectangle 13"/>
          <p:cNvSpPr/>
          <p:nvPr/>
        </p:nvSpPr>
        <p:spPr>
          <a:xfrm>
            <a:off x="3995738" y="4822825"/>
            <a:ext cx="528637" cy="515938"/>
          </a:xfrm>
          <a:prstGeom prst="rect">
            <a:avLst/>
          </a:prstGeom>
          <a:noFill/>
          <a:ln w="12700">
            <a:noFill/>
          </a:ln>
        </p:spPr>
        <p:txBody>
          <a:bodyPr lIns="90488" tIns="44450" rIns="90488" bIns="44450">
            <a:spAutoFit/>
          </a:bodyPr>
          <a:p>
            <a:pPr algn="ctr" eaLnBrk="0" hangingPunct="0"/>
            <a:r>
              <a:rPr sz="2800" b="1" dirty="0">
                <a:latin typeface="Times New Roman" panose="02020603050405020304" pitchFamily="18" charset="0"/>
              </a:rPr>
              <a:t>^</a:t>
            </a:r>
            <a:endParaRPr sz="2800" b="1" dirty="0">
              <a:latin typeface="Times New Roman" panose="02020603050405020304" pitchFamily="18" charset="0"/>
            </a:endParaRPr>
          </a:p>
        </p:txBody>
      </p:sp>
      <p:graphicFrame>
        <p:nvGraphicFramePr>
          <p:cNvPr id="7170" name="Object 17"/>
          <p:cNvGraphicFramePr>
            <a:graphicFrameLocks noChangeAspect="1"/>
          </p:cNvGraphicFramePr>
          <p:nvPr/>
        </p:nvGraphicFramePr>
        <p:xfrm>
          <a:off x="2819400" y="5791200"/>
          <a:ext cx="2762250" cy="700088"/>
        </p:xfrm>
        <a:graphic>
          <a:graphicData uri="http://schemas.openxmlformats.org/presentationml/2006/ole">
            <mc:AlternateContent xmlns:mc="http://schemas.openxmlformats.org/markup-compatibility/2006">
              <mc:Choice xmlns:v="urn:schemas-microsoft-com:vml" Requires="v">
                <p:oleObj spid="_x0000_s3078" name="" r:id="rId1" imgW="799465" imgH="203200" progId="Equation.DSMT4">
                  <p:embed/>
                </p:oleObj>
              </mc:Choice>
              <mc:Fallback>
                <p:oleObj name="" r:id="rId1" imgW="799465" imgH="203200" progId="Equation.DSMT4">
                  <p:embed/>
                  <p:pic>
                    <p:nvPicPr>
                      <p:cNvPr id="0" name="Picture 3077"/>
                      <p:cNvPicPr/>
                      <p:nvPr/>
                    </p:nvPicPr>
                    <p:blipFill>
                      <a:blip r:embed="rId2"/>
                      <a:stretch>
                        <a:fillRect/>
                      </a:stretch>
                    </p:blipFill>
                    <p:spPr>
                      <a:xfrm>
                        <a:off x="2819400" y="5791200"/>
                        <a:ext cx="2762250" cy="700088"/>
                      </a:xfrm>
                      <a:prstGeom prst="rect">
                        <a:avLst/>
                      </a:prstGeom>
                      <a:noFill/>
                      <a:ln w="38100">
                        <a:noFill/>
                        <a:miter/>
                      </a:ln>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Rectangle 2"/>
          <p:cNvSpPr>
            <a:spLocks noGrp="1"/>
          </p:cNvSpPr>
          <p:nvPr>
            <p:ph type="title"/>
          </p:nvPr>
        </p:nvSpPr>
        <p:spPr>
          <a:ln/>
        </p:spPr>
        <p:txBody>
          <a:bodyPr vert="horz" wrap="square" lIns="90488" tIns="44450" rIns="90488" bIns="44450" anchor="ctr" anchorCtr="1"/>
          <a:p>
            <a:r>
              <a:rPr b="1" dirty="0"/>
              <a:t>Coefficient Interpretation Solution</a:t>
            </a:r>
            <a:endParaRPr b="1" dirty="0"/>
          </a:p>
        </p:txBody>
      </p:sp>
      <p:grpSp>
        <p:nvGrpSpPr>
          <p:cNvPr id="2" name="Group 11"/>
          <p:cNvGrpSpPr/>
          <p:nvPr/>
        </p:nvGrpSpPr>
        <p:grpSpPr>
          <a:xfrm>
            <a:off x="533400" y="1371600"/>
            <a:ext cx="8229600" cy="2525713"/>
            <a:chOff x="336" y="864"/>
            <a:chExt cx="5184" cy="1591"/>
          </a:xfrm>
        </p:grpSpPr>
        <p:sp>
          <p:nvSpPr>
            <p:cNvPr id="124935" name="Text Box 7"/>
            <p:cNvSpPr txBox="1">
              <a:spLocks noChangeArrowheads="1"/>
            </p:cNvSpPr>
            <p:nvPr/>
          </p:nvSpPr>
          <p:spPr bwMode="auto">
            <a:xfrm>
              <a:off x="336" y="960"/>
              <a:ext cx="5184" cy="1495"/>
            </a:xfrm>
            <a:prstGeom prst="rect">
              <a:avLst/>
            </a:prstGeom>
            <a:noFill/>
            <a:ln w="9525" algn="ctr">
              <a:noFill/>
              <a:miter lim="800000"/>
            </a:ln>
            <a:effectLst/>
          </p:spPr>
          <p:txBody>
            <a:bodyPr>
              <a:spAutoFit/>
            </a:bodyPr>
            <a:lstStyle/>
            <a:p>
              <a:pPr marL="457200" marR="0" indent="-457200" defTabSz="914400">
                <a:spcBef>
                  <a:spcPct val="20000"/>
                </a:spcBef>
                <a:buClr>
                  <a:srgbClr val="8E0D30"/>
                </a:buClr>
                <a:buSzTx/>
                <a:buFontTx/>
                <a:buAutoNum type="arabicPeriod"/>
                <a:defRPr/>
              </a:pPr>
              <a:r>
                <a:rPr kumimoji="0" lang="en-US" sz="3200" kern="1200" cap="none" spc="0" normalizeH="0" baseline="0" noProof="0" dirty="0">
                  <a:latin typeface="Times New Roman" panose="02020603050405020304" pitchFamily="18" charset="0"/>
                  <a:ea typeface="+mn-ea"/>
                  <a:cs typeface="Times New Roman" panose="02020603050405020304" pitchFamily="18" charset="0"/>
                </a:rPr>
                <a:t>Slope (</a:t>
              </a:r>
              <a:r>
                <a:rPr kumimoji="0" lang="en-US" sz="3200" i="1" kern="1200" cap="none" spc="0" normalizeH="0" baseline="0" noProof="0" dirty="0">
                  <a:latin typeface="Symbol" panose="05050102010706020507" pitchFamily="18" charset="2"/>
                  <a:ea typeface="+mn-ea"/>
                  <a:cs typeface="Times New Roman" panose="02020603050405020304" pitchFamily="18" charset="0"/>
                </a:rPr>
                <a:t></a:t>
              </a:r>
              <a:r>
                <a:rPr kumimoji="0" lang="en-US" sz="3200" kern="1200" cap="none" spc="0" normalizeH="0" baseline="-25000" noProof="0" dirty="0">
                  <a:latin typeface="Times New Roman" panose="02020603050405020304" pitchFamily="18" charset="0"/>
                  <a:ea typeface="+mn-ea"/>
                  <a:cs typeface="Times New Roman" panose="02020603050405020304" pitchFamily="18" charset="0"/>
                </a:rPr>
                <a:t>1</a:t>
              </a:r>
              <a:r>
                <a:rPr kumimoji="0" lang="en-US" sz="3200" kern="1200" cap="none" spc="0" normalizeH="0" baseline="0" noProof="0" dirty="0">
                  <a:latin typeface="Times New Roman" panose="02020603050405020304" pitchFamily="18" charset="0"/>
                  <a:ea typeface="+mn-ea"/>
                  <a:cs typeface="Times New Roman" panose="02020603050405020304" pitchFamily="18" charset="0"/>
                </a:rPr>
                <a:t>)</a:t>
              </a:r>
              <a:endParaRPr kumimoji="0" lang="en-US" sz="3200" kern="1200" cap="none" spc="0" normalizeH="0" baseline="0" noProof="0" dirty="0">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100000"/>
                </a:lnSpc>
                <a:spcBef>
                  <a:spcPct val="20000"/>
                </a:spcBef>
                <a:spcAft>
                  <a:spcPct val="0"/>
                </a:spcAft>
                <a:buClr>
                  <a:srgbClr val="8E0D30"/>
                </a:buClr>
                <a:buSzTx/>
                <a:buFontTx/>
                <a:buChar char="•"/>
                <a:defRPr/>
              </a:pP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Sales Volume (</a:t>
              </a:r>
              <a:r>
                <a:rPr kumimoji="0" lang="en-US" sz="2800" b="0" i="1"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y</a:t>
              </a: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 is expected to increase by $700 for each $100 increase in advertising (</a:t>
              </a:r>
              <a:r>
                <a:rPr kumimoji="0" lang="en-US" sz="2800" b="0" i="1"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x</a:t>
              </a: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 </a:t>
              </a:r>
              <a:r>
                <a:rPr kumimoji="0" lang="en-US" sz="2800" b="0" i="1"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over the sampled range of advertising expenditures from $100 to $500 </a:t>
              </a:r>
              <a:endParaRPr kumimoji="0" lang="en-US" sz="24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endParaRPr>
            </a:p>
          </p:txBody>
        </p:sp>
        <p:sp>
          <p:nvSpPr>
            <p:cNvPr id="53256" name="Rectangle 4"/>
            <p:cNvSpPr/>
            <p:nvPr/>
          </p:nvSpPr>
          <p:spPr>
            <a:xfrm>
              <a:off x="1440" y="864"/>
              <a:ext cx="333" cy="325"/>
            </a:xfrm>
            <a:prstGeom prst="rect">
              <a:avLst/>
            </a:prstGeom>
            <a:noFill/>
            <a:ln w="12700">
              <a:noFill/>
            </a:ln>
          </p:spPr>
          <p:txBody>
            <a:bodyPr lIns="90488" tIns="44450" rIns="90488" bIns="44450">
              <a:spAutoFit/>
            </a:bodyPr>
            <a:p>
              <a:pPr eaLnBrk="0" hangingPunct="0"/>
              <a:r>
                <a:rPr sz="2800" b="1" dirty="0">
                  <a:latin typeface="Times New Roman" panose="02020603050405020304" pitchFamily="18" charset="0"/>
                </a:rPr>
                <a:t>^</a:t>
              </a:r>
              <a:endParaRPr sz="2800" b="1" dirty="0">
                <a:latin typeface="Times New Roman" panose="02020603050405020304" pitchFamily="18" charset="0"/>
              </a:endParaRPr>
            </a:p>
          </p:txBody>
        </p:sp>
      </p:grpSp>
      <p:grpSp>
        <p:nvGrpSpPr>
          <p:cNvPr id="3" name="Group 13"/>
          <p:cNvGrpSpPr/>
          <p:nvPr/>
        </p:nvGrpSpPr>
        <p:grpSpPr>
          <a:xfrm>
            <a:off x="609600" y="3962400"/>
            <a:ext cx="8001000" cy="2127250"/>
            <a:chOff x="384" y="2160"/>
            <a:chExt cx="5040" cy="949"/>
          </a:xfrm>
        </p:grpSpPr>
        <p:sp>
          <p:nvSpPr>
            <p:cNvPr id="124934" name="Text Box 6"/>
            <p:cNvSpPr txBox="1">
              <a:spLocks noChangeArrowheads="1"/>
            </p:cNvSpPr>
            <p:nvPr/>
          </p:nvSpPr>
          <p:spPr bwMode="auto">
            <a:xfrm>
              <a:off x="384" y="2241"/>
              <a:ext cx="5040" cy="868"/>
            </a:xfrm>
            <a:prstGeom prst="rect">
              <a:avLst/>
            </a:prstGeom>
            <a:noFill/>
            <a:ln w="9525" algn="ctr">
              <a:noFill/>
              <a:miter lim="800000"/>
            </a:ln>
            <a:effectLst/>
          </p:spPr>
          <p:txBody>
            <a:bodyPr>
              <a:spAutoFit/>
            </a:bodyPr>
            <a:lstStyle/>
            <a:p>
              <a:pPr marL="457200" marR="0" indent="-457200" defTabSz="914400">
                <a:spcBef>
                  <a:spcPct val="40000"/>
                </a:spcBef>
                <a:buClr>
                  <a:srgbClr val="8E0D30"/>
                </a:buClr>
                <a:buSzTx/>
                <a:buFontTx/>
                <a:buAutoNum type="arabicPeriod" startAt="2"/>
                <a:defRPr/>
              </a:pPr>
              <a:r>
                <a:rPr kumimoji="0" lang="en-US" sz="3200" kern="1200" cap="none" spc="0" normalizeH="0" baseline="0" noProof="0" dirty="0">
                  <a:latin typeface="Times New Roman" panose="02020603050405020304" pitchFamily="18" charset="0"/>
                  <a:ea typeface="+mn-ea"/>
                  <a:cs typeface="Times New Roman" panose="02020603050405020304" pitchFamily="18" charset="0"/>
                </a:rPr>
                <a:t> </a:t>
              </a:r>
              <a:r>
                <a:rPr kumimoji="0" lang="en-US" sz="3200" i="1" kern="1200" cap="none" spc="0" normalizeH="0" baseline="0" noProof="0" dirty="0">
                  <a:latin typeface="Times New Roman" panose="02020603050405020304" pitchFamily="18" charset="0"/>
                  <a:ea typeface="+mn-ea"/>
                  <a:cs typeface="Times New Roman" panose="02020603050405020304" pitchFamily="18" charset="0"/>
                </a:rPr>
                <a:t>y</a:t>
              </a:r>
              <a:r>
                <a:rPr kumimoji="0" lang="en-US" sz="3200" kern="1200" cap="none" spc="0" normalizeH="0" baseline="0" noProof="0" dirty="0">
                  <a:latin typeface="Times New Roman" panose="02020603050405020304" pitchFamily="18" charset="0"/>
                  <a:ea typeface="+mn-ea"/>
                  <a:cs typeface="Times New Roman" panose="02020603050405020304" pitchFamily="18" charset="0"/>
                </a:rPr>
                <a:t>-Intercept (</a:t>
              </a:r>
              <a:r>
                <a:rPr kumimoji="0" lang="en-US" sz="3200" i="1" kern="1200" cap="none" spc="0" normalizeH="0" baseline="0" noProof="0" dirty="0">
                  <a:latin typeface="Symbol" panose="05050102010706020507" pitchFamily="18" charset="2"/>
                  <a:ea typeface="+mn-ea"/>
                  <a:cs typeface="Times New Roman" panose="02020603050405020304" pitchFamily="18" charset="0"/>
                </a:rPr>
                <a:t></a:t>
              </a:r>
              <a:r>
                <a:rPr kumimoji="0" lang="en-US" sz="3200" kern="1200" cap="none" spc="0" normalizeH="0" baseline="-25000" noProof="0" dirty="0">
                  <a:latin typeface="Times New Roman" panose="02020603050405020304" pitchFamily="18" charset="0"/>
                  <a:ea typeface="+mn-ea"/>
                  <a:cs typeface="Times New Roman" panose="02020603050405020304" pitchFamily="18" charset="0"/>
                </a:rPr>
                <a:t>0</a:t>
              </a:r>
              <a:r>
                <a:rPr kumimoji="0" lang="en-US" sz="3200" kern="1200" cap="none" spc="0" normalizeH="0" baseline="0" noProof="0" dirty="0">
                  <a:latin typeface="Times New Roman" panose="02020603050405020304" pitchFamily="18" charset="0"/>
                  <a:ea typeface="+mn-ea"/>
                  <a:cs typeface="Times New Roman" panose="02020603050405020304" pitchFamily="18" charset="0"/>
                </a:rPr>
                <a:t>)</a:t>
              </a:r>
              <a:endParaRPr kumimoji="0" lang="en-US" sz="3200" kern="1200" cap="none" spc="0" normalizeH="0" baseline="0" noProof="0" dirty="0">
                <a:latin typeface="Times New Roman" panose="02020603050405020304" pitchFamily="18" charset="0"/>
                <a:ea typeface="+mn-ea"/>
                <a:cs typeface="Times New Roman" panose="02020603050405020304" pitchFamily="18" charset="0"/>
              </a:endParaRPr>
            </a:p>
            <a:p>
              <a:pPr marL="914400" marR="0" lvl="1" indent="-457200" algn="l" defTabSz="914400" rtl="0" eaLnBrk="1" fontAlgn="base" latinLnBrk="0" hangingPunct="1">
                <a:lnSpc>
                  <a:spcPct val="100000"/>
                </a:lnSpc>
                <a:spcBef>
                  <a:spcPct val="20000"/>
                </a:spcBef>
                <a:spcAft>
                  <a:spcPct val="0"/>
                </a:spcAft>
                <a:buClr>
                  <a:srgbClr val="8E0D30"/>
                </a:buClr>
                <a:buSzTx/>
                <a:buFontTx/>
                <a:buChar char="•"/>
                <a:defRPr/>
              </a:pP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Since 0 is outside of the range of the sampled values of </a:t>
              </a:r>
              <a:r>
                <a:rPr kumimoji="0" lang="en-US" sz="2800" b="0" i="1"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x</a:t>
              </a: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 the </a:t>
              </a:r>
              <a:r>
                <a:rPr kumimoji="0" lang="en-US" sz="2800" b="0" i="1"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y</a:t>
              </a:r>
              <a:r>
                <a:rPr kumimoji="0" lang="en-US" sz="28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rPr>
                <a:t>-intercept has no meaningful interpretation</a:t>
              </a:r>
              <a:endParaRPr kumimoji="0" lang="en-US" sz="2400" b="0" i="0" u="none" strike="noStrike" kern="1200" cap="none" spc="0" normalizeH="0" baseline="0" noProof="0" dirty="0">
                <a:ln>
                  <a:noFill/>
                </a:ln>
                <a:solidFill>
                  <a:schemeClr val="tx1"/>
                </a:solidFill>
                <a:effectLst/>
                <a:uLnTx/>
                <a:uFillTx/>
                <a:latin typeface="+mj-lt"/>
                <a:ea typeface="+mn-ea"/>
                <a:cs typeface="Times New Roman" panose="02020603050405020304" pitchFamily="18" charset="0"/>
              </a:endParaRPr>
            </a:p>
          </p:txBody>
        </p:sp>
        <p:sp>
          <p:nvSpPr>
            <p:cNvPr id="124937" name="Rectangle 9"/>
            <p:cNvSpPr>
              <a:spLocks noChangeArrowheads="1"/>
            </p:cNvSpPr>
            <p:nvPr/>
          </p:nvSpPr>
          <p:spPr bwMode="auto">
            <a:xfrm>
              <a:off x="2029" y="2160"/>
              <a:ext cx="333" cy="230"/>
            </a:xfrm>
            <a:prstGeom prst="rect">
              <a:avLst/>
            </a:prstGeom>
            <a:noFill/>
            <a:ln w="12700">
              <a:noFill/>
              <a:miter lim="800000"/>
            </a:ln>
            <a:effectLst/>
          </p:spPr>
          <p:txBody>
            <a:bodyPr lIns="90488" tIns="44450" rIns="90488" bIns="44450">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en-US" sz="2800" b="1" i="0" u="none" strike="noStrike" kern="1200" cap="none" spc="0" normalizeH="0" baseline="0" noProof="0">
                  <a:ln>
                    <a:noFill/>
                  </a:ln>
                  <a:solidFill>
                    <a:schemeClr val="tx1"/>
                  </a:solidFill>
                  <a:effectLst>
                    <a:outerShdw blurRad="38100" dist="38100" dir="2700000" algn="tl">
                      <a:srgbClr val="FFFFFF"/>
                    </a:outerShdw>
                  </a:effectLst>
                  <a:uLnTx/>
                  <a:uFillTx/>
                  <a:latin typeface="Times New Roman" panose="02020603050405020304" pitchFamily="18" charset="0"/>
                  <a:ea typeface="+mn-ea"/>
                  <a:cs typeface="Times New Roman" panose="02020603050405020304" pitchFamily="18" charset="0"/>
                </a:rPr>
                <a:t>^</a:t>
              </a:r>
              <a:endParaRPr kumimoji="0" lang="en-US" sz="2800" b="1" i="0" u="none" strike="noStrike" kern="1200" cap="none" spc="0" normalizeH="0" baseline="0" noProof="0">
                <a:ln>
                  <a:noFill/>
                </a:ln>
                <a:solidFill>
                  <a:schemeClr val="tx1"/>
                </a:solidFill>
                <a:effectLst>
                  <a:outerShdw blurRad="38100" dist="38100" dir="2700000" algn="tl">
                    <a:srgbClr val="FFFFFF"/>
                  </a:outerShdw>
                </a:effectLst>
                <a:uLnTx/>
                <a:uFillTx/>
                <a:latin typeface="Times New Roman" panose="02020603050405020304" pitchFamily="18" charset="0"/>
                <a:ea typeface="+mn-ea"/>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11.3</a:t>
            </a:r>
            <a:endParaRPr b="1" dirty="0">
              <a:solidFill>
                <a:srgbClr val="8E0D30"/>
              </a:solidFill>
            </a:endParaRPr>
          </a:p>
        </p:txBody>
      </p:sp>
      <p:sp>
        <p:nvSpPr>
          <p:cNvPr id="54275"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Model Assumptions</a:t>
            </a:r>
            <a:endParaRPr sz="4200" dirty="0">
              <a:solidFill>
                <a:srgbClr val="141413"/>
              </a:solidFill>
              <a:latin typeface="+mn-lt"/>
              <a:ea typeface="+mn-ea"/>
              <a:cs typeface="+mn-cs"/>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Rectangle 2"/>
          <p:cNvSpPr>
            <a:spLocks noGrp="1"/>
          </p:cNvSpPr>
          <p:nvPr>
            <p:ph type="title"/>
          </p:nvPr>
        </p:nvSpPr>
        <p:spPr>
          <a:ln/>
        </p:spPr>
        <p:txBody>
          <a:bodyPr vert="horz" wrap="square" lIns="90488" tIns="44450" rIns="90488" bIns="44450" anchor="ctr" anchorCtr="1"/>
          <a:p>
            <a:r>
              <a:rPr b="1" dirty="0"/>
              <a:t>Basic Assumptions of the Probability Distribution</a:t>
            </a:r>
            <a:endParaRPr b="1" dirty="0"/>
          </a:p>
        </p:txBody>
      </p:sp>
      <p:sp>
        <p:nvSpPr>
          <p:cNvPr id="351235" name="Text Box 3"/>
          <p:cNvSpPr txBox="1">
            <a:spLocks noChangeArrowheads="1"/>
          </p:cNvSpPr>
          <p:nvPr/>
        </p:nvSpPr>
        <p:spPr bwMode="auto">
          <a:xfrm>
            <a:off x="277813" y="1738313"/>
            <a:ext cx="8458200" cy="4271963"/>
          </a:xfrm>
          <a:prstGeom prst="rect">
            <a:avLst/>
          </a:prstGeom>
          <a:noFill/>
          <a:ln w="12700" algn="ctr">
            <a:noFill/>
            <a:miter lim="800000"/>
          </a:ln>
          <a:effectLst/>
        </p:spPr>
        <p:txBody>
          <a:bodyPr lIns="90488" tIns="44450" rIns="90488" bIns="44450"/>
          <a:lstStyle/>
          <a:p>
            <a:pPr marR="0" defTabSz="914400">
              <a:spcBef>
                <a:spcPct val="20000"/>
              </a:spcBef>
              <a:buClr>
                <a:srgbClr val="8E0D30"/>
              </a:buClr>
              <a:buSzTx/>
              <a:buFontTx/>
              <a:buNone/>
              <a:defRPr/>
            </a:pPr>
            <a:r>
              <a:rPr kumimoji="0" lang="en-US" sz="3200" b="1" kern="1200" cap="none" spc="0" normalizeH="0" baseline="0" noProof="0" dirty="0">
                <a:latin typeface="+mj-lt"/>
                <a:ea typeface="+mn-ea"/>
                <a:cs typeface="Times New Roman" panose="02020603050405020304" pitchFamily="18" charset="0"/>
              </a:rPr>
              <a:t>Assumption 1:</a:t>
            </a:r>
            <a:endParaRPr kumimoji="0" lang="en-US" sz="3200" kern="1200" cap="none" spc="0" normalizeH="0" baseline="0" noProof="0" dirty="0">
              <a:latin typeface="+mj-lt"/>
              <a:ea typeface="+mn-ea"/>
              <a:cs typeface="Times New Roman" panose="02020603050405020304" pitchFamily="18" charset="0"/>
            </a:endParaRPr>
          </a:p>
          <a:p>
            <a:pPr marR="0" defTabSz="914400">
              <a:spcBef>
                <a:spcPct val="20000"/>
              </a:spcBef>
              <a:buClr>
                <a:srgbClr val="8E0D30"/>
              </a:buClr>
              <a:buSzTx/>
              <a:buFontTx/>
              <a:buNone/>
              <a:defRPr/>
            </a:pPr>
            <a:r>
              <a:rPr kumimoji="0" lang="en-US" sz="3200" kern="1200" cap="none" spc="0" normalizeH="0" baseline="0" noProof="0" dirty="0">
                <a:solidFill>
                  <a:srgbClr val="141413"/>
                </a:solidFill>
                <a:latin typeface="+mj-lt"/>
                <a:ea typeface="+mn-ea"/>
                <a:cs typeface="Times New Roman" panose="02020603050405020304" pitchFamily="18" charset="0"/>
              </a:rPr>
              <a:t>The mean of the probability distribution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is 0 – that is, the average of the values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over an infinitely long series of experiments is 0 for each setting of the independent variable </a:t>
            </a:r>
            <a:r>
              <a:rPr kumimoji="0" lang="en-US" sz="3200" i="1" kern="1200" cap="none" spc="0" normalizeH="0" baseline="0" noProof="0" dirty="0">
                <a:solidFill>
                  <a:srgbClr val="141413"/>
                </a:solidFill>
                <a:latin typeface="+mj-lt"/>
                <a:ea typeface="+mn-ea"/>
                <a:cs typeface="Times New Roman" panose="02020603050405020304" pitchFamily="18" charset="0"/>
              </a:rPr>
              <a:t>x</a:t>
            </a:r>
            <a:r>
              <a:rPr kumimoji="0" lang="en-US" sz="3200" kern="1200" cap="none" spc="0" normalizeH="0" baseline="0" noProof="0" dirty="0">
                <a:solidFill>
                  <a:srgbClr val="141413"/>
                </a:solidFill>
                <a:latin typeface="+mj-lt"/>
                <a:ea typeface="+mn-ea"/>
                <a:cs typeface="Times New Roman" panose="02020603050405020304" pitchFamily="18" charset="0"/>
              </a:rPr>
              <a:t>. This assumption implies that the mean value of </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a:t>
            </a:r>
            <a:r>
              <a:rPr kumimoji="0" lang="en-US" sz="3200" i="1" kern="1200" cap="none" spc="0" normalizeH="0" baseline="0" noProof="0" dirty="0">
                <a:solidFill>
                  <a:srgbClr val="141413"/>
                </a:solidFill>
                <a:latin typeface="+mj-lt"/>
                <a:ea typeface="+mn-ea"/>
                <a:cs typeface="Times New Roman" panose="02020603050405020304" pitchFamily="18" charset="0"/>
              </a:rPr>
              <a:t>E</a:t>
            </a:r>
            <a:r>
              <a:rPr kumimoji="0" lang="en-US" sz="3200" kern="1200" cap="none" spc="0" normalizeH="0" baseline="0" noProof="0" dirty="0">
                <a:solidFill>
                  <a:srgbClr val="141413"/>
                </a:solidFill>
                <a:latin typeface="+mj-lt"/>
                <a:ea typeface="+mn-ea"/>
                <a:cs typeface="Times New Roman" panose="02020603050405020304" pitchFamily="18" charset="0"/>
              </a:rPr>
              <a:t>(</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for a given value of </a:t>
            </a:r>
            <a:r>
              <a:rPr kumimoji="0" lang="en-US" sz="3200" i="1" kern="1200" cap="none" spc="0" normalizeH="0" baseline="0" noProof="0" dirty="0">
                <a:solidFill>
                  <a:srgbClr val="141413"/>
                </a:solidFill>
                <a:latin typeface="+mj-lt"/>
                <a:ea typeface="+mn-ea"/>
                <a:cs typeface="Times New Roman" panose="02020603050405020304" pitchFamily="18" charset="0"/>
              </a:rPr>
              <a:t>x</a:t>
            </a:r>
            <a:r>
              <a:rPr kumimoji="0" lang="en-US" sz="3200" kern="1200" cap="none" spc="0" normalizeH="0" baseline="0" noProof="0" dirty="0">
                <a:solidFill>
                  <a:srgbClr val="141413"/>
                </a:solidFill>
                <a:latin typeface="+mj-lt"/>
                <a:ea typeface="+mn-ea"/>
                <a:cs typeface="Times New Roman" panose="02020603050405020304" pitchFamily="18" charset="0"/>
              </a:rPr>
              <a:t> is </a:t>
            </a:r>
            <a:br>
              <a:rPr kumimoji="0" lang="en-US" sz="3200" kern="1200" cap="none" spc="0" normalizeH="0" baseline="0" noProof="0" dirty="0">
                <a:solidFill>
                  <a:srgbClr val="141413"/>
                </a:solidFill>
                <a:latin typeface="+mj-lt"/>
                <a:ea typeface="+mn-ea"/>
                <a:cs typeface="Times New Roman" panose="02020603050405020304" pitchFamily="18" charset="0"/>
              </a:rPr>
            </a:br>
            <a:r>
              <a:rPr kumimoji="0" lang="en-US" sz="3200" i="1" kern="1200" cap="none" spc="0" normalizeH="0" baseline="0" noProof="0" dirty="0">
                <a:solidFill>
                  <a:srgbClr val="141413"/>
                </a:solidFill>
                <a:latin typeface="+mj-lt"/>
                <a:ea typeface="+mn-ea"/>
                <a:cs typeface="Times New Roman" panose="02020603050405020304" pitchFamily="18" charset="0"/>
              </a:rPr>
              <a:t>E</a:t>
            </a:r>
            <a:r>
              <a:rPr kumimoji="0" lang="en-US" sz="3200" kern="1200" cap="none" spc="0" normalizeH="0" baseline="0" noProof="0" dirty="0">
                <a:solidFill>
                  <a:srgbClr val="141413"/>
                </a:solidFill>
                <a:latin typeface="+mj-lt"/>
                <a:ea typeface="+mn-ea"/>
                <a:cs typeface="Times New Roman" panose="02020603050405020304" pitchFamily="18" charset="0"/>
              </a:rPr>
              <a:t>(</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25000" noProof="0" dirty="0">
                <a:solidFill>
                  <a:srgbClr val="141413"/>
                </a:solidFill>
                <a:latin typeface="+mj-lt"/>
                <a:ea typeface="+mn-ea"/>
                <a:cs typeface="Times New Roman" panose="02020603050405020304" pitchFamily="18" charset="0"/>
              </a:rPr>
              <a:t>0</a:t>
            </a:r>
            <a:r>
              <a:rPr kumimoji="0" lang="en-US" sz="3200" kern="1200" cap="none" spc="0" normalizeH="0" baseline="0" noProof="0" dirty="0">
                <a:solidFill>
                  <a:srgbClr val="141413"/>
                </a:solidFill>
                <a:latin typeface="+mj-lt"/>
                <a:ea typeface="+mn-ea"/>
                <a:cs typeface="Times New Roman" panose="02020603050405020304" pitchFamily="18" charset="0"/>
              </a:rPr>
              <a:t> +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25000" noProof="0" dirty="0">
                <a:solidFill>
                  <a:srgbClr val="141413"/>
                </a:solidFill>
                <a:latin typeface="+mj-lt"/>
                <a:ea typeface="+mn-ea"/>
                <a:cs typeface="Times New Roman" panose="02020603050405020304" pitchFamily="18" charset="0"/>
              </a:rPr>
              <a:t>1</a:t>
            </a:r>
            <a:r>
              <a:rPr kumimoji="0" lang="en-US" sz="3200" i="1" kern="1200" cap="none" spc="0" normalizeH="0" baseline="0" noProof="0" dirty="0">
                <a:solidFill>
                  <a:srgbClr val="141413"/>
                </a:solidFill>
                <a:latin typeface="+mj-lt"/>
                <a:ea typeface="+mn-ea"/>
                <a:cs typeface="Times New Roman" panose="02020603050405020304" pitchFamily="18" charset="0"/>
              </a:rPr>
              <a:t>x</a:t>
            </a:r>
            <a:r>
              <a:rPr kumimoji="0" lang="en-US" sz="3200" kern="1200" cap="none" spc="0" normalizeH="0" baseline="0" noProof="0" dirty="0">
                <a:solidFill>
                  <a:srgbClr val="141413"/>
                </a:solidFill>
                <a:latin typeface="+mj-lt"/>
                <a:ea typeface="+mn-ea"/>
                <a:cs typeface="Times New Roman" panose="02020603050405020304" pitchFamily="18" charset="0"/>
              </a:rPr>
              <a:t>.</a:t>
            </a:r>
            <a:endParaRPr kumimoji="0" lang="en-US" sz="3200" i="1" kern="1200" cap="none" spc="0" normalizeH="0" baseline="0" noProof="0" dirty="0">
              <a:solidFill>
                <a:srgbClr val="141413"/>
              </a:solidFill>
              <a:latin typeface="+mj-lt"/>
              <a:ea typeface="+mn-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1235">
                                            <p:txEl>
                                              <p:charRg st="0" end="14"/>
                                            </p:txEl>
                                          </p:spTgt>
                                        </p:tgtEl>
                                        <p:attrNameLst>
                                          <p:attrName>style.visibility</p:attrName>
                                        </p:attrNameLst>
                                      </p:cBhvr>
                                      <p:to>
                                        <p:strVal val="visible"/>
                                      </p:to>
                                    </p:set>
                                    <p:animEffect transition="in" filter="wipe(left)">
                                      <p:cBhvr>
                                        <p:cTn id="7" dur="500"/>
                                        <p:tgtEl>
                                          <p:spTgt spid="351235">
                                            <p:txEl>
                                              <p:charRg st="0" end="14"/>
                                            </p:txEl>
                                          </p:spTgt>
                                        </p:tgtEl>
                                      </p:cBhvr>
                                    </p:animEffect>
                                  </p:childTnLst>
                                  <p:subTnLst>
                                    <p:animClr clrSpc="rgb" dir="cw">
                                      <p:cBhvr override="childStyle">
                                        <p:cTn dur="1" fill="hold" display="0" masterRel="nextClick" afterEffect="1"/>
                                        <p:tgtEl>
                                          <p:spTgt spid="351235">
                                            <p:txEl>
                                              <p:charRg st="0" end="14"/>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1235">
                                            <p:txEl>
                                              <p:charRg st="14" end="306"/>
                                            </p:txEl>
                                          </p:spTgt>
                                        </p:tgtEl>
                                        <p:attrNameLst>
                                          <p:attrName>style.visibility</p:attrName>
                                        </p:attrNameLst>
                                      </p:cBhvr>
                                      <p:to>
                                        <p:strVal val="visible"/>
                                      </p:to>
                                    </p:set>
                                    <p:animEffect transition="in" filter="wipe(left)">
                                      <p:cBhvr>
                                        <p:cTn id="12" dur="500"/>
                                        <p:tgtEl>
                                          <p:spTgt spid="351235">
                                            <p:txEl>
                                              <p:charRg st="14" end="306"/>
                                            </p:txEl>
                                          </p:spTgt>
                                        </p:tgtEl>
                                      </p:cBhvr>
                                    </p:animEffect>
                                  </p:childTnLst>
                                  <p:subTnLst>
                                    <p:animClr clrSpc="rgb" dir="cw">
                                      <p:cBhvr override="childStyle">
                                        <p:cTn dur="1" fill="hold" display="0" masterRel="nextClick" afterEffect="1"/>
                                        <p:tgtEl>
                                          <p:spTgt spid="351235">
                                            <p:txEl>
                                              <p:charRg st="14" end="306"/>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Rectangle 2"/>
          <p:cNvSpPr>
            <a:spLocks noGrp="1"/>
          </p:cNvSpPr>
          <p:nvPr>
            <p:ph type="title"/>
          </p:nvPr>
        </p:nvSpPr>
        <p:spPr>
          <a:ln/>
        </p:spPr>
        <p:txBody>
          <a:bodyPr vert="horz" wrap="square" lIns="90488" tIns="44450" rIns="90488" bIns="44450" anchor="ctr" anchorCtr="1"/>
          <a:p>
            <a:r>
              <a:rPr b="1" dirty="0"/>
              <a:t>Basic Assumptions of the Probability Distribution</a:t>
            </a:r>
            <a:endParaRPr b="1" dirty="0"/>
          </a:p>
        </p:txBody>
      </p:sp>
      <p:sp>
        <p:nvSpPr>
          <p:cNvPr id="353283" name="Text Box 3"/>
          <p:cNvSpPr txBox="1">
            <a:spLocks noChangeArrowheads="1"/>
          </p:cNvSpPr>
          <p:nvPr/>
        </p:nvSpPr>
        <p:spPr bwMode="auto">
          <a:xfrm>
            <a:off x="277813" y="1738313"/>
            <a:ext cx="8458200" cy="4271963"/>
          </a:xfrm>
          <a:prstGeom prst="rect">
            <a:avLst/>
          </a:prstGeom>
          <a:noFill/>
          <a:ln w="12700" algn="ctr">
            <a:noFill/>
            <a:miter lim="800000"/>
          </a:ln>
          <a:effectLst/>
        </p:spPr>
        <p:txBody>
          <a:bodyPr lIns="90488" tIns="44450" rIns="90488" bIns="44450"/>
          <a:lstStyle/>
          <a:p>
            <a:pPr marR="0" defTabSz="914400">
              <a:spcBef>
                <a:spcPct val="20000"/>
              </a:spcBef>
              <a:buClr>
                <a:srgbClr val="8E0D30"/>
              </a:buClr>
              <a:buSzTx/>
              <a:buFontTx/>
              <a:buNone/>
              <a:defRPr/>
            </a:pPr>
            <a:r>
              <a:rPr kumimoji="0" lang="en-US" sz="3200" b="1" kern="1200" cap="none" spc="0" normalizeH="0" baseline="0" noProof="0" dirty="0">
                <a:latin typeface="+mj-lt"/>
                <a:ea typeface="+mn-ea"/>
                <a:cs typeface="Times New Roman" panose="02020603050405020304" pitchFamily="18" charset="0"/>
              </a:rPr>
              <a:t>Assumption 2:</a:t>
            </a:r>
            <a:endParaRPr kumimoji="0" lang="en-US" sz="3200" kern="1200" cap="none" spc="0" normalizeH="0" baseline="0" noProof="0" dirty="0">
              <a:latin typeface="+mj-lt"/>
              <a:ea typeface="+mn-ea"/>
              <a:cs typeface="Times New Roman" panose="02020603050405020304" pitchFamily="18" charset="0"/>
            </a:endParaRPr>
          </a:p>
          <a:p>
            <a:pPr marR="0" defTabSz="914400">
              <a:spcBef>
                <a:spcPct val="20000"/>
              </a:spcBef>
              <a:buClr>
                <a:srgbClr val="8E0D30"/>
              </a:buClr>
              <a:buSzTx/>
              <a:buFontTx/>
              <a:buNone/>
              <a:defRPr/>
            </a:pPr>
            <a:r>
              <a:rPr kumimoji="0" lang="en-US" sz="3200" kern="1200" cap="none" spc="0" normalizeH="0" baseline="0" noProof="0" dirty="0">
                <a:solidFill>
                  <a:srgbClr val="141413"/>
                </a:solidFill>
                <a:latin typeface="+mj-lt"/>
                <a:ea typeface="+mn-ea"/>
                <a:cs typeface="Times New Roman" panose="02020603050405020304" pitchFamily="18" charset="0"/>
              </a:rPr>
              <a:t>The variance of the probability distribution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is constant for all settings of the independent variable </a:t>
            </a:r>
            <a:r>
              <a:rPr kumimoji="0" lang="en-US" sz="3200" i="1" kern="1200" cap="none" spc="0" normalizeH="0" baseline="0" noProof="0" dirty="0">
                <a:solidFill>
                  <a:srgbClr val="141413"/>
                </a:solidFill>
                <a:latin typeface="+mj-lt"/>
                <a:ea typeface="+mn-ea"/>
                <a:cs typeface="Times New Roman" panose="02020603050405020304" pitchFamily="18" charset="0"/>
              </a:rPr>
              <a:t>x</a:t>
            </a:r>
            <a:r>
              <a:rPr kumimoji="0" lang="en-US" sz="3200" kern="1200" cap="none" spc="0" normalizeH="0" baseline="0" noProof="0" dirty="0">
                <a:solidFill>
                  <a:srgbClr val="141413"/>
                </a:solidFill>
                <a:latin typeface="+mj-lt"/>
                <a:ea typeface="+mn-ea"/>
                <a:cs typeface="Times New Roman" panose="02020603050405020304" pitchFamily="18" charset="0"/>
              </a:rPr>
              <a:t>. For our straight-line model, this assumption means that the variance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is equal to a constant, say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30000" noProof="0" dirty="0">
                <a:solidFill>
                  <a:srgbClr val="141413"/>
                </a:solidFill>
                <a:latin typeface="+mj-lt"/>
                <a:ea typeface="+mn-ea"/>
                <a:cs typeface="Times New Roman" panose="02020603050405020304" pitchFamily="18" charset="0"/>
              </a:rPr>
              <a:t>2</a:t>
            </a:r>
            <a:r>
              <a:rPr kumimoji="0" lang="en-US" sz="3200" kern="1200" cap="none" spc="0" normalizeH="0" baseline="0" noProof="0" dirty="0">
                <a:solidFill>
                  <a:srgbClr val="141413"/>
                </a:solidFill>
                <a:latin typeface="+mj-lt"/>
                <a:ea typeface="+mn-ea"/>
                <a:cs typeface="Times New Roman" panose="02020603050405020304" pitchFamily="18" charset="0"/>
              </a:rPr>
              <a:t>, for all values of </a:t>
            </a:r>
            <a:r>
              <a:rPr kumimoji="0" lang="en-US" sz="3200" i="1" kern="1200" cap="none" spc="0" normalizeH="0" baseline="0" noProof="0" dirty="0">
                <a:solidFill>
                  <a:srgbClr val="141413"/>
                </a:solidFill>
                <a:latin typeface="+mj-lt"/>
                <a:ea typeface="+mn-ea"/>
                <a:cs typeface="Times New Roman" panose="02020603050405020304" pitchFamily="18" charset="0"/>
              </a:rPr>
              <a:t>x</a:t>
            </a:r>
            <a:r>
              <a:rPr kumimoji="0" lang="en-US" sz="3200" kern="1200" cap="none" spc="0" normalizeH="0" baseline="0" noProof="0" dirty="0">
                <a:solidFill>
                  <a:srgbClr val="141413"/>
                </a:solidFill>
                <a:latin typeface="+mj-lt"/>
                <a:ea typeface="+mn-ea"/>
                <a:cs typeface="Times New Roman" panose="02020603050405020304" pitchFamily="18" charset="0"/>
              </a:rPr>
              <a:t>.</a:t>
            </a:r>
            <a:endParaRPr kumimoji="0" lang="en-US" sz="3200" kern="1200" cap="none" spc="0" normalizeH="0" baseline="0" noProof="0" dirty="0">
              <a:solidFill>
                <a:srgbClr val="141413"/>
              </a:solidFill>
              <a:latin typeface="+mj-lt"/>
              <a:ea typeface="+mn-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3283">
                                            <p:txEl>
                                              <p:charRg st="0" end="14"/>
                                            </p:txEl>
                                          </p:spTgt>
                                        </p:tgtEl>
                                        <p:attrNameLst>
                                          <p:attrName>style.visibility</p:attrName>
                                        </p:attrNameLst>
                                      </p:cBhvr>
                                      <p:to>
                                        <p:strVal val="visible"/>
                                      </p:to>
                                    </p:set>
                                    <p:animEffect transition="in" filter="wipe(left)">
                                      <p:cBhvr>
                                        <p:cTn id="7" dur="500"/>
                                        <p:tgtEl>
                                          <p:spTgt spid="353283">
                                            <p:txEl>
                                              <p:charRg st="0" end="14"/>
                                            </p:txEl>
                                          </p:spTgt>
                                        </p:tgtEl>
                                      </p:cBhvr>
                                    </p:animEffect>
                                  </p:childTnLst>
                                  <p:subTnLst>
                                    <p:animClr clrSpc="rgb" dir="cw">
                                      <p:cBhvr override="childStyle">
                                        <p:cTn dur="1" fill="hold" display="0" masterRel="nextClick" afterEffect="1"/>
                                        <p:tgtEl>
                                          <p:spTgt spid="353283">
                                            <p:txEl>
                                              <p:charRg st="0" end="14"/>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3283">
                                            <p:txEl>
                                              <p:charRg st="14" end="252"/>
                                            </p:txEl>
                                          </p:spTgt>
                                        </p:tgtEl>
                                        <p:attrNameLst>
                                          <p:attrName>style.visibility</p:attrName>
                                        </p:attrNameLst>
                                      </p:cBhvr>
                                      <p:to>
                                        <p:strVal val="visible"/>
                                      </p:to>
                                    </p:set>
                                    <p:animEffect transition="in" filter="wipe(left)">
                                      <p:cBhvr>
                                        <p:cTn id="12" dur="500"/>
                                        <p:tgtEl>
                                          <p:spTgt spid="353283">
                                            <p:txEl>
                                              <p:charRg st="14" end="252"/>
                                            </p:txEl>
                                          </p:spTgt>
                                        </p:tgtEl>
                                      </p:cBhvr>
                                    </p:animEffect>
                                  </p:childTnLst>
                                  <p:subTnLst>
                                    <p:animClr clrSpc="rgb" dir="cw">
                                      <p:cBhvr override="childStyle">
                                        <p:cTn dur="1" fill="hold" display="0" masterRel="nextClick" afterEffect="1"/>
                                        <p:tgtEl>
                                          <p:spTgt spid="353283">
                                            <p:txEl>
                                              <p:charRg st="14" end="25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Rectangle 2"/>
          <p:cNvSpPr>
            <a:spLocks noGrp="1"/>
          </p:cNvSpPr>
          <p:nvPr>
            <p:ph type="title"/>
          </p:nvPr>
        </p:nvSpPr>
        <p:spPr>
          <a:ln/>
        </p:spPr>
        <p:txBody>
          <a:bodyPr vert="horz" wrap="square" lIns="90488" tIns="44450" rIns="90488" bIns="44450" anchor="ctr" anchorCtr="1"/>
          <a:p>
            <a:r>
              <a:rPr b="1" dirty="0"/>
              <a:t>Basic Assumptions of the Probability Distribution</a:t>
            </a:r>
            <a:endParaRPr b="1" dirty="0"/>
          </a:p>
        </p:txBody>
      </p:sp>
      <p:sp>
        <p:nvSpPr>
          <p:cNvPr id="355331" name="Text Box 3"/>
          <p:cNvSpPr txBox="1">
            <a:spLocks noChangeArrowheads="1"/>
          </p:cNvSpPr>
          <p:nvPr/>
        </p:nvSpPr>
        <p:spPr bwMode="auto">
          <a:xfrm>
            <a:off x="277813" y="1738313"/>
            <a:ext cx="8458200" cy="4662488"/>
          </a:xfrm>
          <a:prstGeom prst="rect">
            <a:avLst/>
          </a:prstGeom>
          <a:noFill/>
          <a:ln w="12700" algn="ctr">
            <a:noFill/>
            <a:miter lim="800000"/>
          </a:ln>
          <a:effectLst/>
        </p:spPr>
        <p:txBody>
          <a:bodyPr lIns="90488" tIns="44450" rIns="90488" bIns="44450"/>
          <a:lstStyle/>
          <a:p>
            <a:pPr marR="0" defTabSz="914400">
              <a:spcBef>
                <a:spcPct val="20000"/>
              </a:spcBef>
              <a:buClr>
                <a:srgbClr val="8E0D30"/>
              </a:buClr>
              <a:buSzTx/>
              <a:buFontTx/>
              <a:buNone/>
              <a:defRPr/>
            </a:pPr>
            <a:r>
              <a:rPr kumimoji="0" lang="en-US" sz="3200" b="1" kern="1200" cap="none" spc="0" normalizeH="0" baseline="0" noProof="0" dirty="0">
                <a:latin typeface="+mj-lt"/>
                <a:ea typeface="+mn-ea"/>
                <a:cs typeface="Times New Roman" panose="02020603050405020304" pitchFamily="18" charset="0"/>
              </a:rPr>
              <a:t>Assumption 3:</a:t>
            </a:r>
            <a:endParaRPr kumimoji="0" lang="en-US" sz="3200" kern="1200" cap="none" spc="0" normalizeH="0" baseline="0" noProof="0" dirty="0">
              <a:latin typeface="+mj-lt"/>
              <a:ea typeface="+mn-ea"/>
              <a:cs typeface="Times New Roman" panose="02020603050405020304" pitchFamily="18" charset="0"/>
            </a:endParaRPr>
          </a:p>
          <a:p>
            <a:pPr marR="0" defTabSz="914400">
              <a:spcBef>
                <a:spcPct val="20000"/>
              </a:spcBef>
              <a:buClr>
                <a:srgbClr val="8E0D30"/>
              </a:buClr>
              <a:buSzTx/>
              <a:buFontTx/>
              <a:buNone/>
              <a:defRPr/>
            </a:pPr>
            <a:r>
              <a:rPr kumimoji="0" lang="en-US" sz="3200" kern="1200" cap="none" spc="0" normalizeH="0" baseline="0" noProof="0" dirty="0">
                <a:solidFill>
                  <a:srgbClr val="141413"/>
                </a:solidFill>
                <a:latin typeface="+mj-lt"/>
                <a:ea typeface="+mn-ea"/>
                <a:cs typeface="Times New Roman" panose="02020603050405020304" pitchFamily="18" charset="0"/>
              </a:rPr>
              <a:t>The probability distribution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is normal.</a:t>
            </a:r>
            <a:endParaRPr kumimoji="0" lang="en-US" sz="3200" kern="1200" cap="none" spc="0" normalizeH="0" baseline="0" noProof="0" dirty="0">
              <a:solidFill>
                <a:srgbClr val="141413"/>
              </a:solidFill>
              <a:latin typeface="+mj-lt"/>
              <a:ea typeface="+mn-ea"/>
              <a:cs typeface="Times New Roman" panose="02020603050405020304" pitchFamily="18" charset="0"/>
            </a:endParaRPr>
          </a:p>
          <a:p>
            <a:pPr marR="0" defTabSz="914400">
              <a:spcBef>
                <a:spcPct val="20000"/>
              </a:spcBef>
              <a:buClr>
                <a:srgbClr val="8E0D30"/>
              </a:buClr>
              <a:buSzTx/>
              <a:buFontTx/>
              <a:buNone/>
              <a:defRPr/>
            </a:pPr>
            <a:endParaRPr kumimoji="0" lang="en-US" sz="1200" kern="1200" cap="none" spc="0" normalizeH="0" baseline="0" noProof="0" dirty="0">
              <a:solidFill>
                <a:srgbClr val="141413"/>
              </a:solidFill>
              <a:latin typeface="+mj-lt"/>
              <a:ea typeface="+mn-ea"/>
              <a:cs typeface="Times New Roman" panose="02020603050405020304" pitchFamily="18" charset="0"/>
            </a:endParaRPr>
          </a:p>
          <a:p>
            <a:pPr marR="0" defTabSz="914400">
              <a:spcBef>
                <a:spcPct val="20000"/>
              </a:spcBef>
              <a:buClr>
                <a:srgbClr val="8E0D30"/>
              </a:buClr>
              <a:buSzTx/>
              <a:buFontTx/>
              <a:buNone/>
              <a:defRPr/>
            </a:pPr>
            <a:r>
              <a:rPr kumimoji="0" lang="en-US" sz="3200" b="1" kern="1200" cap="none" spc="0" normalizeH="0" baseline="0" noProof="0" dirty="0">
                <a:latin typeface="+mj-lt"/>
                <a:ea typeface="+mn-ea"/>
                <a:cs typeface="Times New Roman" panose="02020603050405020304" pitchFamily="18" charset="0"/>
              </a:rPr>
              <a:t>Assumption 4:</a:t>
            </a:r>
            <a:endParaRPr kumimoji="0" lang="en-US" sz="3200" kern="1200" cap="none" spc="0" normalizeH="0" baseline="0" noProof="0" dirty="0">
              <a:latin typeface="+mj-lt"/>
              <a:ea typeface="+mn-ea"/>
              <a:cs typeface="Times New Roman" panose="02020603050405020304" pitchFamily="18" charset="0"/>
            </a:endParaRPr>
          </a:p>
          <a:p>
            <a:pPr marR="0" defTabSz="914400">
              <a:spcBef>
                <a:spcPct val="20000"/>
              </a:spcBef>
              <a:buClr>
                <a:srgbClr val="8E0D30"/>
              </a:buClr>
              <a:buSzTx/>
              <a:buFontTx/>
              <a:buNone/>
              <a:defRPr/>
            </a:pPr>
            <a:r>
              <a:rPr kumimoji="0" lang="en-US" sz="3200" kern="1200" cap="none" spc="0" normalizeH="0" baseline="0" noProof="0" dirty="0">
                <a:solidFill>
                  <a:srgbClr val="141413"/>
                </a:solidFill>
                <a:latin typeface="+mj-lt"/>
                <a:ea typeface="+mn-ea"/>
                <a:cs typeface="Times New Roman" panose="02020603050405020304" pitchFamily="18" charset="0"/>
              </a:rPr>
              <a:t>The values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associated with any two observed values of </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are independent–that is, the value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associated with one value of </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has no effect on the values of </a:t>
            </a:r>
            <a:r>
              <a:rPr kumimoji="0" lang="en-US" sz="3200" i="1" kern="1200" cap="none" spc="0" normalizeH="0" baseline="0" noProof="0" dirty="0">
                <a:solidFill>
                  <a:srgbClr val="141413"/>
                </a:solidFill>
                <a:latin typeface="+mj-lt"/>
                <a:ea typeface="+mn-ea"/>
                <a:cs typeface="Times New Roman" panose="02020603050405020304" pitchFamily="18" charset="0"/>
                <a:sym typeface="Symbol" panose="05050102010706020507" pitchFamily="18" charset="2"/>
              </a:rPr>
              <a:t></a:t>
            </a:r>
            <a:r>
              <a:rPr kumimoji="0" lang="en-US" sz="3200" kern="1200" cap="none" spc="0" normalizeH="0" baseline="0" noProof="0" dirty="0">
                <a:solidFill>
                  <a:srgbClr val="141413"/>
                </a:solidFill>
                <a:latin typeface="+mj-lt"/>
                <a:ea typeface="+mn-ea"/>
                <a:cs typeface="Times New Roman" panose="02020603050405020304" pitchFamily="18" charset="0"/>
              </a:rPr>
              <a:t> associated with other </a:t>
            </a:r>
            <a:r>
              <a:rPr kumimoji="0" lang="en-US" sz="3200" i="1" kern="1200" cap="none" spc="0" normalizeH="0" baseline="0" noProof="0" dirty="0">
                <a:solidFill>
                  <a:srgbClr val="141413"/>
                </a:solidFill>
                <a:latin typeface="+mj-lt"/>
                <a:ea typeface="+mn-ea"/>
                <a:cs typeface="Times New Roman" panose="02020603050405020304" pitchFamily="18" charset="0"/>
              </a:rPr>
              <a:t>y</a:t>
            </a:r>
            <a:r>
              <a:rPr kumimoji="0" lang="en-US" sz="3200" kern="1200" cap="none" spc="0" normalizeH="0" baseline="0" noProof="0" dirty="0">
                <a:solidFill>
                  <a:srgbClr val="141413"/>
                </a:solidFill>
                <a:latin typeface="+mj-lt"/>
                <a:ea typeface="+mn-ea"/>
                <a:cs typeface="Times New Roman" panose="02020603050405020304" pitchFamily="18" charset="0"/>
              </a:rPr>
              <a:t> values.</a:t>
            </a:r>
            <a:endParaRPr kumimoji="0" lang="en-US" sz="3200" kern="1200" cap="none" spc="0" normalizeH="0" baseline="0" noProof="0" dirty="0">
              <a:solidFill>
                <a:srgbClr val="141413"/>
              </a:solidFill>
              <a:latin typeface="+mj-lt"/>
              <a:ea typeface="+mn-ea"/>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5331">
                                            <p:txEl>
                                              <p:charRg st="0" end="14"/>
                                            </p:txEl>
                                          </p:spTgt>
                                        </p:tgtEl>
                                        <p:attrNameLst>
                                          <p:attrName>style.visibility</p:attrName>
                                        </p:attrNameLst>
                                      </p:cBhvr>
                                      <p:to>
                                        <p:strVal val="visible"/>
                                      </p:to>
                                    </p:set>
                                    <p:animEffect transition="in" filter="wipe(left)">
                                      <p:cBhvr>
                                        <p:cTn id="7" dur="500"/>
                                        <p:tgtEl>
                                          <p:spTgt spid="355331">
                                            <p:txEl>
                                              <p:charRg st="0" end="14"/>
                                            </p:txEl>
                                          </p:spTgt>
                                        </p:tgtEl>
                                      </p:cBhvr>
                                    </p:animEffect>
                                  </p:childTnLst>
                                  <p:subTnLst>
                                    <p:animClr clrSpc="rgb" dir="cw">
                                      <p:cBhvr override="childStyle">
                                        <p:cTn dur="1" fill="hold" display="0" masterRel="nextClick" afterEffect="1"/>
                                        <p:tgtEl>
                                          <p:spTgt spid="355331">
                                            <p:txEl>
                                              <p:charRg st="0" end="14"/>
                                            </p:txEl>
                                          </p:spTgt>
                                        </p:tgtEl>
                                        <p:attrNameLst>
                                          <p:attrName>ppt_c</p:attrName>
                                        </p:attrNameLst>
                                      </p:cBhvr>
                                      <p:to>
                                        <a:srgbClr val="B0D460"/>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5331">
                                            <p:txEl>
                                              <p:charRg st="14" end="59"/>
                                            </p:txEl>
                                          </p:spTgt>
                                        </p:tgtEl>
                                        <p:attrNameLst>
                                          <p:attrName>style.visibility</p:attrName>
                                        </p:attrNameLst>
                                      </p:cBhvr>
                                      <p:to>
                                        <p:strVal val="visible"/>
                                      </p:to>
                                    </p:set>
                                    <p:animEffect transition="in" filter="wipe(left)">
                                      <p:cBhvr>
                                        <p:cTn id="11" dur="500"/>
                                        <p:tgtEl>
                                          <p:spTgt spid="355331">
                                            <p:txEl>
                                              <p:charRg st="14" end="59"/>
                                            </p:txEl>
                                          </p:spTgt>
                                        </p:tgtEl>
                                      </p:cBhvr>
                                    </p:animEffect>
                                  </p:childTnLst>
                                  <p:subTnLst>
                                    <p:animClr clrSpc="rgb" dir="cw">
                                      <p:cBhvr override="childStyle">
                                        <p:cTn dur="1" fill="hold" display="0" masterRel="nextClick" afterEffect="1"/>
                                        <p:tgtEl>
                                          <p:spTgt spid="355331">
                                            <p:txEl>
                                              <p:charRg st="14" end="59"/>
                                            </p:txEl>
                                          </p:spTgt>
                                        </p:tgtEl>
                                        <p:attrNameLst>
                                          <p:attrName>ppt_c</p:attrName>
                                        </p:attrNameLst>
                                      </p:cBhvr>
                                      <p:to>
                                        <a:srgbClr val="B0D460"/>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5331">
                                            <p:txEl>
                                              <p:charRg st="60" end="74"/>
                                            </p:txEl>
                                          </p:spTgt>
                                        </p:tgtEl>
                                        <p:attrNameLst>
                                          <p:attrName>style.visibility</p:attrName>
                                        </p:attrNameLst>
                                      </p:cBhvr>
                                      <p:to>
                                        <p:strVal val="visible"/>
                                      </p:to>
                                    </p:set>
                                    <p:animEffect transition="in" filter="wipe(left)">
                                      <p:cBhvr>
                                        <p:cTn id="15" dur="500"/>
                                        <p:tgtEl>
                                          <p:spTgt spid="355331">
                                            <p:txEl>
                                              <p:charRg st="60" end="74"/>
                                            </p:txEl>
                                          </p:spTgt>
                                        </p:tgtEl>
                                      </p:cBhvr>
                                    </p:animEffect>
                                  </p:childTnLst>
                                  <p:subTnLst>
                                    <p:animClr clrSpc="rgb" dir="cw">
                                      <p:cBhvr override="childStyle">
                                        <p:cTn dur="1" fill="hold" display="0" masterRel="nextClick" afterEffect="1"/>
                                        <p:tgtEl>
                                          <p:spTgt spid="355331">
                                            <p:txEl>
                                              <p:charRg st="60" end="74"/>
                                            </p:txEl>
                                          </p:spTgt>
                                        </p:tgtEl>
                                        <p:attrNameLst>
                                          <p:attrName>ppt_c</p:attrName>
                                        </p:attrNameLst>
                                      </p:cBhvr>
                                      <p:to>
                                        <a:srgbClr val="B0D460"/>
                                      </p:to>
                                    </p:animClr>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55331">
                                            <p:txEl>
                                              <p:charRg st="74" end="271"/>
                                            </p:txEl>
                                          </p:spTgt>
                                        </p:tgtEl>
                                        <p:attrNameLst>
                                          <p:attrName>style.visibility</p:attrName>
                                        </p:attrNameLst>
                                      </p:cBhvr>
                                      <p:to>
                                        <p:strVal val="visible"/>
                                      </p:to>
                                    </p:set>
                                    <p:animEffect transition="in" filter="wipe(left)">
                                      <p:cBhvr>
                                        <p:cTn id="20" dur="500"/>
                                        <p:tgtEl>
                                          <p:spTgt spid="355331">
                                            <p:txEl>
                                              <p:charRg st="74" end="271"/>
                                            </p:txEl>
                                          </p:spTgt>
                                        </p:tgtEl>
                                      </p:cBhvr>
                                    </p:animEffect>
                                  </p:childTnLst>
                                  <p:subTnLst>
                                    <p:animClr clrSpc="rgb" dir="cw">
                                      <p:cBhvr override="childStyle">
                                        <p:cTn dur="1" fill="hold" display="0" masterRel="nextClick" afterEffect="1"/>
                                        <p:tgtEl>
                                          <p:spTgt spid="355331">
                                            <p:txEl>
                                              <p:charRg st="74" end="271"/>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2"/>
          <p:cNvSpPr>
            <a:spLocks noGrp="1"/>
          </p:cNvSpPr>
          <p:nvPr>
            <p:ph type="title"/>
          </p:nvPr>
        </p:nvSpPr>
        <p:spPr>
          <a:ln/>
        </p:spPr>
        <p:txBody>
          <a:bodyPr vert="horz" wrap="square" lIns="90488" tIns="44450" rIns="90488" bIns="44450" anchor="ctr" anchorCtr="1"/>
          <a:p>
            <a:r>
              <a:rPr b="1" dirty="0"/>
              <a:t>Basic Assumptions of the Probability Distribution</a:t>
            </a:r>
            <a:endParaRPr b="1" dirty="0"/>
          </a:p>
        </p:txBody>
      </p:sp>
      <p:sp>
        <p:nvSpPr>
          <p:cNvPr id="357379" name="Text Box 3"/>
          <p:cNvSpPr txBox="1"/>
          <p:nvPr/>
        </p:nvSpPr>
        <p:spPr>
          <a:xfrm>
            <a:off x="277813" y="1738313"/>
            <a:ext cx="8458200" cy="4662487"/>
          </a:xfrm>
          <a:prstGeom prst="rect">
            <a:avLst/>
          </a:prstGeom>
          <a:noFill/>
          <a:ln w="12700">
            <a:noFill/>
          </a:ln>
        </p:spPr>
        <p:txBody>
          <a:bodyPr lIns="90488" tIns="44450" rIns="90488" bIns="44450"/>
          <a:p>
            <a:pPr>
              <a:spcBef>
                <a:spcPct val="20000"/>
              </a:spcBef>
              <a:buClr>
                <a:srgbClr val="8E0D30"/>
              </a:buClr>
            </a:pPr>
            <a:r>
              <a:rPr sz="3200" dirty="0">
                <a:latin typeface="Times New Roman" panose="02020603050405020304" pitchFamily="18" charset="0"/>
              </a:rPr>
              <a:t>.</a:t>
            </a:r>
            <a:endParaRPr sz="3200" dirty="0">
              <a:solidFill>
                <a:srgbClr val="141413"/>
              </a:solidFill>
              <a:latin typeface="Times New Roman" panose="02020603050405020304" pitchFamily="18" charset="0"/>
            </a:endParaRPr>
          </a:p>
        </p:txBody>
      </p:sp>
      <p:pic>
        <p:nvPicPr>
          <p:cNvPr id="58372" name="Picture 4" descr="Screen shot 2010-03-27 at 7"/>
          <p:cNvPicPr>
            <a:picLocks noChangeAspect="1"/>
          </p:cNvPicPr>
          <p:nvPr/>
        </p:nvPicPr>
        <p:blipFill>
          <a:blip r:embed="rId1"/>
          <a:stretch>
            <a:fillRect/>
          </a:stretch>
        </p:blipFill>
        <p:spPr>
          <a:xfrm>
            <a:off x="76200" y="1685925"/>
            <a:ext cx="8991600" cy="433387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7379">
                                            <p:txEl>
                                              <p:charRg st="0" end="2"/>
                                            </p:txEl>
                                          </p:spTgt>
                                        </p:tgtEl>
                                        <p:attrNameLst>
                                          <p:attrName>style.visibility</p:attrName>
                                        </p:attrNameLst>
                                      </p:cBhvr>
                                      <p:to>
                                        <p:strVal val="visible"/>
                                      </p:to>
                                    </p:set>
                                    <p:animEffect transition="in" filter="wipe(left)">
                                      <p:cBhvr>
                                        <p:cTn id="7" dur="500"/>
                                        <p:tgtEl>
                                          <p:spTgt spid="357379">
                                            <p:txEl>
                                              <p:charRg st="0" end="2"/>
                                            </p:txEl>
                                          </p:spTgt>
                                        </p:tgtEl>
                                      </p:cBhvr>
                                    </p:animEffect>
                                  </p:childTnLst>
                                  <p:subTnLst>
                                    <p:animClr clrSpc="rgb" dir="cw">
                                      <p:cBhvr override="childStyle">
                                        <p:cTn dur="1" fill="hold" display="0" masterRel="nextClick" afterEffect="1"/>
                                        <p:tgtEl>
                                          <p:spTgt spid="357379">
                                            <p:txEl>
                                              <p:charRg st="0" end="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Content Placeholder 9"/>
          <p:cNvSpPr>
            <a:spLocks noGrp="1"/>
          </p:cNvSpPr>
          <p:nvPr>
            <p:ph idx="1"/>
          </p:nvPr>
        </p:nvSpPr>
        <p:spPr/>
        <p:txBody>
          <a:bodyPr vert="horz" wrap="square" lIns="91440" tIns="45720" rIns="91440" bIns="45720" numCol="1" anchor="t" anchorCtr="0" compatLnSpc="1"/>
          <a:lstStyle/>
          <a:p>
            <a:pPr marL="0" marR="0" lvl="0" indent="0" algn="l" defTabSz="914400" rtl="0" eaLnBrk="0" fontAlgn="base" latinLnBrk="0" hangingPunct="0">
              <a:lnSpc>
                <a:spcPct val="90000"/>
              </a:lnSpc>
              <a:spcBef>
                <a:spcPct val="20000"/>
              </a:spcBef>
              <a:spcAft>
                <a:spcPct val="0"/>
              </a:spcAft>
              <a:buClr>
                <a:srgbClr val="8E0D30"/>
              </a:buClr>
              <a:buSzTx/>
              <a:buFontTx/>
              <a:buNone/>
              <a:defRPr/>
            </a:pP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To estimate the standard deviation </a:t>
            </a:r>
            <a:r>
              <a:rPr kumimoji="0" lang="en-US" sz="3200" b="0" i="1" u="none" strike="noStrike" kern="0" cap="none" spc="0" normalizeH="0" baseline="0" noProof="0" dirty="0" smtClean="0">
                <a:ln>
                  <a:noFill/>
                </a:ln>
                <a:solidFill>
                  <a:srgbClr val="141413"/>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of </a:t>
            </a:r>
            <a:r>
              <a:rPr kumimoji="0" lang="en-US" sz="3200" b="0" i="1" u="none" strike="noStrike" kern="0" cap="none" spc="0" normalizeH="0" baseline="0" noProof="0" dirty="0" smtClean="0">
                <a:ln>
                  <a:noFill/>
                </a:ln>
                <a:solidFill>
                  <a:srgbClr val="141413"/>
                </a:solidFill>
                <a:effectLst/>
                <a:uLnTx/>
                <a:uFillTx/>
                <a:latin typeface="Symbol" panose="05050102010706020507" pitchFamily="18" charset="2"/>
                <a:ea typeface="+mn-ea"/>
                <a:cs typeface="+mn-cs"/>
                <a:sym typeface="Symbol" panose="05050102010706020507" pitchFamily="18" charset="2"/>
              </a:rPr>
              <a:t></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we calculate</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endParaRPr kumimoji="0" lang="en-US" sz="4400" b="0" i="0" u="none" strike="noStrike" kern="0" cap="none" spc="0" normalizeH="0" baseline="0" noProof="0" dirty="0" smtClean="0">
              <a:ln>
                <a:noFill/>
              </a:ln>
              <a:solidFill>
                <a:srgbClr val="141413"/>
              </a:solidFill>
              <a:effectLst/>
              <a:uLnTx/>
              <a:uFillTx/>
              <a:latin typeface="+mn-lt"/>
              <a:ea typeface="+mn-ea"/>
              <a:cs typeface="+mn-cs"/>
            </a:endParaRPr>
          </a:p>
          <a:p>
            <a:pPr marL="0" marR="0" lvl="0" indent="0" algn="l" defTabSz="914400" rtl="0" eaLnBrk="0" fontAlgn="base" latinLnBrk="0" hangingPunct="0">
              <a:lnSpc>
                <a:spcPct val="90000"/>
              </a:lnSpc>
              <a:spcBef>
                <a:spcPct val="20000"/>
              </a:spcBef>
              <a:spcAft>
                <a:spcPct val="0"/>
              </a:spcAft>
              <a:buClr>
                <a:srgbClr val="8E0D30"/>
              </a:buClr>
              <a:buSzTx/>
              <a:buFontTx/>
              <a:buNone/>
              <a:defRPr/>
            </a:pPr>
            <a:r>
              <a:rPr kumimoji="0" lang="en-US" sz="3200" b="0" i="0" u="none" strike="noStrike" kern="0" cap="none" spc="0" normalizeH="0" baseline="0" noProof="0" dirty="0" smtClean="0">
                <a:ln>
                  <a:noFill/>
                </a:ln>
                <a:solidFill>
                  <a:srgbClr val="141413"/>
                </a:solidFill>
                <a:effectLst/>
                <a:uLnTx/>
                <a:uFillTx/>
                <a:latin typeface="+mn-lt"/>
                <a:ea typeface="+mn-ea"/>
                <a:cs typeface="+mn-cs"/>
              </a:rPr>
              <a:t>We will refer to </a:t>
            </a:r>
            <a:r>
              <a:rPr kumimoji="0" lang="en-US" sz="3200" b="0" i="1" u="none" strike="noStrike" kern="0" cap="none" spc="0" normalizeH="0" baseline="0" noProof="0" dirty="0" smtClean="0">
                <a:ln>
                  <a:noFill/>
                </a:ln>
                <a:solidFill>
                  <a:srgbClr val="141413"/>
                </a:solidFill>
                <a:effectLst/>
                <a:uLnTx/>
                <a:uFillTx/>
                <a:latin typeface="+mn-lt"/>
                <a:ea typeface="+mn-ea"/>
                <a:cs typeface="+mn-cs"/>
              </a:rPr>
              <a:t>s</a:t>
            </a:r>
            <a:r>
              <a:rPr kumimoji="0" lang="en-US" sz="3200" b="0" i="0" u="none" strike="noStrike" kern="0" cap="none" spc="0" normalizeH="0" baseline="0" noProof="0" dirty="0" smtClean="0">
                <a:ln>
                  <a:noFill/>
                </a:ln>
                <a:solidFill>
                  <a:srgbClr val="141413"/>
                </a:solidFill>
                <a:effectLst/>
                <a:uLnTx/>
                <a:uFillTx/>
                <a:latin typeface="+mn-lt"/>
                <a:ea typeface="+mn-ea"/>
                <a:cs typeface="+mn-cs"/>
              </a:rPr>
              <a:t> as the </a:t>
            </a:r>
            <a:r>
              <a:rPr kumimoji="0" lang="en-US" sz="3200" b="1" i="0" u="none" strike="noStrike" kern="0" cap="none" spc="0" normalizeH="0" baseline="0" noProof="0" dirty="0" smtClean="0">
                <a:ln>
                  <a:noFill/>
                </a:ln>
                <a:solidFill>
                  <a:srgbClr val="141413"/>
                </a:solidFill>
                <a:effectLst/>
                <a:uLnTx/>
                <a:uFillTx/>
                <a:latin typeface="+mn-lt"/>
                <a:ea typeface="+mn-ea"/>
                <a:cs typeface="+mn-cs"/>
              </a:rPr>
              <a:t>estimated standard error of the regression model.</a:t>
            </a:r>
            <a:endParaRPr kumimoji="0" lang="en-US" sz="3200" b="0" i="0" u="none" strike="noStrike" kern="0" cap="none" spc="0" normalizeH="0" baseline="0" noProof="0" dirty="0" smtClean="0">
              <a:ln>
                <a:noFill/>
              </a:ln>
              <a:solidFill>
                <a:srgbClr val="141413"/>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None/>
              <a:defRPr/>
            </a:pP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sp>
        <p:nvSpPr>
          <p:cNvPr id="8198" name="Rectangle 3"/>
          <p:cNvSpPr>
            <a:spLocks noGrp="1"/>
          </p:cNvSpPr>
          <p:nvPr>
            <p:ph type="title"/>
          </p:nvPr>
        </p:nvSpPr>
        <p:spPr>
          <a:xfrm>
            <a:off x="457200" y="76200"/>
            <a:ext cx="8229600" cy="1143000"/>
          </a:xfrm>
          <a:ln/>
        </p:spPr>
        <p:txBody>
          <a:bodyPr vert="horz" wrap="square" lIns="90488" tIns="44450" rIns="90488" bIns="44450" anchor="ctr" anchorCtr="1"/>
          <a:p>
            <a:r>
              <a:rPr sz="4000" b="1" dirty="0"/>
              <a:t>Estimation of </a:t>
            </a:r>
            <a:r>
              <a:rPr sz="4000" b="1" i="1" dirty="0">
                <a:latin typeface="Symbol" panose="05050102010706020507" pitchFamily="18" charset="2"/>
                <a:sym typeface="Symbol" panose="05050102010706020507" pitchFamily="18" charset="2"/>
              </a:rPr>
              <a:t></a:t>
            </a:r>
            <a:r>
              <a:rPr sz="4000" b="1" baseline="30000" dirty="0"/>
              <a:t>2</a:t>
            </a:r>
            <a:r>
              <a:rPr sz="4000" b="1" dirty="0"/>
              <a:t> for a (First-Order) Straight-Line Model</a:t>
            </a:r>
            <a:endParaRPr sz="4000" b="1" dirty="0"/>
          </a:p>
        </p:txBody>
      </p:sp>
      <p:graphicFrame>
        <p:nvGraphicFramePr>
          <p:cNvPr id="8194" name="Object 6"/>
          <p:cNvGraphicFramePr>
            <a:graphicFrameLocks noChangeAspect="1"/>
          </p:cNvGraphicFramePr>
          <p:nvPr/>
        </p:nvGraphicFramePr>
        <p:xfrm>
          <a:off x="1427163" y="1384300"/>
          <a:ext cx="5956300" cy="901700"/>
        </p:xfrm>
        <a:graphic>
          <a:graphicData uri="http://schemas.openxmlformats.org/presentationml/2006/ole">
            <mc:AlternateContent xmlns:mc="http://schemas.openxmlformats.org/markup-compatibility/2006">
              <mc:Choice xmlns:v="urn:schemas-microsoft-com:vml" Requires="v">
                <p:oleObj spid="_x0000_s3081" name="" r:id="rId1" imgW="5956300" imgH="901700" progId="Equation.DSMT4">
                  <p:embed/>
                </p:oleObj>
              </mc:Choice>
              <mc:Fallback>
                <p:oleObj name="" r:id="rId1" imgW="5956300" imgH="901700" progId="Equation.DSMT4">
                  <p:embed/>
                  <p:pic>
                    <p:nvPicPr>
                      <p:cNvPr id="0" name="Picture 3080"/>
                      <p:cNvPicPr/>
                      <p:nvPr/>
                    </p:nvPicPr>
                    <p:blipFill>
                      <a:blip r:embed="rId2"/>
                      <a:stretch>
                        <a:fillRect/>
                      </a:stretch>
                    </p:blipFill>
                    <p:spPr>
                      <a:xfrm>
                        <a:off x="1427163" y="1384300"/>
                        <a:ext cx="5956300" cy="901700"/>
                      </a:xfrm>
                      <a:prstGeom prst="rect">
                        <a:avLst/>
                      </a:prstGeom>
                      <a:noFill/>
                      <a:ln w="38100">
                        <a:noFill/>
                        <a:miter/>
                      </a:ln>
                    </p:spPr>
                  </p:pic>
                </p:oleObj>
              </mc:Fallback>
            </mc:AlternateContent>
          </a:graphicData>
        </a:graphic>
      </p:graphicFrame>
      <p:graphicFrame>
        <p:nvGraphicFramePr>
          <p:cNvPr id="8195" name="Object 7"/>
          <p:cNvGraphicFramePr>
            <a:graphicFrameLocks noChangeAspect="1"/>
          </p:cNvGraphicFramePr>
          <p:nvPr/>
        </p:nvGraphicFramePr>
        <p:xfrm>
          <a:off x="1395413" y="2527300"/>
          <a:ext cx="5907087" cy="1270000"/>
        </p:xfrm>
        <a:graphic>
          <a:graphicData uri="http://schemas.openxmlformats.org/presentationml/2006/ole">
            <mc:AlternateContent xmlns:mc="http://schemas.openxmlformats.org/markup-compatibility/2006">
              <mc:Choice xmlns:v="urn:schemas-microsoft-com:vml" Requires="v">
                <p:oleObj spid="_x0000_s3082" name="" r:id="rId3" imgW="5905500" imgH="1270000" progId="Equation.DSMT4">
                  <p:embed/>
                </p:oleObj>
              </mc:Choice>
              <mc:Fallback>
                <p:oleObj name="" r:id="rId3" imgW="5905500" imgH="1270000" progId="Equation.DSMT4">
                  <p:embed/>
                  <p:pic>
                    <p:nvPicPr>
                      <p:cNvPr id="0" name="Picture 3081"/>
                      <p:cNvPicPr/>
                      <p:nvPr/>
                    </p:nvPicPr>
                    <p:blipFill>
                      <a:blip r:embed="rId4"/>
                      <a:stretch>
                        <a:fillRect/>
                      </a:stretch>
                    </p:blipFill>
                    <p:spPr>
                      <a:xfrm>
                        <a:off x="1395413" y="2527300"/>
                        <a:ext cx="5907087" cy="1270000"/>
                      </a:xfrm>
                      <a:prstGeom prst="rect">
                        <a:avLst/>
                      </a:prstGeom>
                      <a:noFill/>
                      <a:ln w="38100">
                        <a:noFill/>
                        <a:miter/>
                      </a:ln>
                    </p:spPr>
                  </p:pic>
                </p:oleObj>
              </mc:Fallback>
            </mc:AlternateContent>
          </a:graphicData>
        </a:graphic>
      </p:graphicFrame>
      <p:graphicFrame>
        <p:nvGraphicFramePr>
          <p:cNvPr id="8196" name="Object 8"/>
          <p:cNvGraphicFramePr>
            <a:graphicFrameLocks noChangeAspect="1"/>
          </p:cNvGraphicFramePr>
          <p:nvPr/>
        </p:nvGraphicFramePr>
        <p:xfrm>
          <a:off x="2971800" y="4267200"/>
          <a:ext cx="2832100" cy="1117600"/>
        </p:xfrm>
        <a:graphic>
          <a:graphicData uri="http://schemas.openxmlformats.org/presentationml/2006/ole">
            <mc:AlternateContent xmlns:mc="http://schemas.openxmlformats.org/markup-compatibility/2006">
              <mc:Choice xmlns:v="urn:schemas-microsoft-com:vml" Requires="v">
                <p:oleObj spid="_x0000_s3083" name="" r:id="rId5" imgW="2832100" imgH="1117600" progId="Equation.DSMT4">
                  <p:embed/>
                </p:oleObj>
              </mc:Choice>
              <mc:Fallback>
                <p:oleObj name="" r:id="rId5" imgW="2832100" imgH="1117600" progId="Equation.DSMT4">
                  <p:embed/>
                  <p:pic>
                    <p:nvPicPr>
                      <p:cNvPr id="0" name="Picture 3082"/>
                      <p:cNvPicPr/>
                      <p:nvPr/>
                    </p:nvPicPr>
                    <p:blipFill>
                      <a:blip r:embed="rId6"/>
                      <a:stretch>
                        <a:fillRect/>
                      </a:stretch>
                    </p:blipFill>
                    <p:spPr>
                      <a:xfrm>
                        <a:off x="2971800" y="4267200"/>
                        <a:ext cx="2832100" cy="1117600"/>
                      </a:xfrm>
                      <a:prstGeom prst="rect">
                        <a:avLst/>
                      </a:prstGeom>
                      <a:noFill/>
                      <a:ln w="38100">
                        <a:noFill/>
                        <a:miter/>
                      </a:ln>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Rectangle 2"/>
          <p:cNvSpPr>
            <a:spLocks noGrp="1"/>
          </p:cNvSpPr>
          <p:nvPr>
            <p:ph type="title"/>
          </p:nvPr>
        </p:nvSpPr>
        <p:spPr>
          <a:ln/>
        </p:spPr>
        <p:txBody>
          <a:bodyPr vert="horz" wrap="square" lIns="90488" tIns="44450" rIns="90488" bIns="44450" anchor="ctr" anchorCtr="1"/>
          <a:p>
            <a:r>
              <a:rPr b="1" dirty="0"/>
              <a:t>Calculating SSE, </a:t>
            </a:r>
            <a:r>
              <a:rPr b="1" i="1" dirty="0"/>
              <a:t>s</a:t>
            </a:r>
            <a:r>
              <a:rPr b="1" baseline="30000" dirty="0"/>
              <a:t>2</a:t>
            </a:r>
            <a:r>
              <a:rPr b="1" dirty="0"/>
              <a:t>, </a:t>
            </a:r>
            <a:r>
              <a:rPr b="1" i="1" dirty="0"/>
              <a:t>s</a:t>
            </a:r>
            <a:r>
              <a:rPr b="1" dirty="0"/>
              <a:t> Example</a:t>
            </a:r>
            <a:endParaRPr b="1" dirty="0"/>
          </a:p>
        </p:txBody>
      </p:sp>
      <p:sp>
        <p:nvSpPr>
          <p:cNvPr id="59395" name="Rectangle 3"/>
          <p:cNvSpPr>
            <a:spLocks noGrp="1"/>
          </p:cNvSpPr>
          <p:nvPr>
            <p:ph type="body" sz="half" idx="1"/>
          </p:nvPr>
        </p:nvSpPr>
        <p:spPr>
          <a:xfrm>
            <a:off x="685800" y="1630363"/>
            <a:ext cx="7010400" cy="4267200"/>
          </a:xfrm>
          <a:ln/>
        </p:spPr>
        <p:txBody>
          <a:bodyPr vert="horz" wrap="square" lIns="90488" tIns="44450" rIns="90488" bIns="44450" anchor="t" anchorCtr="0"/>
          <a:p>
            <a:pPr marL="0" indent="0" defTabSz="914400">
              <a:lnSpc>
                <a:spcPct val="90000"/>
              </a:lnSpc>
              <a:buClrTx/>
              <a:buSzTx/>
              <a:buFontTx/>
              <a:buNone/>
              <a:tabLst>
                <a:tab pos="908050" algn="ctr"/>
                <a:tab pos="3145155" algn="ctr"/>
              </a:tabLst>
            </a:pPr>
            <a:r>
              <a:rPr sz="2800" dirty="0"/>
              <a:t>You’re a marketing analyst for Hasbro Toys.  You gather the following data:</a:t>
            </a:r>
            <a:endParaRPr sz="2800" dirty="0"/>
          </a:p>
          <a:p>
            <a:pPr marL="0" indent="0" defTabSz="914400">
              <a:lnSpc>
                <a:spcPct val="90000"/>
              </a:lnSpc>
              <a:buClrTx/>
              <a:buSzTx/>
              <a:buFontTx/>
              <a:buNone/>
              <a:tabLst>
                <a:tab pos="908050" algn="ctr"/>
                <a:tab pos="3145155" algn="ctr"/>
              </a:tabLst>
            </a:pP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dirty="0"/>
          </a:p>
          <a:p>
            <a:pPr marL="0" indent="0" defTabSz="914400">
              <a:lnSpc>
                <a:spcPct val="90000"/>
              </a:lnSpc>
              <a:buClrTx/>
              <a:buSzTx/>
              <a:buFontTx/>
              <a:buNone/>
              <a:tabLst>
                <a:tab pos="908050" algn="ctr"/>
                <a:tab pos="3145155" algn="ctr"/>
              </a:tabLst>
            </a:pPr>
            <a:r>
              <a:rPr sz="2800" dirty="0"/>
              <a:t>Find </a:t>
            </a:r>
            <a:r>
              <a:rPr sz="2800" b="1" dirty="0">
                <a:solidFill>
                  <a:srgbClr val="8E0D30"/>
                </a:solidFill>
              </a:rPr>
              <a:t>SSE</a:t>
            </a:r>
            <a:r>
              <a:rPr sz="2800" dirty="0"/>
              <a:t>, </a:t>
            </a:r>
            <a:r>
              <a:rPr sz="2800" b="1" dirty="0">
                <a:solidFill>
                  <a:srgbClr val="8E0D30"/>
                </a:solidFill>
              </a:rPr>
              <a:t>s</a:t>
            </a:r>
            <a:r>
              <a:rPr sz="2800" b="1" baseline="30000" dirty="0">
                <a:solidFill>
                  <a:srgbClr val="8E0D30"/>
                </a:solidFill>
              </a:rPr>
              <a:t>2</a:t>
            </a:r>
            <a:r>
              <a:rPr sz="2800" dirty="0"/>
              <a:t>, and </a:t>
            </a:r>
            <a:r>
              <a:rPr sz="2800" b="1" dirty="0">
                <a:solidFill>
                  <a:srgbClr val="8E0D30"/>
                </a:solidFill>
              </a:rPr>
              <a:t>s</a:t>
            </a:r>
            <a:r>
              <a:rPr sz="2800" dirty="0"/>
              <a:t>.</a:t>
            </a:r>
            <a:endParaRPr sz="2800" dirty="0"/>
          </a:p>
        </p:txBody>
      </p:sp>
      <p:grpSp>
        <p:nvGrpSpPr>
          <p:cNvPr id="59396" name="Group 4"/>
          <p:cNvGrpSpPr/>
          <p:nvPr/>
        </p:nvGrpSpPr>
        <p:grpSpPr>
          <a:xfrm>
            <a:off x="6518275" y="2995613"/>
            <a:ext cx="587375" cy="623887"/>
            <a:chOff x="3934" y="1780"/>
            <a:chExt cx="370" cy="393"/>
          </a:xfrm>
        </p:grpSpPr>
        <p:sp>
          <p:nvSpPr>
            <p:cNvPr id="59467" name="Freeform 5"/>
            <p:cNvSpPr/>
            <p:nvPr/>
          </p:nvSpPr>
          <p:spPr>
            <a:xfrm>
              <a:off x="3934" y="1780"/>
              <a:ext cx="370" cy="393"/>
            </a:xfrm>
            <a:custGeom>
              <a:avLst/>
              <a:gdLst>
                <a:gd name="txL" fmla="*/ 0 w 370"/>
                <a:gd name="txT" fmla="*/ 0 h 393"/>
                <a:gd name="txR" fmla="*/ 370 w 370"/>
                <a:gd name="txB" fmla="*/ 393 h 393"/>
              </a:gdLst>
              <a:ahLst/>
              <a:cxnLst>
                <a:cxn ang="0">
                  <a:pos x="369" y="109"/>
                </a:cxn>
                <a:cxn ang="0">
                  <a:pos x="356" y="77"/>
                </a:cxn>
                <a:cxn ang="0">
                  <a:pos x="333" y="53"/>
                </a:cxn>
                <a:cxn ang="0">
                  <a:pos x="299" y="30"/>
                </a:cxn>
                <a:cxn ang="0">
                  <a:pos x="274" y="17"/>
                </a:cxn>
                <a:cxn ang="0">
                  <a:pos x="244" y="7"/>
                </a:cxn>
                <a:cxn ang="0">
                  <a:pos x="205" y="0"/>
                </a:cxn>
                <a:cxn ang="0">
                  <a:pos x="167" y="0"/>
                </a:cxn>
                <a:cxn ang="0">
                  <a:pos x="129" y="4"/>
                </a:cxn>
                <a:cxn ang="0">
                  <a:pos x="102" y="12"/>
                </a:cxn>
                <a:cxn ang="0">
                  <a:pos x="79" y="25"/>
                </a:cxn>
                <a:cxn ang="0">
                  <a:pos x="59" y="42"/>
                </a:cxn>
                <a:cxn ang="0">
                  <a:pos x="40" y="63"/>
                </a:cxn>
                <a:cxn ang="0">
                  <a:pos x="24" y="87"/>
                </a:cxn>
                <a:cxn ang="0">
                  <a:pos x="13" y="112"/>
                </a:cxn>
                <a:cxn ang="0">
                  <a:pos x="6" y="137"/>
                </a:cxn>
                <a:cxn ang="0">
                  <a:pos x="1" y="173"/>
                </a:cxn>
                <a:cxn ang="0">
                  <a:pos x="0" y="212"/>
                </a:cxn>
                <a:cxn ang="0">
                  <a:pos x="8" y="260"/>
                </a:cxn>
                <a:cxn ang="0">
                  <a:pos x="17" y="299"/>
                </a:cxn>
                <a:cxn ang="0">
                  <a:pos x="27" y="331"/>
                </a:cxn>
                <a:cxn ang="0">
                  <a:pos x="46" y="356"/>
                </a:cxn>
                <a:cxn ang="0">
                  <a:pos x="62" y="375"/>
                </a:cxn>
                <a:cxn ang="0">
                  <a:pos x="80" y="388"/>
                </a:cxn>
                <a:cxn ang="0">
                  <a:pos x="108" y="392"/>
                </a:cxn>
                <a:cxn ang="0">
                  <a:pos x="151" y="392"/>
                </a:cxn>
                <a:cxn ang="0">
                  <a:pos x="369" y="109"/>
                </a:cxn>
              </a:cxnLst>
              <a:rect l="txL" t="txT" r="txR" b="txB"/>
              <a:pathLst>
                <a:path w="370" h="393">
                  <a:moveTo>
                    <a:pt x="369" y="109"/>
                  </a:moveTo>
                  <a:lnTo>
                    <a:pt x="356" y="77"/>
                  </a:lnTo>
                  <a:lnTo>
                    <a:pt x="333" y="53"/>
                  </a:lnTo>
                  <a:lnTo>
                    <a:pt x="299" y="30"/>
                  </a:lnTo>
                  <a:lnTo>
                    <a:pt x="274" y="17"/>
                  </a:lnTo>
                  <a:lnTo>
                    <a:pt x="244" y="7"/>
                  </a:lnTo>
                  <a:lnTo>
                    <a:pt x="205" y="0"/>
                  </a:lnTo>
                  <a:lnTo>
                    <a:pt x="167" y="0"/>
                  </a:lnTo>
                  <a:lnTo>
                    <a:pt x="129" y="4"/>
                  </a:lnTo>
                  <a:lnTo>
                    <a:pt x="102" y="12"/>
                  </a:lnTo>
                  <a:lnTo>
                    <a:pt x="79" y="25"/>
                  </a:lnTo>
                  <a:lnTo>
                    <a:pt x="59" y="42"/>
                  </a:lnTo>
                  <a:lnTo>
                    <a:pt x="40" y="63"/>
                  </a:lnTo>
                  <a:lnTo>
                    <a:pt x="24" y="87"/>
                  </a:lnTo>
                  <a:lnTo>
                    <a:pt x="13" y="112"/>
                  </a:lnTo>
                  <a:lnTo>
                    <a:pt x="6" y="137"/>
                  </a:lnTo>
                  <a:lnTo>
                    <a:pt x="1" y="173"/>
                  </a:lnTo>
                  <a:lnTo>
                    <a:pt x="0" y="212"/>
                  </a:lnTo>
                  <a:lnTo>
                    <a:pt x="8" y="260"/>
                  </a:lnTo>
                  <a:lnTo>
                    <a:pt x="17" y="299"/>
                  </a:lnTo>
                  <a:lnTo>
                    <a:pt x="27" y="331"/>
                  </a:lnTo>
                  <a:lnTo>
                    <a:pt x="46" y="356"/>
                  </a:lnTo>
                  <a:lnTo>
                    <a:pt x="62" y="375"/>
                  </a:lnTo>
                  <a:lnTo>
                    <a:pt x="80" y="388"/>
                  </a:lnTo>
                  <a:lnTo>
                    <a:pt x="108" y="392"/>
                  </a:lnTo>
                  <a:lnTo>
                    <a:pt x="151" y="392"/>
                  </a:lnTo>
                  <a:lnTo>
                    <a:pt x="369" y="109"/>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68" name="Freeform 6"/>
            <p:cNvSpPr/>
            <p:nvPr/>
          </p:nvSpPr>
          <p:spPr>
            <a:xfrm>
              <a:off x="4008" y="1874"/>
              <a:ext cx="188" cy="239"/>
            </a:xfrm>
            <a:custGeom>
              <a:avLst/>
              <a:gdLst>
                <a:gd name="txL" fmla="*/ 0 w 188"/>
                <a:gd name="txT" fmla="*/ 0 h 239"/>
                <a:gd name="txR" fmla="*/ 188 w 188"/>
                <a:gd name="txB" fmla="*/ 239 h 239"/>
              </a:gdLst>
              <a:ahLst/>
              <a:cxnLst>
                <a:cxn ang="0">
                  <a:pos x="187" y="68"/>
                </a:cxn>
                <a:cxn ang="0">
                  <a:pos x="178" y="45"/>
                </a:cxn>
                <a:cxn ang="0">
                  <a:pos x="165" y="27"/>
                </a:cxn>
                <a:cxn ang="0">
                  <a:pos x="146" y="10"/>
                </a:cxn>
                <a:cxn ang="0">
                  <a:pos x="127" y="5"/>
                </a:cxn>
                <a:cxn ang="0">
                  <a:pos x="107" y="0"/>
                </a:cxn>
                <a:cxn ang="0">
                  <a:pos x="81" y="0"/>
                </a:cxn>
                <a:cxn ang="0">
                  <a:pos x="62" y="5"/>
                </a:cxn>
                <a:cxn ang="0">
                  <a:pos x="40" y="16"/>
                </a:cxn>
                <a:cxn ang="0">
                  <a:pos x="24" y="34"/>
                </a:cxn>
                <a:cxn ang="0">
                  <a:pos x="10" y="59"/>
                </a:cxn>
                <a:cxn ang="0">
                  <a:pos x="3" y="93"/>
                </a:cxn>
                <a:cxn ang="0">
                  <a:pos x="0" y="121"/>
                </a:cxn>
                <a:cxn ang="0">
                  <a:pos x="5" y="165"/>
                </a:cxn>
                <a:cxn ang="0">
                  <a:pos x="13" y="189"/>
                </a:cxn>
                <a:cxn ang="0">
                  <a:pos x="25" y="208"/>
                </a:cxn>
                <a:cxn ang="0">
                  <a:pos x="42" y="222"/>
                </a:cxn>
                <a:cxn ang="0">
                  <a:pos x="64" y="233"/>
                </a:cxn>
                <a:cxn ang="0">
                  <a:pos x="78" y="238"/>
                </a:cxn>
                <a:cxn ang="0">
                  <a:pos x="187" y="68"/>
                </a:cxn>
              </a:cxnLst>
              <a:rect l="txL" t="txT" r="txR" b="txB"/>
              <a:pathLst>
                <a:path w="188" h="239">
                  <a:moveTo>
                    <a:pt x="187" y="68"/>
                  </a:moveTo>
                  <a:lnTo>
                    <a:pt x="178" y="45"/>
                  </a:lnTo>
                  <a:lnTo>
                    <a:pt x="165" y="27"/>
                  </a:lnTo>
                  <a:lnTo>
                    <a:pt x="146" y="10"/>
                  </a:lnTo>
                  <a:lnTo>
                    <a:pt x="127" y="5"/>
                  </a:lnTo>
                  <a:lnTo>
                    <a:pt x="107" y="0"/>
                  </a:lnTo>
                  <a:lnTo>
                    <a:pt x="81" y="0"/>
                  </a:lnTo>
                  <a:lnTo>
                    <a:pt x="62" y="5"/>
                  </a:lnTo>
                  <a:lnTo>
                    <a:pt x="40" y="16"/>
                  </a:lnTo>
                  <a:lnTo>
                    <a:pt x="24" y="34"/>
                  </a:lnTo>
                  <a:lnTo>
                    <a:pt x="10" y="59"/>
                  </a:lnTo>
                  <a:lnTo>
                    <a:pt x="3" y="93"/>
                  </a:lnTo>
                  <a:lnTo>
                    <a:pt x="0" y="121"/>
                  </a:lnTo>
                  <a:lnTo>
                    <a:pt x="5" y="165"/>
                  </a:lnTo>
                  <a:lnTo>
                    <a:pt x="13" y="189"/>
                  </a:lnTo>
                  <a:lnTo>
                    <a:pt x="25" y="208"/>
                  </a:lnTo>
                  <a:lnTo>
                    <a:pt x="42" y="222"/>
                  </a:lnTo>
                  <a:lnTo>
                    <a:pt x="64" y="233"/>
                  </a:lnTo>
                  <a:lnTo>
                    <a:pt x="78" y="238"/>
                  </a:lnTo>
                  <a:lnTo>
                    <a:pt x="187" y="68"/>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397" name="Group 7"/>
          <p:cNvGrpSpPr/>
          <p:nvPr/>
        </p:nvGrpSpPr>
        <p:grpSpPr>
          <a:xfrm>
            <a:off x="7724775" y="2994025"/>
            <a:ext cx="587375" cy="623888"/>
            <a:chOff x="4694" y="1779"/>
            <a:chExt cx="370" cy="393"/>
          </a:xfrm>
        </p:grpSpPr>
        <p:sp>
          <p:nvSpPr>
            <p:cNvPr id="59465" name="Freeform 8"/>
            <p:cNvSpPr/>
            <p:nvPr/>
          </p:nvSpPr>
          <p:spPr>
            <a:xfrm>
              <a:off x="4694" y="1779"/>
              <a:ext cx="370" cy="393"/>
            </a:xfrm>
            <a:custGeom>
              <a:avLst/>
              <a:gdLst>
                <a:gd name="txL" fmla="*/ 0 w 370"/>
                <a:gd name="txT" fmla="*/ 0 h 393"/>
                <a:gd name="txR" fmla="*/ 370 w 370"/>
                <a:gd name="txB" fmla="*/ 393 h 393"/>
              </a:gdLst>
              <a:ahLst/>
              <a:cxnLst>
                <a:cxn ang="0">
                  <a:pos x="0" y="109"/>
                </a:cxn>
                <a:cxn ang="0">
                  <a:pos x="13" y="77"/>
                </a:cxn>
                <a:cxn ang="0">
                  <a:pos x="36" y="53"/>
                </a:cxn>
                <a:cxn ang="0">
                  <a:pos x="70" y="30"/>
                </a:cxn>
                <a:cxn ang="0">
                  <a:pos x="94" y="18"/>
                </a:cxn>
                <a:cxn ang="0">
                  <a:pos x="125" y="7"/>
                </a:cxn>
                <a:cxn ang="0">
                  <a:pos x="163" y="0"/>
                </a:cxn>
                <a:cxn ang="0">
                  <a:pos x="201" y="0"/>
                </a:cxn>
                <a:cxn ang="0">
                  <a:pos x="240" y="4"/>
                </a:cxn>
                <a:cxn ang="0">
                  <a:pos x="266" y="12"/>
                </a:cxn>
                <a:cxn ang="0">
                  <a:pos x="289" y="25"/>
                </a:cxn>
                <a:cxn ang="0">
                  <a:pos x="309" y="42"/>
                </a:cxn>
                <a:cxn ang="0">
                  <a:pos x="328" y="63"/>
                </a:cxn>
                <a:cxn ang="0">
                  <a:pos x="345" y="87"/>
                </a:cxn>
                <a:cxn ang="0">
                  <a:pos x="356" y="112"/>
                </a:cxn>
                <a:cxn ang="0">
                  <a:pos x="363" y="137"/>
                </a:cxn>
                <a:cxn ang="0">
                  <a:pos x="368" y="173"/>
                </a:cxn>
                <a:cxn ang="0">
                  <a:pos x="369" y="212"/>
                </a:cxn>
                <a:cxn ang="0">
                  <a:pos x="361" y="260"/>
                </a:cxn>
                <a:cxn ang="0">
                  <a:pos x="352" y="299"/>
                </a:cxn>
                <a:cxn ang="0">
                  <a:pos x="342" y="331"/>
                </a:cxn>
                <a:cxn ang="0">
                  <a:pos x="323" y="357"/>
                </a:cxn>
                <a:cxn ang="0">
                  <a:pos x="307" y="376"/>
                </a:cxn>
                <a:cxn ang="0">
                  <a:pos x="288" y="388"/>
                </a:cxn>
                <a:cxn ang="0">
                  <a:pos x="260" y="392"/>
                </a:cxn>
                <a:cxn ang="0">
                  <a:pos x="218" y="392"/>
                </a:cxn>
                <a:cxn ang="0">
                  <a:pos x="0" y="109"/>
                </a:cxn>
              </a:cxnLst>
              <a:rect l="txL" t="txT" r="txR" b="txB"/>
              <a:pathLst>
                <a:path w="370" h="393">
                  <a:moveTo>
                    <a:pt x="0" y="109"/>
                  </a:moveTo>
                  <a:lnTo>
                    <a:pt x="13" y="77"/>
                  </a:lnTo>
                  <a:lnTo>
                    <a:pt x="36" y="53"/>
                  </a:lnTo>
                  <a:lnTo>
                    <a:pt x="70" y="30"/>
                  </a:lnTo>
                  <a:lnTo>
                    <a:pt x="94" y="18"/>
                  </a:lnTo>
                  <a:lnTo>
                    <a:pt x="125" y="7"/>
                  </a:lnTo>
                  <a:lnTo>
                    <a:pt x="163" y="0"/>
                  </a:lnTo>
                  <a:lnTo>
                    <a:pt x="201" y="0"/>
                  </a:lnTo>
                  <a:lnTo>
                    <a:pt x="240" y="4"/>
                  </a:lnTo>
                  <a:lnTo>
                    <a:pt x="266" y="12"/>
                  </a:lnTo>
                  <a:lnTo>
                    <a:pt x="289" y="25"/>
                  </a:lnTo>
                  <a:lnTo>
                    <a:pt x="309" y="42"/>
                  </a:lnTo>
                  <a:lnTo>
                    <a:pt x="328" y="63"/>
                  </a:lnTo>
                  <a:lnTo>
                    <a:pt x="345" y="87"/>
                  </a:lnTo>
                  <a:lnTo>
                    <a:pt x="356" y="112"/>
                  </a:lnTo>
                  <a:lnTo>
                    <a:pt x="363" y="137"/>
                  </a:lnTo>
                  <a:lnTo>
                    <a:pt x="368" y="173"/>
                  </a:lnTo>
                  <a:lnTo>
                    <a:pt x="369" y="212"/>
                  </a:lnTo>
                  <a:lnTo>
                    <a:pt x="361" y="260"/>
                  </a:lnTo>
                  <a:lnTo>
                    <a:pt x="352" y="299"/>
                  </a:lnTo>
                  <a:lnTo>
                    <a:pt x="342" y="331"/>
                  </a:lnTo>
                  <a:lnTo>
                    <a:pt x="323" y="357"/>
                  </a:lnTo>
                  <a:lnTo>
                    <a:pt x="307" y="376"/>
                  </a:lnTo>
                  <a:lnTo>
                    <a:pt x="288" y="388"/>
                  </a:lnTo>
                  <a:lnTo>
                    <a:pt x="260" y="392"/>
                  </a:lnTo>
                  <a:lnTo>
                    <a:pt x="218" y="392"/>
                  </a:lnTo>
                  <a:lnTo>
                    <a:pt x="0" y="109"/>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66" name="Freeform 9"/>
            <p:cNvSpPr/>
            <p:nvPr/>
          </p:nvSpPr>
          <p:spPr>
            <a:xfrm>
              <a:off x="4802" y="1873"/>
              <a:ext cx="188" cy="239"/>
            </a:xfrm>
            <a:custGeom>
              <a:avLst/>
              <a:gdLst>
                <a:gd name="txL" fmla="*/ 0 w 188"/>
                <a:gd name="txT" fmla="*/ 0 h 239"/>
                <a:gd name="txR" fmla="*/ 188 w 188"/>
                <a:gd name="txB" fmla="*/ 239 h 239"/>
              </a:gdLst>
              <a:ahLst/>
              <a:cxnLst>
                <a:cxn ang="0">
                  <a:pos x="0" y="68"/>
                </a:cxn>
                <a:cxn ang="0">
                  <a:pos x="9" y="45"/>
                </a:cxn>
                <a:cxn ang="0">
                  <a:pos x="22" y="27"/>
                </a:cxn>
                <a:cxn ang="0">
                  <a:pos x="41" y="11"/>
                </a:cxn>
                <a:cxn ang="0">
                  <a:pos x="60" y="5"/>
                </a:cxn>
                <a:cxn ang="0">
                  <a:pos x="80" y="0"/>
                </a:cxn>
                <a:cxn ang="0">
                  <a:pos x="106" y="0"/>
                </a:cxn>
                <a:cxn ang="0">
                  <a:pos x="125" y="5"/>
                </a:cxn>
                <a:cxn ang="0">
                  <a:pos x="146" y="16"/>
                </a:cxn>
                <a:cxn ang="0">
                  <a:pos x="162" y="34"/>
                </a:cxn>
                <a:cxn ang="0">
                  <a:pos x="176" y="60"/>
                </a:cxn>
                <a:cxn ang="0">
                  <a:pos x="184" y="93"/>
                </a:cxn>
                <a:cxn ang="0">
                  <a:pos x="187" y="121"/>
                </a:cxn>
                <a:cxn ang="0">
                  <a:pos x="182" y="165"/>
                </a:cxn>
                <a:cxn ang="0">
                  <a:pos x="173" y="189"/>
                </a:cxn>
                <a:cxn ang="0">
                  <a:pos x="161" y="208"/>
                </a:cxn>
                <a:cxn ang="0">
                  <a:pos x="144" y="222"/>
                </a:cxn>
                <a:cxn ang="0">
                  <a:pos x="122" y="233"/>
                </a:cxn>
                <a:cxn ang="0">
                  <a:pos x="109" y="238"/>
                </a:cxn>
                <a:cxn ang="0">
                  <a:pos x="0" y="68"/>
                </a:cxn>
              </a:cxnLst>
              <a:rect l="txL" t="txT" r="txR" b="txB"/>
              <a:pathLst>
                <a:path w="188" h="239">
                  <a:moveTo>
                    <a:pt x="0" y="68"/>
                  </a:moveTo>
                  <a:lnTo>
                    <a:pt x="9" y="45"/>
                  </a:lnTo>
                  <a:lnTo>
                    <a:pt x="22" y="27"/>
                  </a:lnTo>
                  <a:lnTo>
                    <a:pt x="41" y="11"/>
                  </a:lnTo>
                  <a:lnTo>
                    <a:pt x="60" y="5"/>
                  </a:lnTo>
                  <a:lnTo>
                    <a:pt x="80" y="0"/>
                  </a:lnTo>
                  <a:lnTo>
                    <a:pt x="106" y="0"/>
                  </a:lnTo>
                  <a:lnTo>
                    <a:pt x="125" y="5"/>
                  </a:lnTo>
                  <a:lnTo>
                    <a:pt x="146" y="16"/>
                  </a:lnTo>
                  <a:lnTo>
                    <a:pt x="162" y="34"/>
                  </a:lnTo>
                  <a:lnTo>
                    <a:pt x="176" y="60"/>
                  </a:lnTo>
                  <a:lnTo>
                    <a:pt x="184" y="93"/>
                  </a:lnTo>
                  <a:lnTo>
                    <a:pt x="187" y="121"/>
                  </a:lnTo>
                  <a:lnTo>
                    <a:pt x="182" y="165"/>
                  </a:lnTo>
                  <a:lnTo>
                    <a:pt x="173" y="189"/>
                  </a:lnTo>
                  <a:lnTo>
                    <a:pt x="161" y="208"/>
                  </a:lnTo>
                  <a:lnTo>
                    <a:pt x="144" y="222"/>
                  </a:lnTo>
                  <a:lnTo>
                    <a:pt x="122" y="233"/>
                  </a:lnTo>
                  <a:lnTo>
                    <a:pt x="109" y="238"/>
                  </a:lnTo>
                  <a:lnTo>
                    <a:pt x="0" y="68"/>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398" name="Group 10"/>
          <p:cNvGrpSpPr/>
          <p:nvPr/>
        </p:nvGrpSpPr>
        <p:grpSpPr>
          <a:xfrm>
            <a:off x="6573838" y="4262438"/>
            <a:ext cx="1701800" cy="1809750"/>
            <a:chOff x="3969" y="2578"/>
            <a:chExt cx="1072" cy="1140"/>
          </a:xfrm>
        </p:grpSpPr>
        <p:sp>
          <p:nvSpPr>
            <p:cNvPr id="59461" name="Freeform 11"/>
            <p:cNvSpPr/>
            <p:nvPr/>
          </p:nvSpPr>
          <p:spPr>
            <a:xfrm>
              <a:off x="3969" y="2578"/>
              <a:ext cx="1072" cy="1140"/>
            </a:xfrm>
            <a:custGeom>
              <a:avLst/>
              <a:gdLst>
                <a:gd name="txL" fmla="*/ 0 w 1072"/>
                <a:gd name="txT" fmla="*/ 0 h 1140"/>
                <a:gd name="txR" fmla="*/ 1072 w 1072"/>
                <a:gd name="txB" fmla="*/ 1140 h 1140"/>
              </a:gdLst>
              <a:ahLst/>
              <a:cxnLst>
                <a:cxn ang="0">
                  <a:pos x="298" y="13"/>
                </a:cxn>
                <a:cxn ang="0">
                  <a:pos x="260" y="30"/>
                </a:cxn>
                <a:cxn ang="0">
                  <a:pos x="225" y="51"/>
                </a:cxn>
                <a:cxn ang="0">
                  <a:pos x="189" y="80"/>
                </a:cxn>
                <a:cxn ang="0">
                  <a:pos x="154" y="119"/>
                </a:cxn>
                <a:cxn ang="0">
                  <a:pos x="127" y="154"/>
                </a:cxn>
                <a:cxn ang="0">
                  <a:pos x="105" y="192"/>
                </a:cxn>
                <a:cxn ang="0">
                  <a:pos x="81" y="233"/>
                </a:cxn>
                <a:cxn ang="0">
                  <a:pos x="45" y="331"/>
                </a:cxn>
                <a:cxn ang="0">
                  <a:pos x="22" y="444"/>
                </a:cxn>
                <a:cxn ang="0">
                  <a:pos x="8" y="528"/>
                </a:cxn>
                <a:cxn ang="0">
                  <a:pos x="0" y="610"/>
                </a:cxn>
                <a:cxn ang="0">
                  <a:pos x="0" y="724"/>
                </a:cxn>
                <a:cxn ang="0">
                  <a:pos x="3" y="807"/>
                </a:cxn>
                <a:cxn ang="0">
                  <a:pos x="27" y="937"/>
                </a:cxn>
                <a:cxn ang="0">
                  <a:pos x="56" y="998"/>
                </a:cxn>
                <a:cxn ang="0">
                  <a:pos x="86" y="1047"/>
                </a:cxn>
                <a:cxn ang="0">
                  <a:pos x="130" y="1076"/>
                </a:cxn>
                <a:cxn ang="0">
                  <a:pos x="257" y="1106"/>
                </a:cxn>
                <a:cxn ang="0">
                  <a:pos x="331" y="1118"/>
                </a:cxn>
                <a:cxn ang="0">
                  <a:pos x="428" y="1130"/>
                </a:cxn>
                <a:cxn ang="0">
                  <a:pos x="533" y="1139"/>
                </a:cxn>
                <a:cxn ang="0">
                  <a:pos x="666" y="1135"/>
                </a:cxn>
                <a:cxn ang="0">
                  <a:pos x="779" y="1132"/>
                </a:cxn>
                <a:cxn ang="0">
                  <a:pos x="843" y="1112"/>
                </a:cxn>
                <a:cxn ang="0">
                  <a:pos x="908" y="1074"/>
                </a:cxn>
                <a:cxn ang="0">
                  <a:pos x="973" y="1017"/>
                </a:cxn>
                <a:cxn ang="0">
                  <a:pos x="1016" y="946"/>
                </a:cxn>
                <a:cxn ang="0">
                  <a:pos x="1049" y="883"/>
                </a:cxn>
                <a:cxn ang="0">
                  <a:pos x="1065" y="829"/>
                </a:cxn>
                <a:cxn ang="0">
                  <a:pos x="1071" y="759"/>
                </a:cxn>
                <a:cxn ang="0">
                  <a:pos x="1068" y="672"/>
                </a:cxn>
                <a:cxn ang="0">
                  <a:pos x="1065" y="591"/>
                </a:cxn>
                <a:cxn ang="0">
                  <a:pos x="1057" y="498"/>
                </a:cxn>
                <a:cxn ang="0">
                  <a:pos x="1046" y="412"/>
                </a:cxn>
                <a:cxn ang="0">
                  <a:pos x="1024" y="306"/>
                </a:cxn>
                <a:cxn ang="0">
                  <a:pos x="1003" y="216"/>
                </a:cxn>
                <a:cxn ang="0">
                  <a:pos x="968" y="135"/>
                </a:cxn>
                <a:cxn ang="0">
                  <a:pos x="922" y="91"/>
                </a:cxn>
                <a:cxn ang="0">
                  <a:pos x="881" y="62"/>
                </a:cxn>
                <a:cxn ang="0">
                  <a:pos x="846" y="38"/>
                </a:cxn>
                <a:cxn ang="0">
                  <a:pos x="813" y="22"/>
                </a:cxn>
                <a:cxn ang="0">
                  <a:pos x="772" y="0"/>
                </a:cxn>
                <a:cxn ang="0">
                  <a:pos x="298" y="13"/>
                </a:cxn>
              </a:cxnLst>
              <a:rect l="txL" t="txT" r="txR" b="txB"/>
              <a:pathLst>
                <a:path w="1072" h="1140">
                  <a:moveTo>
                    <a:pt x="298" y="13"/>
                  </a:moveTo>
                  <a:lnTo>
                    <a:pt x="260" y="30"/>
                  </a:lnTo>
                  <a:lnTo>
                    <a:pt x="225" y="51"/>
                  </a:lnTo>
                  <a:lnTo>
                    <a:pt x="189" y="80"/>
                  </a:lnTo>
                  <a:lnTo>
                    <a:pt x="154" y="119"/>
                  </a:lnTo>
                  <a:lnTo>
                    <a:pt x="127" y="154"/>
                  </a:lnTo>
                  <a:lnTo>
                    <a:pt x="105" y="192"/>
                  </a:lnTo>
                  <a:lnTo>
                    <a:pt x="81" y="233"/>
                  </a:lnTo>
                  <a:lnTo>
                    <a:pt x="45" y="331"/>
                  </a:lnTo>
                  <a:lnTo>
                    <a:pt x="22" y="444"/>
                  </a:lnTo>
                  <a:lnTo>
                    <a:pt x="8" y="528"/>
                  </a:lnTo>
                  <a:lnTo>
                    <a:pt x="0" y="610"/>
                  </a:lnTo>
                  <a:lnTo>
                    <a:pt x="0" y="724"/>
                  </a:lnTo>
                  <a:lnTo>
                    <a:pt x="3" y="807"/>
                  </a:lnTo>
                  <a:lnTo>
                    <a:pt x="27" y="937"/>
                  </a:lnTo>
                  <a:lnTo>
                    <a:pt x="56" y="998"/>
                  </a:lnTo>
                  <a:lnTo>
                    <a:pt x="86" y="1047"/>
                  </a:lnTo>
                  <a:lnTo>
                    <a:pt x="130" y="1076"/>
                  </a:lnTo>
                  <a:lnTo>
                    <a:pt x="257" y="1106"/>
                  </a:lnTo>
                  <a:lnTo>
                    <a:pt x="331" y="1118"/>
                  </a:lnTo>
                  <a:lnTo>
                    <a:pt x="428" y="1130"/>
                  </a:lnTo>
                  <a:lnTo>
                    <a:pt x="533" y="1139"/>
                  </a:lnTo>
                  <a:lnTo>
                    <a:pt x="666" y="1135"/>
                  </a:lnTo>
                  <a:lnTo>
                    <a:pt x="779" y="1132"/>
                  </a:lnTo>
                  <a:lnTo>
                    <a:pt x="843" y="1112"/>
                  </a:lnTo>
                  <a:lnTo>
                    <a:pt x="908" y="1074"/>
                  </a:lnTo>
                  <a:lnTo>
                    <a:pt x="973" y="1017"/>
                  </a:lnTo>
                  <a:lnTo>
                    <a:pt x="1016" y="946"/>
                  </a:lnTo>
                  <a:lnTo>
                    <a:pt x="1049" y="883"/>
                  </a:lnTo>
                  <a:lnTo>
                    <a:pt x="1065" y="829"/>
                  </a:lnTo>
                  <a:lnTo>
                    <a:pt x="1071" y="759"/>
                  </a:lnTo>
                  <a:lnTo>
                    <a:pt x="1068" y="672"/>
                  </a:lnTo>
                  <a:lnTo>
                    <a:pt x="1065" y="591"/>
                  </a:lnTo>
                  <a:lnTo>
                    <a:pt x="1057" y="498"/>
                  </a:lnTo>
                  <a:lnTo>
                    <a:pt x="1046" y="412"/>
                  </a:lnTo>
                  <a:lnTo>
                    <a:pt x="1024" y="306"/>
                  </a:lnTo>
                  <a:lnTo>
                    <a:pt x="1003" y="216"/>
                  </a:lnTo>
                  <a:lnTo>
                    <a:pt x="968" y="135"/>
                  </a:lnTo>
                  <a:lnTo>
                    <a:pt x="922" y="91"/>
                  </a:lnTo>
                  <a:lnTo>
                    <a:pt x="881" y="62"/>
                  </a:lnTo>
                  <a:lnTo>
                    <a:pt x="846" y="38"/>
                  </a:lnTo>
                  <a:lnTo>
                    <a:pt x="813" y="22"/>
                  </a:lnTo>
                  <a:lnTo>
                    <a:pt x="772" y="0"/>
                  </a:lnTo>
                  <a:lnTo>
                    <a:pt x="298" y="13"/>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9462" name="Group 12"/>
            <p:cNvGrpSpPr/>
            <p:nvPr/>
          </p:nvGrpSpPr>
          <p:grpSpPr>
            <a:xfrm>
              <a:off x="4119" y="2766"/>
              <a:ext cx="746" cy="897"/>
              <a:chOff x="4119" y="2766"/>
              <a:chExt cx="746" cy="897"/>
            </a:xfrm>
          </p:grpSpPr>
          <p:sp>
            <p:nvSpPr>
              <p:cNvPr id="59463" name="Freeform 13"/>
              <p:cNvSpPr/>
              <p:nvPr/>
            </p:nvSpPr>
            <p:spPr>
              <a:xfrm>
                <a:off x="4119" y="2766"/>
                <a:ext cx="746" cy="897"/>
              </a:xfrm>
              <a:custGeom>
                <a:avLst/>
                <a:gdLst>
                  <a:gd name="txL" fmla="*/ 0 w 746"/>
                  <a:gd name="txT" fmla="*/ 0 h 897"/>
                  <a:gd name="txR" fmla="*/ 746 w 746"/>
                  <a:gd name="txB" fmla="*/ 897 h 897"/>
                </a:gdLst>
                <a:ahLst/>
                <a:cxnLst>
                  <a:cxn ang="0">
                    <a:pos x="370" y="0"/>
                  </a:cxn>
                  <a:cxn ang="0">
                    <a:pos x="308" y="11"/>
                  </a:cxn>
                  <a:cxn ang="0">
                    <a:pos x="259" y="30"/>
                  </a:cxn>
                  <a:cxn ang="0">
                    <a:pos x="218" y="60"/>
                  </a:cxn>
                  <a:cxn ang="0">
                    <a:pos x="175" y="98"/>
                  </a:cxn>
                  <a:cxn ang="0">
                    <a:pos x="140" y="142"/>
                  </a:cxn>
                  <a:cxn ang="0">
                    <a:pos x="110" y="191"/>
                  </a:cxn>
                  <a:cxn ang="0">
                    <a:pos x="83" y="263"/>
                  </a:cxn>
                  <a:cxn ang="0">
                    <a:pos x="56" y="350"/>
                  </a:cxn>
                  <a:cxn ang="0">
                    <a:pos x="37" y="418"/>
                  </a:cxn>
                  <a:cxn ang="0">
                    <a:pos x="20" y="489"/>
                  </a:cxn>
                  <a:cxn ang="0">
                    <a:pos x="4" y="546"/>
                  </a:cxn>
                  <a:cxn ang="0">
                    <a:pos x="0" y="611"/>
                  </a:cxn>
                  <a:cxn ang="0">
                    <a:pos x="12" y="692"/>
                  </a:cxn>
                  <a:cxn ang="0">
                    <a:pos x="50" y="765"/>
                  </a:cxn>
                  <a:cxn ang="0">
                    <a:pos x="97" y="817"/>
                  </a:cxn>
                  <a:cxn ang="0">
                    <a:pos x="210" y="869"/>
                  </a:cxn>
                  <a:cxn ang="0">
                    <a:pos x="278" y="882"/>
                  </a:cxn>
                  <a:cxn ang="0">
                    <a:pos x="362" y="896"/>
                  </a:cxn>
                  <a:cxn ang="0">
                    <a:pos x="446" y="888"/>
                  </a:cxn>
                  <a:cxn ang="0">
                    <a:pos x="519" y="863"/>
                  </a:cxn>
                  <a:cxn ang="0">
                    <a:pos x="590" y="822"/>
                  </a:cxn>
                  <a:cxn ang="0">
                    <a:pos x="647" y="779"/>
                  </a:cxn>
                  <a:cxn ang="0">
                    <a:pos x="696" y="719"/>
                  </a:cxn>
                  <a:cxn ang="0">
                    <a:pos x="728" y="665"/>
                  </a:cxn>
                  <a:cxn ang="0">
                    <a:pos x="745" y="597"/>
                  </a:cxn>
                  <a:cxn ang="0">
                    <a:pos x="745" y="513"/>
                  </a:cxn>
                  <a:cxn ang="0">
                    <a:pos x="728" y="418"/>
                  </a:cxn>
                  <a:cxn ang="0">
                    <a:pos x="701" y="309"/>
                  </a:cxn>
                  <a:cxn ang="0">
                    <a:pos x="666" y="218"/>
                  </a:cxn>
                  <a:cxn ang="0">
                    <a:pos x="636" y="158"/>
                  </a:cxn>
                  <a:cxn ang="0">
                    <a:pos x="603" y="109"/>
                  </a:cxn>
                  <a:cxn ang="0">
                    <a:pos x="565" y="68"/>
                  </a:cxn>
                  <a:cxn ang="0">
                    <a:pos x="512" y="36"/>
                  </a:cxn>
                  <a:cxn ang="0">
                    <a:pos x="449" y="11"/>
                  </a:cxn>
                  <a:cxn ang="0">
                    <a:pos x="370" y="0"/>
                  </a:cxn>
                </a:cxnLst>
                <a:rect l="txL" t="txT" r="txR" b="txB"/>
                <a:pathLst>
                  <a:path w="746" h="897">
                    <a:moveTo>
                      <a:pt x="370" y="0"/>
                    </a:moveTo>
                    <a:lnTo>
                      <a:pt x="308" y="11"/>
                    </a:lnTo>
                    <a:lnTo>
                      <a:pt x="259" y="30"/>
                    </a:lnTo>
                    <a:lnTo>
                      <a:pt x="218" y="60"/>
                    </a:lnTo>
                    <a:lnTo>
                      <a:pt x="175" y="98"/>
                    </a:lnTo>
                    <a:lnTo>
                      <a:pt x="140" y="142"/>
                    </a:lnTo>
                    <a:lnTo>
                      <a:pt x="110" y="191"/>
                    </a:lnTo>
                    <a:lnTo>
                      <a:pt x="83" y="263"/>
                    </a:lnTo>
                    <a:lnTo>
                      <a:pt x="56" y="350"/>
                    </a:lnTo>
                    <a:lnTo>
                      <a:pt x="37" y="418"/>
                    </a:lnTo>
                    <a:lnTo>
                      <a:pt x="20" y="489"/>
                    </a:lnTo>
                    <a:lnTo>
                      <a:pt x="4" y="546"/>
                    </a:lnTo>
                    <a:lnTo>
                      <a:pt x="0" y="611"/>
                    </a:lnTo>
                    <a:lnTo>
                      <a:pt x="12" y="692"/>
                    </a:lnTo>
                    <a:lnTo>
                      <a:pt x="50" y="765"/>
                    </a:lnTo>
                    <a:lnTo>
                      <a:pt x="97" y="817"/>
                    </a:lnTo>
                    <a:lnTo>
                      <a:pt x="210" y="869"/>
                    </a:lnTo>
                    <a:lnTo>
                      <a:pt x="278" y="882"/>
                    </a:lnTo>
                    <a:lnTo>
                      <a:pt x="362" y="896"/>
                    </a:lnTo>
                    <a:lnTo>
                      <a:pt x="446" y="888"/>
                    </a:lnTo>
                    <a:lnTo>
                      <a:pt x="519" y="863"/>
                    </a:lnTo>
                    <a:lnTo>
                      <a:pt x="590" y="822"/>
                    </a:lnTo>
                    <a:lnTo>
                      <a:pt x="647" y="779"/>
                    </a:lnTo>
                    <a:lnTo>
                      <a:pt x="696" y="719"/>
                    </a:lnTo>
                    <a:lnTo>
                      <a:pt x="728" y="665"/>
                    </a:lnTo>
                    <a:lnTo>
                      <a:pt x="745" y="597"/>
                    </a:lnTo>
                    <a:lnTo>
                      <a:pt x="745" y="513"/>
                    </a:lnTo>
                    <a:lnTo>
                      <a:pt x="728" y="418"/>
                    </a:lnTo>
                    <a:lnTo>
                      <a:pt x="701" y="309"/>
                    </a:lnTo>
                    <a:lnTo>
                      <a:pt x="666" y="218"/>
                    </a:lnTo>
                    <a:lnTo>
                      <a:pt x="636" y="158"/>
                    </a:lnTo>
                    <a:lnTo>
                      <a:pt x="603" y="109"/>
                    </a:lnTo>
                    <a:lnTo>
                      <a:pt x="565" y="68"/>
                    </a:lnTo>
                    <a:lnTo>
                      <a:pt x="512" y="36"/>
                    </a:lnTo>
                    <a:lnTo>
                      <a:pt x="449" y="11"/>
                    </a:lnTo>
                    <a:lnTo>
                      <a:pt x="370" y="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64" name="Oval 14"/>
              <p:cNvSpPr/>
              <p:nvPr/>
            </p:nvSpPr>
            <p:spPr>
              <a:xfrm>
                <a:off x="4449" y="3282"/>
                <a:ext cx="38" cy="39"/>
              </a:xfrm>
              <a:prstGeom prst="ellipse">
                <a:avLst/>
              </a:prstGeom>
              <a:solidFill>
                <a:srgbClr val="603000"/>
              </a:solidFill>
              <a:ln w="12700" cap="flat" cmpd="sng">
                <a:solidFill>
                  <a:srgbClr val="000000"/>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grpSp>
      <p:grpSp>
        <p:nvGrpSpPr>
          <p:cNvPr id="59399" name="Group 15"/>
          <p:cNvGrpSpPr/>
          <p:nvPr/>
        </p:nvGrpSpPr>
        <p:grpSpPr>
          <a:xfrm>
            <a:off x="7594600" y="5403850"/>
            <a:ext cx="1244600" cy="909638"/>
            <a:chOff x="4612" y="3297"/>
            <a:chExt cx="784" cy="573"/>
          </a:xfrm>
        </p:grpSpPr>
        <p:grpSp>
          <p:nvGrpSpPr>
            <p:cNvPr id="59452" name="Group 16"/>
            <p:cNvGrpSpPr/>
            <p:nvPr/>
          </p:nvGrpSpPr>
          <p:grpSpPr>
            <a:xfrm>
              <a:off x="4612" y="3297"/>
              <a:ext cx="784" cy="573"/>
              <a:chOff x="4612" y="3297"/>
              <a:chExt cx="784" cy="573"/>
            </a:xfrm>
          </p:grpSpPr>
          <p:sp>
            <p:nvSpPr>
              <p:cNvPr id="59459" name="Freeform 17"/>
              <p:cNvSpPr/>
              <p:nvPr/>
            </p:nvSpPr>
            <p:spPr>
              <a:xfrm>
                <a:off x="4612" y="3297"/>
                <a:ext cx="784" cy="573"/>
              </a:xfrm>
              <a:custGeom>
                <a:avLst/>
                <a:gdLst>
                  <a:gd name="txL" fmla="*/ 0 w 784"/>
                  <a:gd name="txT" fmla="*/ 0 h 573"/>
                  <a:gd name="txR" fmla="*/ 784 w 784"/>
                  <a:gd name="txB" fmla="*/ 573 h 573"/>
                </a:gdLst>
                <a:ahLst/>
                <a:cxnLst>
                  <a:cxn ang="0">
                    <a:pos x="181" y="0"/>
                  </a:cxn>
                  <a:cxn ang="0">
                    <a:pos x="211" y="0"/>
                  </a:cxn>
                  <a:cxn ang="0">
                    <a:pos x="279" y="14"/>
                  </a:cxn>
                  <a:cxn ang="0">
                    <a:pos x="335" y="25"/>
                  </a:cxn>
                  <a:cxn ang="0">
                    <a:pos x="417" y="25"/>
                  </a:cxn>
                  <a:cxn ang="0">
                    <a:pos x="471" y="30"/>
                  </a:cxn>
                  <a:cxn ang="0">
                    <a:pos x="650" y="67"/>
                  </a:cxn>
                  <a:cxn ang="0">
                    <a:pos x="710" y="86"/>
                  </a:cxn>
                  <a:cxn ang="0">
                    <a:pos x="742" y="106"/>
                  </a:cxn>
                  <a:cxn ang="0">
                    <a:pos x="764" y="127"/>
                  </a:cxn>
                  <a:cxn ang="0">
                    <a:pos x="778" y="154"/>
                  </a:cxn>
                  <a:cxn ang="0">
                    <a:pos x="783" y="206"/>
                  </a:cxn>
                  <a:cxn ang="0">
                    <a:pos x="772" y="298"/>
                  </a:cxn>
                  <a:cxn ang="0">
                    <a:pos x="761" y="353"/>
                  </a:cxn>
                  <a:cxn ang="0">
                    <a:pos x="742" y="407"/>
                  </a:cxn>
                  <a:cxn ang="0">
                    <a:pos x="720" y="444"/>
                  </a:cxn>
                  <a:cxn ang="0">
                    <a:pos x="693" y="485"/>
                  </a:cxn>
                  <a:cxn ang="0">
                    <a:pos x="661" y="521"/>
                  </a:cxn>
                  <a:cxn ang="0">
                    <a:pos x="629" y="545"/>
                  </a:cxn>
                  <a:cxn ang="0">
                    <a:pos x="596" y="559"/>
                  </a:cxn>
                  <a:cxn ang="0">
                    <a:pos x="553" y="567"/>
                  </a:cxn>
                  <a:cxn ang="0">
                    <a:pos x="496" y="572"/>
                  </a:cxn>
                  <a:cxn ang="0">
                    <a:pos x="441" y="564"/>
                  </a:cxn>
                  <a:cxn ang="0">
                    <a:pos x="384" y="556"/>
                  </a:cxn>
                  <a:cxn ang="0">
                    <a:pos x="97" y="436"/>
                  </a:cxn>
                  <a:cxn ang="0">
                    <a:pos x="70" y="417"/>
                  </a:cxn>
                  <a:cxn ang="0">
                    <a:pos x="40" y="394"/>
                  </a:cxn>
                  <a:cxn ang="0">
                    <a:pos x="13" y="361"/>
                  </a:cxn>
                  <a:cxn ang="0">
                    <a:pos x="0" y="323"/>
                  </a:cxn>
                  <a:cxn ang="0">
                    <a:pos x="0" y="282"/>
                  </a:cxn>
                  <a:cxn ang="0">
                    <a:pos x="2" y="250"/>
                  </a:cxn>
                  <a:cxn ang="0">
                    <a:pos x="13" y="214"/>
                  </a:cxn>
                  <a:cxn ang="0">
                    <a:pos x="34" y="182"/>
                  </a:cxn>
                  <a:cxn ang="0">
                    <a:pos x="64" y="146"/>
                  </a:cxn>
                  <a:cxn ang="0">
                    <a:pos x="86" y="108"/>
                  </a:cxn>
                  <a:cxn ang="0">
                    <a:pos x="105" y="65"/>
                  </a:cxn>
                  <a:cxn ang="0">
                    <a:pos x="129" y="30"/>
                  </a:cxn>
                  <a:cxn ang="0">
                    <a:pos x="151" y="11"/>
                  </a:cxn>
                  <a:cxn ang="0">
                    <a:pos x="181" y="0"/>
                  </a:cxn>
                </a:cxnLst>
                <a:rect l="txL" t="txT" r="txR" b="txB"/>
                <a:pathLst>
                  <a:path w="784" h="573">
                    <a:moveTo>
                      <a:pt x="181" y="0"/>
                    </a:moveTo>
                    <a:lnTo>
                      <a:pt x="211" y="0"/>
                    </a:lnTo>
                    <a:lnTo>
                      <a:pt x="279" y="14"/>
                    </a:lnTo>
                    <a:lnTo>
                      <a:pt x="335" y="25"/>
                    </a:lnTo>
                    <a:lnTo>
                      <a:pt x="417" y="25"/>
                    </a:lnTo>
                    <a:lnTo>
                      <a:pt x="471" y="30"/>
                    </a:lnTo>
                    <a:lnTo>
                      <a:pt x="650" y="67"/>
                    </a:lnTo>
                    <a:lnTo>
                      <a:pt x="710" y="86"/>
                    </a:lnTo>
                    <a:lnTo>
                      <a:pt x="742" y="106"/>
                    </a:lnTo>
                    <a:lnTo>
                      <a:pt x="764" y="127"/>
                    </a:lnTo>
                    <a:lnTo>
                      <a:pt x="778" y="154"/>
                    </a:lnTo>
                    <a:lnTo>
                      <a:pt x="783" y="206"/>
                    </a:lnTo>
                    <a:lnTo>
                      <a:pt x="772" y="298"/>
                    </a:lnTo>
                    <a:lnTo>
                      <a:pt x="761" y="353"/>
                    </a:lnTo>
                    <a:lnTo>
                      <a:pt x="742" y="407"/>
                    </a:lnTo>
                    <a:lnTo>
                      <a:pt x="720" y="444"/>
                    </a:lnTo>
                    <a:lnTo>
                      <a:pt x="693" y="485"/>
                    </a:lnTo>
                    <a:lnTo>
                      <a:pt x="661" y="521"/>
                    </a:lnTo>
                    <a:lnTo>
                      <a:pt x="629" y="545"/>
                    </a:lnTo>
                    <a:lnTo>
                      <a:pt x="596" y="559"/>
                    </a:lnTo>
                    <a:lnTo>
                      <a:pt x="553" y="567"/>
                    </a:lnTo>
                    <a:lnTo>
                      <a:pt x="496" y="572"/>
                    </a:lnTo>
                    <a:lnTo>
                      <a:pt x="441" y="564"/>
                    </a:lnTo>
                    <a:lnTo>
                      <a:pt x="384" y="556"/>
                    </a:lnTo>
                    <a:lnTo>
                      <a:pt x="97" y="436"/>
                    </a:lnTo>
                    <a:lnTo>
                      <a:pt x="70" y="417"/>
                    </a:lnTo>
                    <a:lnTo>
                      <a:pt x="40" y="394"/>
                    </a:lnTo>
                    <a:lnTo>
                      <a:pt x="13" y="361"/>
                    </a:lnTo>
                    <a:lnTo>
                      <a:pt x="0" y="323"/>
                    </a:lnTo>
                    <a:lnTo>
                      <a:pt x="0" y="282"/>
                    </a:lnTo>
                    <a:lnTo>
                      <a:pt x="2" y="250"/>
                    </a:lnTo>
                    <a:lnTo>
                      <a:pt x="13" y="214"/>
                    </a:lnTo>
                    <a:lnTo>
                      <a:pt x="34" y="182"/>
                    </a:lnTo>
                    <a:lnTo>
                      <a:pt x="64" y="146"/>
                    </a:lnTo>
                    <a:lnTo>
                      <a:pt x="86" y="108"/>
                    </a:lnTo>
                    <a:lnTo>
                      <a:pt x="105" y="65"/>
                    </a:lnTo>
                    <a:lnTo>
                      <a:pt x="129" y="30"/>
                    </a:lnTo>
                    <a:lnTo>
                      <a:pt x="151" y="11"/>
                    </a:lnTo>
                    <a:lnTo>
                      <a:pt x="181"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60" name="Freeform 18"/>
              <p:cNvSpPr/>
              <p:nvPr/>
            </p:nvSpPr>
            <p:spPr>
              <a:xfrm>
                <a:off x="4619" y="3644"/>
                <a:ext cx="503" cy="195"/>
              </a:xfrm>
              <a:custGeom>
                <a:avLst/>
                <a:gdLst>
                  <a:gd name="txL" fmla="*/ 0 w 503"/>
                  <a:gd name="txT" fmla="*/ 0 h 195"/>
                  <a:gd name="txR" fmla="*/ 503 w 503"/>
                  <a:gd name="txB" fmla="*/ 195 h 195"/>
                </a:gdLst>
                <a:ahLst/>
                <a:cxnLst>
                  <a:cxn ang="0">
                    <a:pos x="0" y="0"/>
                  </a:cxn>
                  <a:cxn ang="0">
                    <a:pos x="33" y="20"/>
                  </a:cxn>
                  <a:cxn ang="0">
                    <a:pos x="69" y="42"/>
                  </a:cxn>
                  <a:cxn ang="0">
                    <a:pos x="105" y="63"/>
                  </a:cxn>
                  <a:cxn ang="0">
                    <a:pos x="150" y="83"/>
                  </a:cxn>
                  <a:cxn ang="0">
                    <a:pos x="228" y="119"/>
                  </a:cxn>
                  <a:cxn ang="0">
                    <a:pos x="293" y="147"/>
                  </a:cxn>
                  <a:cxn ang="0">
                    <a:pos x="354" y="175"/>
                  </a:cxn>
                  <a:cxn ang="0">
                    <a:pos x="393" y="186"/>
                  </a:cxn>
                  <a:cxn ang="0">
                    <a:pos x="454" y="194"/>
                  </a:cxn>
                  <a:cxn ang="0">
                    <a:pos x="480" y="186"/>
                  </a:cxn>
                  <a:cxn ang="0">
                    <a:pos x="493" y="170"/>
                  </a:cxn>
                  <a:cxn ang="0">
                    <a:pos x="502" y="147"/>
                  </a:cxn>
                </a:cxnLst>
                <a:rect l="txL" t="txT" r="txR" b="txB"/>
                <a:pathLst>
                  <a:path w="503" h="195">
                    <a:moveTo>
                      <a:pt x="0" y="0"/>
                    </a:moveTo>
                    <a:lnTo>
                      <a:pt x="33" y="20"/>
                    </a:lnTo>
                    <a:lnTo>
                      <a:pt x="69" y="42"/>
                    </a:lnTo>
                    <a:lnTo>
                      <a:pt x="105" y="63"/>
                    </a:lnTo>
                    <a:lnTo>
                      <a:pt x="150" y="83"/>
                    </a:lnTo>
                    <a:lnTo>
                      <a:pt x="228" y="119"/>
                    </a:lnTo>
                    <a:lnTo>
                      <a:pt x="293" y="147"/>
                    </a:lnTo>
                    <a:lnTo>
                      <a:pt x="354" y="175"/>
                    </a:lnTo>
                    <a:lnTo>
                      <a:pt x="393" y="186"/>
                    </a:lnTo>
                    <a:lnTo>
                      <a:pt x="454" y="194"/>
                    </a:lnTo>
                    <a:lnTo>
                      <a:pt x="480" y="186"/>
                    </a:lnTo>
                    <a:lnTo>
                      <a:pt x="493" y="170"/>
                    </a:lnTo>
                    <a:lnTo>
                      <a:pt x="502" y="147"/>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453" name="Group 19"/>
            <p:cNvGrpSpPr/>
            <p:nvPr/>
          </p:nvGrpSpPr>
          <p:grpSpPr>
            <a:xfrm>
              <a:off x="5095" y="3470"/>
              <a:ext cx="255" cy="330"/>
              <a:chOff x="5095" y="3470"/>
              <a:chExt cx="255" cy="330"/>
            </a:xfrm>
          </p:grpSpPr>
          <p:sp>
            <p:nvSpPr>
              <p:cNvPr id="59454" name="Freeform 20"/>
              <p:cNvSpPr/>
              <p:nvPr/>
            </p:nvSpPr>
            <p:spPr>
              <a:xfrm>
                <a:off x="5095" y="3470"/>
                <a:ext cx="255" cy="330"/>
              </a:xfrm>
              <a:custGeom>
                <a:avLst/>
                <a:gdLst>
                  <a:gd name="txL" fmla="*/ 0 w 255"/>
                  <a:gd name="txT" fmla="*/ 0 h 330"/>
                  <a:gd name="txR" fmla="*/ 255 w 255"/>
                  <a:gd name="txB" fmla="*/ 330 h 330"/>
                </a:gdLst>
                <a:ahLst/>
                <a:cxnLst>
                  <a:cxn ang="0">
                    <a:pos x="226" y="10"/>
                  </a:cxn>
                  <a:cxn ang="0">
                    <a:pos x="207" y="3"/>
                  </a:cxn>
                  <a:cxn ang="0">
                    <a:pos x="183" y="0"/>
                  </a:cxn>
                  <a:cxn ang="0">
                    <a:pos x="160" y="3"/>
                  </a:cxn>
                  <a:cxn ang="0">
                    <a:pos x="141" y="9"/>
                  </a:cxn>
                  <a:cxn ang="0">
                    <a:pos x="122" y="17"/>
                  </a:cxn>
                  <a:cxn ang="0">
                    <a:pos x="103" y="34"/>
                  </a:cxn>
                  <a:cxn ang="0">
                    <a:pos x="81" y="55"/>
                  </a:cxn>
                  <a:cxn ang="0">
                    <a:pos x="62" y="75"/>
                  </a:cxn>
                  <a:cxn ang="0">
                    <a:pos x="46" y="98"/>
                  </a:cxn>
                  <a:cxn ang="0">
                    <a:pos x="38" y="121"/>
                  </a:cxn>
                  <a:cxn ang="0">
                    <a:pos x="30" y="150"/>
                  </a:cxn>
                  <a:cxn ang="0">
                    <a:pos x="24" y="175"/>
                  </a:cxn>
                  <a:cxn ang="0">
                    <a:pos x="16" y="200"/>
                  </a:cxn>
                  <a:cxn ang="0">
                    <a:pos x="5" y="229"/>
                  </a:cxn>
                  <a:cxn ang="0">
                    <a:pos x="0" y="250"/>
                  </a:cxn>
                  <a:cxn ang="0">
                    <a:pos x="0" y="274"/>
                  </a:cxn>
                  <a:cxn ang="0">
                    <a:pos x="5" y="296"/>
                  </a:cxn>
                  <a:cxn ang="0">
                    <a:pos x="14" y="310"/>
                  </a:cxn>
                  <a:cxn ang="0">
                    <a:pos x="24" y="321"/>
                  </a:cxn>
                  <a:cxn ang="0">
                    <a:pos x="39" y="329"/>
                  </a:cxn>
                  <a:cxn ang="0">
                    <a:pos x="58" y="329"/>
                  </a:cxn>
                  <a:cxn ang="0">
                    <a:pos x="80" y="323"/>
                  </a:cxn>
                  <a:cxn ang="0">
                    <a:pos x="101" y="315"/>
                  </a:cxn>
                  <a:cxn ang="0">
                    <a:pos x="120" y="304"/>
                  </a:cxn>
                  <a:cxn ang="0">
                    <a:pos x="137" y="288"/>
                  </a:cxn>
                  <a:cxn ang="0">
                    <a:pos x="157" y="271"/>
                  </a:cxn>
                  <a:cxn ang="0">
                    <a:pos x="178" y="255"/>
                  </a:cxn>
                  <a:cxn ang="0">
                    <a:pos x="196" y="234"/>
                  </a:cxn>
                  <a:cxn ang="0">
                    <a:pos x="207" y="215"/>
                  </a:cxn>
                  <a:cxn ang="0">
                    <a:pos x="217" y="194"/>
                  </a:cxn>
                  <a:cxn ang="0">
                    <a:pos x="225" y="177"/>
                  </a:cxn>
                  <a:cxn ang="0">
                    <a:pos x="234" y="151"/>
                  </a:cxn>
                  <a:cxn ang="0">
                    <a:pos x="245" y="113"/>
                  </a:cxn>
                  <a:cxn ang="0">
                    <a:pos x="252" y="77"/>
                  </a:cxn>
                  <a:cxn ang="0">
                    <a:pos x="254" y="58"/>
                  </a:cxn>
                  <a:cxn ang="0">
                    <a:pos x="249" y="33"/>
                  </a:cxn>
                  <a:cxn ang="0">
                    <a:pos x="241" y="20"/>
                  </a:cxn>
                  <a:cxn ang="0">
                    <a:pos x="226" y="10"/>
                  </a:cxn>
                </a:cxnLst>
                <a:rect l="txL" t="txT" r="txR" b="txB"/>
                <a:pathLst>
                  <a:path w="255" h="330">
                    <a:moveTo>
                      <a:pt x="226" y="10"/>
                    </a:moveTo>
                    <a:lnTo>
                      <a:pt x="207" y="3"/>
                    </a:lnTo>
                    <a:lnTo>
                      <a:pt x="183" y="0"/>
                    </a:lnTo>
                    <a:lnTo>
                      <a:pt x="160" y="3"/>
                    </a:lnTo>
                    <a:lnTo>
                      <a:pt x="141" y="9"/>
                    </a:lnTo>
                    <a:lnTo>
                      <a:pt x="122" y="17"/>
                    </a:lnTo>
                    <a:lnTo>
                      <a:pt x="103" y="34"/>
                    </a:lnTo>
                    <a:lnTo>
                      <a:pt x="81" y="55"/>
                    </a:lnTo>
                    <a:lnTo>
                      <a:pt x="62" y="75"/>
                    </a:lnTo>
                    <a:lnTo>
                      <a:pt x="46" y="98"/>
                    </a:lnTo>
                    <a:lnTo>
                      <a:pt x="38" y="121"/>
                    </a:lnTo>
                    <a:lnTo>
                      <a:pt x="30" y="150"/>
                    </a:lnTo>
                    <a:lnTo>
                      <a:pt x="24" y="175"/>
                    </a:lnTo>
                    <a:lnTo>
                      <a:pt x="16" y="200"/>
                    </a:lnTo>
                    <a:lnTo>
                      <a:pt x="5" y="229"/>
                    </a:lnTo>
                    <a:lnTo>
                      <a:pt x="0" y="250"/>
                    </a:lnTo>
                    <a:lnTo>
                      <a:pt x="0" y="274"/>
                    </a:lnTo>
                    <a:lnTo>
                      <a:pt x="5" y="296"/>
                    </a:lnTo>
                    <a:lnTo>
                      <a:pt x="14" y="310"/>
                    </a:lnTo>
                    <a:lnTo>
                      <a:pt x="24" y="321"/>
                    </a:lnTo>
                    <a:lnTo>
                      <a:pt x="39" y="329"/>
                    </a:lnTo>
                    <a:lnTo>
                      <a:pt x="58" y="329"/>
                    </a:lnTo>
                    <a:lnTo>
                      <a:pt x="80" y="323"/>
                    </a:lnTo>
                    <a:lnTo>
                      <a:pt x="101" y="315"/>
                    </a:lnTo>
                    <a:lnTo>
                      <a:pt x="120" y="304"/>
                    </a:lnTo>
                    <a:lnTo>
                      <a:pt x="137" y="288"/>
                    </a:lnTo>
                    <a:lnTo>
                      <a:pt x="157" y="271"/>
                    </a:lnTo>
                    <a:lnTo>
                      <a:pt x="178" y="255"/>
                    </a:lnTo>
                    <a:lnTo>
                      <a:pt x="196" y="234"/>
                    </a:lnTo>
                    <a:lnTo>
                      <a:pt x="207" y="215"/>
                    </a:lnTo>
                    <a:lnTo>
                      <a:pt x="217" y="194"/>
                    </a:lnTo>
                    <a:lnTo>
                      <a:pt x="225" y="177"/>
                    </a:lnTo>
                    <a:lnTo>
                      <a:pt x="234" y="151"/>
                    </a:lnTo>
                    <a:lnTo>
                      <a:pt x="245" y="113"/>
                    </a:lnTo>
                    <a:lnTo>
                      <a:pt x="252" y="77"/>
                    </a:lnTo>
                    <a:lnTo>
                      <a:pt x="254" y="58"/>
                    </a:lnTo>
                    <a:lnTo>
                      <a:pt x="249" y="33"/>
                    </a:lnTo>
                    <a:lnTo>
                      <a:pt x="241" y="20"/>
                    </a:lnTo>
                    <a:lnTo>
                      <a:pt x="226" y="1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9455" name="Group 21"/>
              <p:cNvGrpSpPr/>
              <p:nvPr/>
            </p:nvGrpSpPr>
            <p:grpSpPr>
              <a:xfrm>
                <a:off x="5211" y="3498"/>
                <a:ext cx="109" cy="85"/>
                <a:chOff x="5211" y="3498"/>
                <a:chExt cx="109" cy="85"/>
              </a:xfrm>
            </p:grpSpPr>
            <p:sp>
              <p:nvSpPr>
                <p:cNvPr id="59456" name="Oval 22"/>
                <p:cNvSpPr/>
                <p:nvPr/>
              </p:nvSpPr>
              <p:spPr>
                <a:xfrm>
                  <a:off x="5269" y="3498"/>
                  <a:ext cx="29" cy="29"/>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57" name="Oval 23"/>
                <p:cNvSpPr/>
                <p:nvPr/>
              </p:nvSpPr>
              <p:spPr>
                <a:xfrm>
                  <a:off x="5211" y="3507"/>
                  <a:ext cx="32" cy="38"/>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58" name="Oval 24"/>
                <p:cNvSpPr/>
                <p:nvPr/>
              </p:nvSpPr>
              <p:spPr>
                <a:xfrm>
                  <a:off x="5283" y="3546"/>
                  <a:ext cx="37" cy="37"/>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9400" name="Group 25"/>
          <p:cNvGrpSpPr/>
          <p:nvPr/>
        </p:nvGrpSpPr>
        <p:grpSpPr>
          <a:xfrm>
            <a:off x="5922963" y="5368925"/>
            <a:ext cx="1150937" cy="955675"/>
            <a:chOff x="3559" y="3275"/>
            <a:chExt cx="725" cy="602"/>
          </a:xfrm>
        </p:grpSpPr>
        <p:grpSp>
          <p:nvGrpSpPr>
            <p:cNvPr id="59443" name="Group 26"/>
            <p:cNvGrpSpPr/>
            <p:nvPr/>
          </p:nvGrpSpPr>
          <p:grpSpPr>
            <a:xfrm>
              <a:off x="3559" y="3275"/>
              <a:ext cx="725" cy="602"/>
              <a:chOff x="3559" y="3275"/>
              <a:chExt cx="725" cy="602"/>
            </a:xfrm>
          </p:grpSpPr>
          <p:sp>
            <p:nvSpPr>
              <p:cNvPr id="59450" name="Freeform 27"/>
              <p:cNvSpPr/>
              <p:nvPr/>
            </p:nvSpPr>
            <p:spPr>
              <a:xfrm>
                <a:off x="3559" y="3275"/>
                <a:ext cx="725" cy="602"/>
              </a:xfrm>
              <a:custGeom>
                <a:avLst/>
                <a:gdLst>
                  <a:gd name="txL" fmla="*/ 0 w 725"/>
                  <a:gd name="txT" fmla="*/ 0 h 602"/>
                  <a:gd name="txR" fmla="*/ 725 w 725"/>
                  <a:gd name="txB" fmla="*/ 602 h 602"/>
                </a:gdLst>
                <a:ahLst/>
                <a:cxnLst>
                  <a:cxn ang="0">
                    <a:pos x="535" y="0"/>
                  </a:cxn>
                  <a:cxn ang="0">
                    <a:pos x="504" y="2"/>
                  </a:cxn>
                  <a:cxn ang="0">
                    <a:pos x="472" y="8"/>
                  </a:cxn>
                  <a:cxn ang="0">
                    <a:pos x="445" y="16"/>
                  </a:cxn>
                  <a:cxn ang="0">
                    <a:pos x="407" y="27"/>
                  </a:cxn>
                  <a:cxn ang="0">
                    <a:pos x="337" y="41"/>
                  </a:cxn>
                  <a:cxn ang="0">
                    <a:pos x="285" y="49"/>
                  </a:cxn>
                  <a:cxn ang="0">
                    <a:pos x="231" y="65"/>
                  </a:cxn>
                  <a:cxn ang="0">
                    <a:pos x="173" y="86"/>
                  </a:cxn>
                  <a:cxn ang="0">
                    <a:pos x="109" y="116"/>
                  </a:cxn>
                  <a:cxn ang="0">
                    <a:pos x="68" y="140"/>
                  </a:cxn>
                  <a:cxn ang="0">
                    <a:pos x="30" y="169"/>
                  </a:cxn>
                  <a:cxn ang="0">
                    <a:pos x="15" y="191"/>
                  </a:cxn>
                  <a:cxn ang="0">
                    <a:pos x="4" y="215"/>
                  </a:cxn>
                  <a:cxn ang="0">
                    <a:pos x="0" y="245"/>
                  </a:cxn>
                  <a:cxn ang="0">
                    <a:pos x="0" y="266"/>
                  </a:cxn>
                  <a:cxn ang="0">
                    <a:pos x="1" y="296"/>
                  </a:cxn>
                  <a:cxn ang="0">
                    <a:pos x="8" y="331"/>
                  </a:cxn>
                  <a:cxn ang="0">
                    <a:pos x="19" y="379"/>
                  </a:cxn>
                  <a:cxn ang="0">
                    <a:pos x="33" y="424"/>
                  </a:cxn>
                  <a:cxn ang="0">
                    <a:pos x="66" y="499"/>
                  </a:cxn>
                  <a:cxn ang="0">
                    <a:pos x="80" y="521"/>
                  </a:cxn>
                  <a:cxn ang="0">
                    <a:pos x="101" y="538"/>
                  </a:cxn>
                  <a:cxn ang="0">
                    <a:pos x="125" y="556"/>
                  </a:cxn>
                  <a:cxn ang="0">
                    <a:pos x="153" y="573"/>
                  </a:cxn>
                  <a:cxn ang="0">
                    <a:pos x="191" y="587"/>
                  </a:cxn>
                  <a:cxn ang="0">
                    <a:pos x="223" y="594"/>
                  </a:cxn>
                  <a:cxn ang="0">
                    <a:pos x="259" y="601"/>
                  </a:cxn>
                  <a:cxn ang="0">
                    <a:pos x="290" y="598"/>
                  </a:cxn>
                  <a:cxn ang="0">
                    <a:pos x="315" y="592"/>
                  </a:cxn>
                  <a:cxn ang="0">
                    <a:pos x="340" y="582"/>
                  </a:cxn>
                  <a:cxn ang="0">
                    <a:pos x="427" y="529"/>
                  </a:cxn>
                  <a:cxn ang="0">
                    <a:pos x="619" y="421"/>
                  </a:cxn>
                  <a:cxn ang="0">
                    <a:pos x="677" y="378"/>
                  </a:cxn>
                  <a:cxn ang="0">
                    <a:pos x="690" y="361"/>
                  </a:cxn>
                  <a:cxn ang="0">
                    <a:pos x="699" y="344"/>
                  </a:cxn>
                  <a:cxn ang="0">
                    <a:pos x="709" y="318"/>
                  </a:cxn>
                  <a:cxn ang="0">
                    <a:pos x="717" y="282"/>
                  </a:cxn>
                  <a:cxn ang="0">
                    <a:pos x="724" y="247"/>
                  </a:cxn>
                  <a:cxn ang="0">
                    <a:pos x="720" y="203"/>
                  </a:cxn>
                  <a:cxn ang="0">
                    <a:pos x="713" y="168"/>
                  </a:cxn>
                  <a:cxn ang="0">
                    <a:pos x="705" y="132"/>
                  </a:cxn>
                  <a:cxn ang="0">
                    <a:pos x="693" y="98"/>
                  </a:cxn>
                  <a:cxn ang="0">
                    <a:pos x="677" y="73"/>
                  </a:cxn>
                  <a:cxn ang="0">
                    <a:pos x="655" y="54"/>
                  </a:cxn>
                  <a:cxn ang="0">
                    <a:pos x="634" y="36"/>
                  </a:cxn>
                  <a:cxn ang="0">
                    <a:pos x="609" y="19"/>
                  </a:cxn>
                  <a:cxn ang="0">
                    <a:pos x="584" y="8"/>
                  </a:cxn>
                  <a:cxn ang="0">
                    <a:pos x="560" y="0"/>
                  </a:cxn>
                  <a:cxn ang="0">
                    <a:pos x="535" y="0"/>
                  </a:cxn>
                </a:cxnLst>
                <a:rect l="txL" t="txT" r="txR" b="txB"/>
                <a:pathLst>
                  <a:path w="725" h="602">
                    <a:moveTo>
                      <a:pt x="535" y="0"/>
                    </a:moveTo>
                    <a:lnTo>
                      <a:pt x="504" y="2"/>
                    </a:lnTo>
                    <a:lnTo>
                      <a:pt x="472" y="8"/>
                    </a:lnTo>
                    <a:lnTo>
                      <a:pt x="445" y="16"/>
                    </a:lnTo>
                    <a:lnTo>
                      <a:pt x="407" y="27"/>
                    </a:lnTo>
                    <a:lnTo>
                      <a:pt x="337" y="41"/>
                    </a:lnTo>
                    <a:lnTo>
                      <a:pt x="285" y="49"/>
                    </a:lnTo>
                    <a:lnTo>
                      <a:pt x="231" y="65"/>
                    </a:lnTo>
                    <a:lnTo>
                      <a:pt x="173" y="86"/>
                    </a:lnTo>
                    <a:lnTo>
                      <a:pt x="109" y="116"/>
                    </a:lnTo>
                    <a:lnTo>
                      <a:pt x="68" y="140"/>
                    </a:lnTo>
                    <a:lnTo>
                      <a:pt x="30" y="169"/>
                    </a:lnTo>
                    <a:lnTo>
                      <a:pt x="15" y="191"/>
                    </a:lnTo>
                    <a:lnTo>
                      <a:pt x="4" y="215"/>
                    </a:lnTo>
                    <a:lnTo>
                      <a:pt x="0" y="245"/>
                    </a:lnTo>
                    <a:lnTo>
                      <a:pt x="0" y="266"/>
                    </a:lnTo>
                    <a:lnTo>
                      <a:pt x="1" y="296"/>
                    </a:lnTo>
                    <a:lnTo>
                      <a:pt x="8" y="331"/>
                    </a:lnTo>
                    <a:lnTo>
                      <a:pt x="19" y="379"/>
                    </a:lnTo>
                    <a:lnTo>
                      <a:pt x="33" y="424"/>
                    </a:lnTo>
                    <a:lnTo>
                      <a:pt x="66" y="499"/>
                    </a:lnTo>
                    <a:lnTo>
                      <a:pt x="80" y="521"/>
                    </a:lnTo>
                    <a:lnTo>
                      <a:pt x="101" y="538"/>
                    </a:lnTo>
                    <a:lnTo>
                      <a:pt x="125" y="556"/>
                    </a:lnTo>
                    <a:lnTo>
                      <a:pt x="153" y="573"/>
                    </a:lnTo>
                    <a:lnTo>
                      <a:pt x="191" y="587"/>
                    </a:lnTo>
                    <a:lnTo>
                      <a:pt x="223" y="594"/>
                    </a:lnTo>
                    <a:lnTo>
                      <a:pt x="259" y="601"/>
                    </a:lnTo>
                    <a:lnTo>
                      <a:pt x="290" y="598"/>
                    </a:lnTo>
                    <a:lnTo>
                      <a:pt x="315" y="592"/>
                    </a:lnTo>
                    <a:lnTo>
                      <a:pt x="340" y="582"/>
                    </a:lnTo>
                    <a:lnTo>
                      <a:pt x="427" y="529"/>
                    </a:lnTo>
                    <a:lnTo>
                      <a:pt x="619" y="421"/>
                    </a:lnTo>
                    <a:lnTo>
                      <a:pt x="677" y="378"/>
                    </a:lnTo>
                    <a:lnTo>
                      <a:pt x="690" y="361"/>
                    </a:lnTo>
                    <a:lnTo>
                      <a:pt x="699" y="344"/>
                    </a:lnTo>
                    <a:lnTo>
                      <a:pt x="709" y="318"/>
                    </a:lnTo>
                    <a:lnTo>
                      <a:pt x="717" y="282"/>
                    </a:lnTo>
                    <a:lnTo>
                      <a:pt x="724" y="247"/>
                    </a:lnTo>
                    <a:lnTo>
                      <a:pt x="720" y="203"/>
                    </a:lnTo>
                    <a:lnTo>
                      <a:pt x="713" y="168"/>
                    </a:lnTo>
                    <a:lnTo>
                      <a:pt x="705" y="132"/>
                    </a:lnTo>
                    <a:lnTo>
                      <a:pt x="693" y="98"/>
                    </a:lnTo>
                    <a:lnTo>
                      <a:pt x="677" y="73"/>
                    </a:lnTo>
                    <a:lnTo>
                      <a:pt x="655" y="54"/>
                    </a:lnTo>
                    <a:lnTo>
                      <a:pt x="634" y="36"/>
                    </a:lnTo>
                    <a:lnTo>
                      <a:pt x="609" y="19"/>
                    </a:lnTo>
                    <a:lnTo>
                      <a:pt x="584" y="8"/>
                    </a:lnTo>
                    <a:lnTo>
                      <a:pt x="560" y="0"/>
                    </a:lnTo>
                    <a:lnTo>
                      <a:pt x="535"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51" name="Freeform 28"/>
              <p:cNvSpPr/>
              <p:nvPr/>
            </p:nvSpPr>
            <p:spPr>
              <a:xfrm>
                <a:off x="3817" y="3561"/>
                <a:ext cx="457" cy="253"/>
              </a:xfrm>
              <a:custGeom>
                <a:avLst/>
                <a:gdLst>
                  <a:gd name="txL" fmla="*/ 0 w 457"/>
                  <a:gd name="txT" fmla="*/ 0 h 253"/>
                  <a:gd name="txR" fmla="*/ 457 w 457"/>
                  <a:gd name="txB" fmla="*/ 253 h 253"/>
                </a:gdLst>
                <a:ahLst/>
                <a:cxnLst>
                  <a:cxn ang="0">
                    <a:pos x="456" y="0"/>
                  </a:cxn>
                  <a:cxn ang="0">
                    <a:pos x="434" y="17"/>
                  </a:cxn>
                  <a:cxn ang="0">
                    <a:pos x="404" y="41"/>
                  </a:cxn>
                  <a:cxn ang="0">
                    <a:pos x="379" y="58"/>
                  </a:cxn>
                  <a:cxn ang="0">
                    <a:pos x="349" y="80"/>
                  </a:cxn>
                  <a:cxn ang="0">
                    <a:pos x="327" y="95"/>
                  </a:cxn>
                  <a:cxn ang="0">
                    <a:pos x="295" y="112"/>
                  </a:cxn>
                  <a:cxn ang="0">
                    <a:pos x="273" y="126"/>
                  </a:cxn>
                  <a:cxn ang="0">
                    <a:pos x="246" y="141"/>
                  </a:cxn>
                  <a:cxn ang="0">
                    <a:pos x="214" y="155"/>
                  </a:cxn>
                  <a:cxn ang="0">
                    <a:pos x="190" y="170"/>
                  </a:cxn>
                  <a:cxn ang="0">
                    <a:pos x="165" y="188"/>
                  </a:cxn>
                  <a:cxn ang="0">
                    <a:pos x="141" y="203"/>
                  </a:cxn>
                  <a:cxn ang="0">
                    <a:pos x="119" y="214"/>
                  </a:cxn>
                  <a:cxn ang="0">
                    <a:pos x="106" y="218"/>
                  </a:cxn>
                  <a:cxn ang="0">
                    <a:pos x="89" y="230"/>
                  </a:cxn>
                  <a:cxn ang="0">
                    <a:pos x="79" y="241"/>
                  </a:cxn>
                  <a:cxn ang="0">
                    <a:pos x="61" y="249"/>
                  </a:cxn>
                  <a:cxn ang="0">
                    <a:pos x="46" y="252"/>
                  </a:cxn>
                  <a:cxn ang="0">
                    <a:pos x="30" y="252"/>
                  </a:cxn>
                  <a:cxn ang="0">
                    <a:pos x="21" y="249"/>
                  </a:cxn>
                  <a:cxn ang="0">
                    <a:pos x="11" y="244"/>
                  </a:cxn>
                  <a:cxn ang="0">
                    <a:pos x="2" y="234"/>
                  </a:cxn>
                  <a:cxn ang="0">
                    <a:pos x="0" y="226"/>
                  </a:cxn>
                </a:cxnLst>
                <a:rect l="txL" t="txT" r="txR" b="txB"/>
                <a:pathLst>
                  <a:path w="457" h="253">
                    <a:moveTo>
                      <a:pt x="456" y="0"/>
                    </a:moveTo>
                    <a:lnTo>
                      <a:pt x="434" y="17"/>
                    </a:lnTo>
                    <a:lnTo>
                      <a:pt x="404" y="41"/>
                    </a:lnTo>
                    <a:lnTo>
                      <a:pt x="379" y="58"/>
                    </a:lnTo>
                    <a:lnTo>
                      <a:pt x="349" y="80"/>
                    </a:lnTo>
                    <a:lnTo>
                      <a:pt x="327" y="95"/>
                    </a:lnTo>
                    <a:lnTo>
                      <a:pt x="295" y="112"/>
                    </a:lnTo>
                    <a:lnTo>
                      <a:pt x="273" y="126"/>
                    </a:lnTo>
                    <a:lnTo>
                      <a:pt x="246" y="141"/>
                    </a:lnTo>
                    <a:lnTo>
                      <a:pt x="214" y="155"/>
                    </a:lnTo>
                    <a:lnTo>
                      <a:pt x="190" y="170"/>
                    </a:lnTo>
                    <a:lnTo>
                      <a:pt x="165" y="188"/>
                    </a:lnTo>
                    <a:lnTo>
                      <a:pt x="141" y="203"/>
                    </a:lnTo>
                    <a:lnTo>
                      <a:pt x="119" y="214"/>
                    </a:lnTo>
                    <a:lnTo>
                      <a:pt x="106" y="218"/>
                    </a:lnTo>
                    <a:lnTo>
                      <a:pt x="89" y="230"/>
                    </a:lnTo>
                    <a:lnTo>
                      <a:pt x="79" y="241"/>
                    </a:lnTo>
                    <a:lnTo>
                      <a:pt x="61" y="249"/>
                    </a:lnTo>
                    <a:lnTo>
                      <a:pt x="46" y="252"/>
                    </a:lnTo>
                    <a:lnTo>
                      <a:pt x="30" y="252"/>
                    </a:lnTo>
                    <a:lnTo>
                      <a:pt x="21" y="249"/>
                    </a:lnTo>
                    <a:lnTo>
                      <a:pt x="11" y="244"/>
                    </a:lnTo>
                    <a:lnTo>
                      <a:pt x="2" y="234"/>
                    </a:lnTo>
                    <a:lnTo>
                      <a:pt x="0" y="226"/>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444" name="Group 29"/>
            <p:cNvGrpSpPr/>
            <p:nvPr/>
          </p:nvGrpSpPr>
          <p:grpSpPr>
            <a:xfrm>
              <a:off x="3632" y="3497"/>
              <a:ext cx="218" cy="307"/>
              <a:chOff x="3632" y="3497"/>
              <a:chExt cx="218" cy="307"/>
            </a:xfrm>
          </p:grpSpPr>
          <p:sp>
            <p:nvSpPr>
              <p:cNvPr id="59445" name="Freeform 30"/>
              <p:cNvSpPr/>
              <p:nvPr/>
            </p:nvSpPr>
            <p:spPr>
              <a:xfrm>
                <a:off x="3632" y="3497"/>
                <a:ext cx="218" cy="307"/>
              </a:xfrm>
              <a:custGeom>
                <a:avLst/>
                <a:gdLst>
                  <a:gd name="txL" fmla="*/ 0 w 218"/>
                  <a:gd name="txT" fmla="*/ 0 h 307"/>
                  <a:gd name="txR" fmla="*/ 218 w 218"/>
                  <a:gd name="txB" fmla="*/ 307 h 307"/>
                </a:gdLst>
                <a:ahLst/>
                <a:cxnLst>
                  <a:cxn ang="0">
                    <a:pos x="32" y="12"/>
                  </a:cxn>
                  <a:cxn ang="0">
                    <a:pos x="60" y="0"/>
                  </a:cxn>
                  <a:cxn ang="0">
                    <a:pos x="83" y="2"/>
                  </a:cxn>
                  <a:cxn ang="0">
                    <a:pos x="106" y="5"/>
                  </a:cxn>
                  <a:cxn ang="0">
                    <a:pos x="125" y="12"/>
                  </a:cxn>
                  <a:cxn ang="0">
                    <a:pos x="144" y="23"/>
                  </a:cxn>
                  <a:cxn ang="0">
                    <a:pos x="159" y="35"/>
                  </a:cxn>
                  <a:cxn ang="0">
                    <a:pos x="174" y="56"/>
                  </a:cxn>
                  <a:cxn ang="0">
                    <a:pos x="184" y="72"/>
                  </a:cxn>
                  <a:cxn ang="0">
                    <a:pos x="195" y="97"/>
                  </a:cxn>
                  <a:cxn ang="0">
                    <a:pos x="206" y="128"/>
                  </a:cxn>
                  <a:cxn ang="0">
                    <a:pos x="212" y="157"/>
                  </a:cxn>
                  <a:cxn ang="0">
                    <a:pos x="216" y="182"/>
                  </a:cxn>
                  <a:cxn ang="0">
                    <a:pos x="217" y="211"/>
                  </a:cxn>
                  <a:cxn ang="0">
                    <a:pos x="214" y="240"/>
                  </a:cxn>
                  <a:cxn ang="0">
                    <a:pos x="208" y="263"/>
                  </a:cxn>
                  <a:cxn ang="0">
                    <a:pos x="196" y="290"/>
                  </a:cxn>
                  <a:cxn ang="0">
                    <a:pos x="190" y="300"/>
                  </a:cxn>
                  <a:cxn ang="0">
                    <a:pos x="176" y="303"/>
                  </a:cxn>
                  <a:cxn ang="0">
                    <a:pos x="152" y="306"/>
                  </a:cxn>
                  <a:cxn ang="0">
                    <a:pos x="143" y="306"/>
                  </a:cxn>
                  <a:cxn ang="0">
                    <a:pos x="127" y="303"/>
                  </a:cxn>
                  <a:cxn ang="0">
                    <a:pos x="116" y="297"/>
                  </a:cxn>
                  <a:cxn ang="0">
                    <a:pos x="97" y="284"/>
                  </a:cxn>
                  <a:cxn ang="0">
                    <a:pos x="78" y="270"/>
                  </a:cxn>
                  <a:cxn ang="0">
                    <a:pos x="63" y="254"/>
                  </a:cxn>
                  <a:cxn ang="0">
                    <a:pos x="54" y="244"/>
                  </a:cxn>
                  <a:cxn ang="0">
                    <a:pos x="43" y="230"/>
                  </a:cxn>
                  <a:cxn ang="0">
                    <a:pos x="32" y="214"/>
                  </a:cxn>
                  <a:cxn ang="0">
                    <a:pos x="22" y="187"/>
                  </a:cxn>
                  <a:cxn ang="0">
                    <a:pos x="11" y="162"/>
                  </a:cxn>
                  <a:cxn ang="0">
                    <a:pos x="3" y="135"/>
                  </a:cxn>
                  <a:cxn ang="0">
                    <a:pos x="0" y="105"/>
                  </a:cxn>
                  <a:cxn ang="0">
                    <a:pos x="1" y="78"/>
                  </a:cxn>
                  <a:cxn ang="0">
                    <a:pos x="2" y="59"/>
                  </a:cxn>
                  <a:cxn ang="0">
                    <a:pos x="8" y="42"/>
                  </a:cxn>
                  <a:cxn ang="0">
                    <a:pos x="16" y="26"/>
                  </a:cxn>
                  <a:cxn ang="0">
                    <a:pos x="32" y="12"/>
                  </a:cxn>
                </a:cxnLst>
                <a:rect l="txL" t="txT" r="txR" b="txB"/>
                <a:pathLst>
                  <a:path w="218" h="307">
                    <a:moveTo>
                      <a:pt x="32" y="12"/>
                    </a:moveTo>
                    <a:lnTo>
                      <a:pt x="60" y="0"/>
                    </a:lnTo>
                    <a:lnTo>
                      <a:pt x="83" y="2"/>
                    </a:lnTo>
                    <a:lnTo>
                      <a:pt x="106" y="5"/>
                    </a:lnTo>
                    <a:lnTo>
                      <a:pt x="125" y="12"/>
                    </a:lnTo>
                    <a:lnTo>
                      <a:pt x="144" y="23"/>
                    </a:lnTo>
                    <a:lnTo>
                      <a:pt x="159" y="35"/>
                    </a:lnTo>
                    <a:lnTo>
                      <a:pt x="174" y="56"/>
                    </a:lnTo>
                    <a:lnTo>
                      <a:pt x="184" y="72"/>
                    </a:lnTo>
                    <a:lnTo>
                      <a:pt x="195" y="97"/>
                    </a:lnTo>
                    <a:lnTo>
                      <a:pt x="206" y="128"/>
                    </a:lnTo>
                    <a:lnTo>
                      <a:pt x="212" y="157"/>
                    </a:lnTo>
                    <a:lnTo>
                      <a:pt x="216" y="182"/>
                    </a:lnTo>
                    <a:lnTo>
                      <a:pt x="217" y="211"/>
                    </a:lnTo>
                    <a:lnTo>
                      <a:pt x="214" y="240"/>
                    </a:lnTo>
                    <a:lnTo>
                      <a:pt x="208" y="263"/>
                    </a:lnTo>
                    <a:lnTo>
                      <a:pt x="196" y="290"/>
                    </a:lnTo>
                    <a:lnTo>
                      <a:pt x="190" y="300"/>
                    </a:lnTo>
                    <a:lnTo>
                      <a:pt x="176" y="303"/>
                    </a:lnTo>
                    <a:lnTo>
                      <a:pt x="152" y="306"/>
                    </a:lnTo>
                    <a:lnTo>
                      <a:pt x="143" y="306"/>
                    </a:lnTo>
                    <a:lnTo>
                      <a:pt x="127" y="303"/>
                    </a:lnTo>
                    <a:lnTo>
                      <a:pt x="116" y="297"/>
                    </a:lnTo>
                    <a:lnTo>
                      <a:pt x="97" y="284"/>
                    </a:lnTo>
                    <a:lnTo>
                      <a:pt x="78" y="270"/>
                    </a:lnTo>
                    <a:lnTo>
                      <a:pt x="63" y="254"/>
                    </a:lnTo>
                    <a:lnTo>
                      <a:pt x="54" y="244"/>
                    </a:lnTo>
                    <a:lnTo>
                      <a:pt x="43" y="230"/>
                    </a:lnTo>
                    <a:lnTo>
                      <a:pt x="32" y="214"/>
                    </a:lnTo>
                    <a:lnTo>
                      <a:pt x="22" y="187"/>
                    </a:lnTo>
                    <a:lnTo>
                      <a:pt x="11" y="162"/>
                    </a:lnTo>
                    <a:lnTo>
                      <a:pt x="3" y="135"/>
                    </a:lnTo>
                    <a:lnTo>
                      <a:pt x="0" y="105"/>
                    </a:lnTo>
                    <a:lnTo>
                      <a:pt x="1" y="78"/>
                    </a:lnTo>
                    <a:lnTo>
                      <a:pt x="2" y="59"/>
                    </a:lnTo>
                    <a:lnTo>
                      <a:pt x="8" y="42"/>
                    </a:lnTo>
                    <a:lnTo>
                      <a:pt x="16" y="26"/>
                    </a:lnTo>
                    <a:lnTo>
                      <a:pt x="32" y="12"/>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9446" name="Group 31"/>
              <p:cNvGrpSpPr/>
              <p:nvPr/>
            </p:nvGrpSpPr>
            <p:grpSpPr>
              <a:xfrm>
                <a:off x="3676" y="3532"/>
                <a:ext cx="107" cy="126"/>
                <a:chOff x="3676" y="3532"/>
                <a:chExt cx="107" cy="126"/>
              </a:xfrm>
            </p:grpSpPr>
            <p:sp>
              <p:nvSpPr>
                <p:cNvPr id="59447" name="Oval 32"/>
                <p:cNvSpPr/>
                <p:nvPr/>
              </p:nvSpPr>
              <p:spPr>
                <a:xfrm>
                  <a:off x="3681" y="3532"/>
                  <a:ext cx="34"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48" name="Oval 33"/>
                <p:cNvSpPr/>
                <p:nvPr/>
              </p:nvSpPr>
              <p:spPr>
                <a:xfrm>
                  <a:off x="3748" y="3554"/>
                  <a:ext cx="35"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49" name="Oval 34"/>
                <p:cNvSpPr/>
                <p:nvPr/>
              </p:nvSpPr>
              <p:spPr>
                <a:xfrm>
                  <a:off x="3676" y="3616"/>
                  <a:ext cx="35" cy="42"/>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9401" name="Group 35"/>
          <p:cNvGrpSpPr/>
          <p:nvPr/>
        </p:nvGrpSpPr>
        <p:grpSpPr>
          <a:xfrm>
            <a:off x="7997825" y="4329113"/>
            <a:ext cx="593725" cy="1052512"/>
            <a:chOff x="4866" y="2620"/>
            <a:chExt cx="374" cy="663"/>
          </a:xfrm>
        </p:grpSpPr>
        <p:grpSp>
          <p:nvGrpSpPr>
            <p:cNvPr id="59434" name="Group 36"/>
            <p:cNvGrpSpPr/>
            <p:nvPr/>
          </p:nvGrpSpPr>
          <p:grpSpPr>
            <a:xfrm>
              <a:off x="4866" y="2620"/>
              <a:ext cx="374" cy="663"/>
              <a:chOff x="4866" y="2620"/>
              <a:chExt cx="374" cy="663"/>
            </a:xfrm>
          </p:grpSpPr>
          <p:sp>
            <p:nvSpPr>
              <p:cNvPr id="59441" name="Freeform 37"/>
              <p:cNvSpPr/>
              <p:nvPr/>
            </p:nvSpPr>
            <p:spPr>
              <a:xfrm>
                <a:off x="4866" y="2620"/>
                <a:ext cx="374" cy="663"/>
              </a:xfrm>
              <a:custGeom>
                <a:avLst/>
                <a:gdLst>
                  <a:gd name="txL" fmla="*/ 0 w 374"/>
                  <a:gd name="txT" fmla="*/ 0 h 663"/>
                  <a:gd name="txR" fmla="*/ 374 w 374"/>
                  <a:gd name="txB" fmla="*/ 663 h 663"/>
                </a:gdLst>
                <a:ahLst/>
                <a:cxnLst>
                  <a:cxn ang="0">
                    <a:pos x="2" y="44"/>
                  </a:cxn>
                  <a:cxn ang="0">
                    <a:pos x="12" y="74"/>
                  </a:cxn>
                  <a:cxn ang="0">
                    <a:pos x="15" y="108"/>
                  </a:cxn>
                  <a:cxn ang="0">
                    <a:pos x="18" y="150"/>
                  </a:cxn>
                  <a:cxn ang="0">
                    <a:pos x="15" y="195"/>
                  </a:cxn>
                  <a:cxn ang="0">
                    <a:pos x="15" y="236"/>
                  </a:cxn>
                  <a:cxn ang="0">
                    <a:pos x="20" y="280"/>
                  </a:cxn>
                  <a:cxn ang="0">
                    <a:pos x="27" y="337"/>
                  </a:cxn>
                  <a:cxn ang="0">
                    <a:pos x="34" y="425"/>
                  </a:cxn>
                  <a:cxn ang="0">
                    <a:pos x="35" y="513"/>
                  </a:cxn>
                  <a:cxn ang="0">
                    <a:pos x="41" y="562"/>
                  </a:cxn>
                  <a:cxn ang="0">
                    <a:pos x="50" y="594"/>
                  </a:cxn>
                  <a:cxn ang="0">
                    <a:pos x="67" y="618"/>
                  </a:cxn>
                  <a:cxn ang="0">
                    <a:pos x="90" y="638"/>
                  </a:cxn>
                  <a:cxn ang="0">
                    <a:pos x="112" y="647"/>
                  </a:cxn>
                  <a:cxn ang="0">
                    <a:pos x="143" y="657"/>
                  </a:cxn>
                  <a:cxn ang="0">
                    <a:pos x="166" y="662"/>
                  </a:cxn>
                  <a:cxn ang="0">
                    <a:pos x="199" y="657"/>
                  </a:cxn>
                  <a:cxn ang="0">
                    <a:pos x="224" y="651"/>
                  </a:cxn>
                  <a:cxn ang="0">
                    <a:pos x="254" y="643"/>
                  </a:cxn>
                  <a:cxn ang="0">
                    <a:pos x="284" y="632"/>
                  </a:cxn>
                  <a:cxn ang="0">
                    <a:pos x="308" y="614"/>
                  </a:cxn>
                  <a:cxn ang="0">
                    <a:pos x="322" y="599"/>
                  </a:cxn>
                  <a:cxn ang="0">
                    <a:pos x="335" y="578"/>
                  </a:cxn>
                  <a:cxn ang="0">
                    <a:pos x="351" y="549"/>
                  </a:cxn>
                  <a:cxn ang="0">
                    <a:pos x="363" y="521"/>
                  </a:cxn>
                  <a:cxn ang="0">
                    <a:pos x="371" y="489"/>
                  </a:cxn>
                  <a:cxn ang="0">
                    <a:pos x="373" y="456"/>
                  </a:cxn>
                  <a:cxn ang="0">
                    <a:pos x="370" y="426"/>
                  </a:cxn>
                  <a:cxn ang="0">
                    <a:pos x="368" y="394"/>
                  </a:cxn>
                  <a:cxn ang="0">
                    <a:pos x="362" y="367"/>
                  </a:cxn>
                  <a:cxn ang="0">
                    <a:pos x="340" y="316"/>
                  </a:cxn>
                  <a:cxn ang="0">
                    <a:pos x="320" y="275"/>
                  </a:cxn>
                  <a:cxn ang="0">
                    <a:pos x="298" y="237"/>
                  </a:cxn>
                  <a:cxn ang="0">
                    <a:pos x="275" y="207"/>
                  </a:cxn>
                  <a:cxn ang="0">
                    <a:pos x="243" y="168"/>
                  </a:cxn>
                  <a:cxn ang="0">
                    <a:pos x="204" y="116"/>
                  </a:cxn>
                  <a:cxn ang="0">
                    <a:pos x="180" y="78"/>
                  </a:cxn>
                  <a:cxn ang="0">
                    <a:pos x="155" y="43"/>
                  </a:cxn>
                  <a:cxn ang="0">
                    <a:pos x="128" y="17"/>
                  </a:cxn>
                  <a:cxn ang="0">
                    <a:pos x="112" y="4"/>
                  </a:cxn>
                  <a:cxn ang="0">
                    <a:pos x="96" y="0"/>
                  </a:cxn>
                  <a:cxn ang="0">
                    <a:pos x="42" y="4"/>
                  </a:cxn>
                  <a:cxn ang="0">
                    <a:pos x="19" y="9"/>
                  </a:cxn>
                  <a:cxn ang="0">
                    <a:pos x="8" y="14"/>
                  </a:cxn>
                  <a:cxn ang="0">
                    <a:pos x="0" y="28"/>
                  </a:cxn>
                  <a:cxn ang="0">
                    <a:pos x="2" y="44"/>
                  </a:cxn>
                </a:cxnLst>
                <a:rect l="txL" t="txT" r="txR" b="txB"/>
                <a:pathLst>
                  <a:path w="374" h="663">
                    <a:moveTo>
                      <a:pt x="2" y="44"/>
                    </a:moveTo>
                    <a:lnTo>
                      <a:pt x="12" y="74"/>
                    </a:lnTo>
                    <a:lnTo>
                      <a:pt x="15" y="108"/>
                    </a:lnTo>
                    <a:lnTo>
                      <a:pt x="18" y="150"/>
                    </a:lnTo>
                    <a:lnTo>
                      <a:pt x="15" y="195"/>
                    </a:lnTo>
                    <a:lnTo>
                      <a:pt x="15" y="236"/>
                    </a:lnTo>
                    <a:lnTo>
                      <a:pt x="20" y="280"/>
                    </a:lnTo>
                    <a:lnTo>
                      <a:pt x="27" y="337"/>
                    </a:lnTo>
                    <a:lnTo>
                      <a:pt x="34" y="425"/>
                    </a:lnTo>
                    <a:lnTo>
                      <a:pt x="35" y="513"/>
                    </a:lnTo>
                    <a:lnTo>
                      <a:pt x="41" y="562"/>
                    </a:lnTo>
                    <a:lnTo>
                      <a:pt x="50" y="594"/>
                    </a:lnTo>
                    <a:lnTo>
                      <a:pt x="67" y="618"/>
                    </a:lnTo>
                    <a:lnTo>
                      <a:pt x="90" y="638"/>
                    </a:lnTo>
                    <a:lnTo>
                      <a:pt x="112" y="647"/>
                    </a:lnTo>
                    <a:lnTo>
                      <a:pt x="143" y="657"/>
                    </a:lnTo>
                    <a:lnTo>
                      <a:pt x="166" y="662"/>
                    </a:lnTo>
                    <a:lnTo>
                      <a:pt x="199" y="657"/>
                    </a:lnTo>
                    <a:lnTo>
                      <a:pt x="224" y="651"/>
                    </a:lnTo>
                    <a:lnTo>
                      <a:pt x="254" y="643"/>
                    </a:lnTo>
                    <a:lnTo>
                      <a:pt x="284" y="632"/>
                    </a:lnTo>
                    <a:lnTo>
                      <a:pt x="308" y="614"/>
                    </a:lnTo>
                    <a:lnTo>
                      <a:pt x="322" y="599"/>
                    </a:lnTo>
                    <a:lnTo>
                      <a:pt x="335" y="578"/>
                    </a:lnTo>
                    <a:lnTo>
                      <a:pt x="351" y="549"/>
                    </a:lnTo>
                    <a:lnTo>
                      <a:pt x="363" y="521"/>
                    </a:lnTo>
                    <a:lnTo>
                      <a:pt x="371" y="489"/>
                    </a:lnTo>
                    <a:lnTo>
                      <a:pt x="373" y="456"/>
                    </a:lnTo>
                    <a:lnTo>
                      <a:pt x="370" y="426"/>
                    </a:lnTo>
                    <a:lnTo>
                      <a:pt x="368" y="394"/>
                    </a:lnTo>
                    <a:lnTo>
                      <a:pt x="362" y="367"/>
                    </a:lnTo>
                    <a:lnTo>
                      <a:pt x="340" y="316"/>
                    </a:lnTo>
                    <a:lnTo>
                      <a:pt x="320" y="275"/>
                    </a:lnTo>
                    <a:lnTo>
                      <a:pt x="298" y="237"/>
                    </a:lnTo>
                    <a:lnTo>
                      <a:pt x="275" y="207"/>
                    </a:lnTo>
                    <a:lnTo>
                      <a:pt x="243" y="168"/>
                    </a:lnTo>
                    <a:lnTo>
                      <a:pt x="204" y="116"/>
                    </a:lnTo>
                    <a:lnTo>
                      <a:pt x="180" y="78"/>
                    </a:lnTo>
                    <a:lnTo>
                      <a:pt x="155" y="43"/>
                    </a:lnTo>
                    <a:lnTo>
                      <a:pt x="128" y="17"/>
                    </a:lnTo>
                    <a:lnTo>
                      <a:pt x="112" y="4"/>
                    </a:lnTo>
                    <a:lnTo>
                      <a:pt x="96" y="0"/>
                    </a:lnTo>
                    <a:lnTo>
                      <a:pt x="42" y="4"/>
                    </a:lnTo>
                    <a:lnTo>
                      <a:pt x="19" y="9"/>
                    </a:lnTo>
                    <a:lnTo>
                      <a:pt x="8" y="14"/>
                    </a:lnTo>
                    <a:lnTo>
                      <a:pt x="0" y="28"/>
                    </a:lnTo>
                    <a:lnTo>
                      <a:pt x="2" y="44"/>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42" name="Freeform 38"/>
              <p:cNvSpPr/>
              <p:nvPr/>
            </p:nvSpPr>
            <p:spPr>
              <a:xfrm>
                <a:off x="5001" y="3223"/>
                <a:ext cx="66" cy="52"/>
              </a:xfrm>
              <a:custGeom>
                <a:avLst/>
                <a:gdLst>
                  <a:gd name="txL" fmla="*/ 0 w 66"/>
                  <a:gd name="txT" fmla="*/ 0 h 52"/>
                  <a:gd name="txR" fmla="*/ 66 w 66"/>
                  <a:gd name="txB" fmla="*/ 52 h 52"/>
                </a:gdLst>
                <a:ahLst/>
                <a:cxnLst>
                  <a:cxn ang="0">
                    <a:pos x="65" y="0"/>
                  </a:cxn>
                  <a:cxn ang="0">
                    <a:pos x="59" y="13"/>
                  </a:cxn>
                  <a:cxn ang="0">
                    <a:pos x="49" y="27"/>
                  </a:cxn>
                  <a:cxn ang="0">
                    <a:pos x="40" y="38"/>
                  </a:cxn>
                  <a:cxn ang="0">
                    <a:pos x="21" y="46"/>
                  </a:cxn>
                  <a:cxn ang="0">
                    <a:pos x="0" y="51"/>
                  </a:cxn>
                </a:cxnLst>
                <a:rect l="txL" t="txT" r="txR" b="txB"/>
                <a:pathLst>
                  <a:path w="66" h="52">
                    <a:moveTo>
                      <a:pt x="65" y="0"/>
                    </a:moveTo>
                    <a:lnTo>
                      <a:pt x="59" y="13"/>
                    </a:lnTo>
                    <a:lnTo>
                      <a:pt x="49" y="27"/>
                    </a:lnTo>
                    <a:lnTo>
                      <a:pt x="40" y="38"/>
                    </a:lnTo>
                    <a:lnTo>
                      <a:pt x="21" y="46"/>
                    </a:lnTo>
                    <a:lnTo>
                      <a:pt x="0" y="51"/>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435" name="Group 39"/>
            <p:cNvGrpSpPr/>
            <p:nvPr/>
          </p:nvGrpSpPr>
          <p:grpSpPr>
            <a:xfrm>
              <a:off x="4992" y="3089"/>
              <a:ext cx="202" cy="134"/>
              <a:chOff x="4992" y="3089"/>
              <a:chExt cx="202" cy="134"/>
            </a:xfrm>
          </p:grpSpPr>
          <p:sp>
            <p:nvSpPr>
              <p:cNvPr id="59436" name="Freeform 40"/>
              <p:cNvSpPr/>
              <p:nvPr/>
            </p:nvSpPr>
            <p:spPr>
              <a:xfrm>
                <a:off x="4992" y="3089"/>
                <a:ext cx="202" cy="134"/>
              </a:xfrm>
              <a:custGeom>
                <a:avLst/>
                <a:gdLst>
                  <a:gd name="txL" fmla="*/ 0 w 202"/>
                  <a:gd name="txT" fmla="*/ 0 h 134"/>
                  <a:gd name="txR" fmla="*/ 202 w 202"/>
                  <a:gd name="txB" fmla="*/ 134 h 134"/>
                </a:gdLst>
                <a:ahLst/>
                <a:cxnLst>
                  <a:cxn ang="0">
                    <a:pos x="176" y="0"/>
                  </a:cxn>
                  <a:cxn ang="0">
                    <a:pos x="155" y="0"/>
                  </a:cxn>
                  <a:cxn ang="0">
                    <a:pos x="138" y="4"/>
                  </a:cxn>
                  <a:cxn ang="0">
                    <a:pos x="123" y="12"/>
                  </a:cxn>
                  <a:cxn ang="0">
                    <a:pos x="103" y="22"/>
                  </a:cxn>
                  <a:cxn ang="0">
                    <a:pos x="77" y="39"/>
                  </a:cxn>
                  <a:cxn ang="0">
                    <a:pos x="49" y="55"/>
                  </a:cxn>
                  <a:cxn ang="0">
                    <a:pos x="32" y="71"/>
                  </a:cxn>
                  <a:cxn ang="0">
                    <a:pos x="16" y="85"/>
                  </a:cxn>
                  <a:cxn ang="0">
                    <a:pos x="3" y="101"/>
                  </a:cxn>
                  <a:cxn ang="0">
                    <a:pos x="0" y="110"/>
                  </a:cxn>
                  <a:cxn ang="0">
                    <a:pos x="5" y="120"/>
                  </a:cxn>
                  <a:cxn ang="0">
                    <a:pos x="17" y="128"/>
                  </a:cxn>
                  <a:cxn ang="0">
                    <a:pos x="40" y="131"/>
                  </a:cxn>
                  <a:cxn ang="0">
                    <a:pos x="70" y="133"/>
                  </a:cxn>
                  <a:cxn ang="0">
                    <a:pos x="106" y="129"/>
                  </a:cxn>
                  <a:cxn ang="0">
                    <a:pos x="136" y="120"/>
                  </a:cxn>
                  <a:cxn ang="0">
                    <a:pos x="153" y="110"/>
                  </a:cxn>
                  <a:cxn ang="0">
                    <a:pos x="165" y="98"/>
                  </a:cxn>
                  <a:cxn ang="0">
                    <a:pos x="175" y="81"/>
                  </a:cxn>
                  <a:cxn ang="0">
                    <a:pos x="183" y="66"/>
                  </a:cxn>
                  <a:cxn ang="0">
                    <a:pos x="195" y="39"/>
                  </a:cxn>
                  <a:cxn ang="0">
                    <a:pos x="201" y="22"/>
                  </a:cxn>
                  <a:cxn ang="0">
                    <a:pos x="198" y="8"/>
                  </a:cxn>
                  <a:cxn ang="0">
                    <a:pos x="193" y="3"/>
                  </a:cxn>
                  <a:cxn ang="0">
                    <a:pos x="176" y="0"/>
                  </a:cxn>
                </a:cxnLst>
                <a:rect l="txL" t="txT" r="txR" b="txB"/>
                <a:pathLst>
                  <a:path w="202" h="134">
                    <a:moveTo>
                      <a:pt x="176" y="0"/>
                    </a:moveTo>
                    <a:lnTo>
                      <a:pt x="155" y="0"/>
                    </a:lnTo>
                    <a:lnTo>
                      <a:pt x="138" y="4"/>
                    </a:lnTo>
                    <a:lnTo>
                      <a:pt x="123" y="12"/>
                    </a:lnTo>
                    <a:lnTo>
                      <a:pt x="103" y="22"/>
                    </a:lnTo>
                    <a:lnTo>
                      <a:pt x="77" y="39"/>
                    </a:lnTo>
                    <a:lnTo>
                      <a:pt x="49" y="55"/>
                    </a:lnTo>
                    <a:lnTo>
                      <a:pt x="32" y="71"/>
                    </a:lnTo>
                    <a:lnTo>
                      <a:pt x="16" y="85"/>
                    </a:lnTo>
                    <a:lnTo>
                      <a:pt x="3" y="101"/>
                    </a:lnTo>
                    <a:lnTo>
                      <a:pt x="0" y="110"/>
                    </a:lnTo>
                    <a:lnTo>
                      <a:pt x="5" y="120"/>
                    </a:lnTo>
                    <a:lnTo>
                      <a:pt x="17" y="128"/>
                    </a:lnTo>
                    <a:lnTo>
                      <a:pt x="40" y="131"/>
                    </a:lnTo>
                    <a:lnTo>
                      <a:pt x="70" y="133"/>
                    </a:lnTo>
                    <a:lnTo>
                      <a:pt x="106" y="129"/>
                    </a:lnTo>
                    <a:lnTo>
                      <a:pt x="136" y="120"/>
                    </a:lnTo>
                    <a:lnTo>
                      <a:pt x="153" y="110"/>
                    </a:lnTo>
                    <a:lnTo>
                      <a:pt x="165" y="98"/>
                    </a:lnTo>
                    <a:lnTo>
                      <a:pt x="175" y="81"/>
                    </a:lnTo>
                    <a:lnTo>
                      <a:pt x="183" y="66"/>
                    </a:lnTo>
                    <a:lnTo>
                      <a:pt x="195" y="39"/>
                    </a:lnTo>
                    <a:lnTo>
                      <a:pt x="201" y="22"/>
                    </a:lnTo>
                    <a:lnTo>
                      <a:pt x="198" y="8"/>
                    </a:lnTo>
                    <a:lnTo>
                      <a:pt x="193" y="3"/>
                    </a:lnTo>
                    <a:lnTo>
                      <a:pt x="176" y="0"/>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9437" name="Group 41"/>
              <p:cNvGrpSpPr/>
              <p:nvPr/>
            </p:nvGrpSpPr>
            <p:grpSpPr>
              <a:xfrm>
                <a:off x="5080" y="3110"/>
                <a:ext cx="70" cy="71"/>
                <a:chOff x="5080" y="3110"/>
                <a:chExt cx="70" cy="71"/>
              </a:xfrm>
            </p:grpSpPr>
            <p:sp>
              <p:nvSpPr>
                <p:cNvPr id="59438" name="Oval 42"/>
                <p:cNvSpPr/>
                <p:nvPr/>
              </p:nvSpPr>
              <p:spPr>
                <a:xfrm>
                  <a:off x="5080" y="3140"/>
                  <a:ext cx="17" cy="16"/>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39" name="Oval 43"/>
                <p:cNvSpPr/>
                <p:nvPr/>
              </p:nvSpPr>
              <p:spPr>
                <a:xfrm>
                  <a:off x="5134" y="3110"/>
                  <a:ext cx="16" cy="16"/>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40" name="Oval 44"/>
                <p:cNvSpPr/>
                <p:nvPr/>
              </p:nvSpPr>
              <p:spPr>
                <a:xfrm>
                  <a:off x="5103" y="3164"/>
                  <a:ext cx="17" cy="17"/>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9402" name="Group 45"/>
          <p:cNvGrpSpPr/>
          <p:nvPr/>
        </p:nvGrpSpPr>
        <p:grpSpPr>
          <a:xfrm>
            <a:off x="6257925" y="4325938"/>
            <a:ext cx="603250" cy="903287"/>
            <a:chOff x="3770" y="2618"/>
            <a:chExt cx="380" cy="569"/>
          </a:xfrm>
        </p:grpSpPr>
        <p:grpSp>
          <p:nvGrpSpPr>
            <p:cNvPr id="59425" name="Group 46"/>
            <p:cNvGrpSpPr/>
            <p:nvPr/>
          </p:nvGrpSpPr>
          <p:grpSpPr>
            <a:xfrm>
              <a:off x="3770" y="2618"/>
              <a:ext cx="380" cy="569"/>
              <a:chOff x="3770" y="2618"/>
              <a:chExt cx="380" cy="569"/>
            </a:xfrm>
          </p:grpSpPr>
          <p:sp>
            <p:nvSpPr>
              <p:cNvPr id="59432" name="Freeform 47"/>
              <p:cNvSpPr/>
              <p:nvPr/>
            </p:nvSpPr>
            <p:spPr>
              <a:xfrm>
                <a:off x="3770" y="2618"/>
                <a:ext cx="380" cy="569"/>
              </a:xfrm>
              <a:custGeom>
                <a:avLst/>
                <a:gdLst>
                  <a:gd name="txL" fmla="*/ 0 w 380"/>
                  <a:gd name="txT" fmla="*/ 0 h 569"/>
                  <a:gd name="txR" fmla="*/ 380 w 380"/>
                  <a:gd name="txB" fmla="*/ 569 h 569"/>
                </a:gdLst>
                <a:ahLst/>
                <a:cxnLst>
                  <a:cxn ang="0">
                    <a:pos x="379" y="71"/>
                  </a:cxn>
                  <a:cxn ang="0">
                    <a:pos x="374" y="52"/>
                  </a:cxn>
                  <a:cxn ang="0">
                    <a:pos x="359" y="32"/>
                  </a:cxn>
                  <a:cxn ang="0">
                    <a:pos x="343" y="15"/>
                  </a:cxn>
                  <a:cxn ang="0">
                    <a:pos x="328" y="4"/>
                  </a:cxn>
                  <a:cxn ang="0">
                    <a:pos x="309" y="0"/>
                  </a:cxn>
                  <a:cxn ang="0">
                    <a:pos x="281" y="0"/>
                  </a:cxn>
                  <a:cxn ang="0">
                    <a:pos x="259" y="7"/>
                  </a:cxn>
                  <a:cxn ang="0">
                    <a:pos x="241" y="21"/>
                  </a:cxn>
                  <a:cxn ang="0">
                    <a:pos x="216" y="41"/>
                  </a:cxn>
                  <a:cxn ang="0">
                    <a:pos x="195" y="63"/>
                  </a:cxn>
                  <a:cxn ang="0">
                    <a:pos x="165" y="102"/>
                  </a:cxn>
                  <a:cxn ang="0">
                    <a:pos x="140" y="137"/>
                  </a:cxn>
                  <a:cxn ang="0">
                    <a:pos x="106" y="184"/>
                  </a:cxn>
                  <a:cxn ang="0">
                    <a:pos x="67" y="243"/>
                  </a:cxn>
                  <a:cxn ang="0">
                    <a:pos x="34" y="297"/>
                  </a:cxn>
                  <a:cxn ang="0">
                    <a:pos x="10" y="343"/>
                  </a:cxn>
                  <a:cxn ang="0">
                    <a:pos x="1" y="370"/>
                  </a:cxn>
                  <a:cxn ang="0">
                    <a:pos x="0" y="394"/>
                  </a:cxn>
                  <a:cxn ang="0">
                    <a:pos x="0" y="427"/>
                  </a:cxn>
                  <a:cxn ang="0">
                    <a:pos x="7" y="456"/>
                  </a:cxn>
                  <a:cxn ang="0">
                    <a:pos x="16" y="482"/>
                  </a:cxn>
                  <a:cxn ang="0">
                    <a:pos x="32" y="505"/>
                  </a:cxn>
                  <a:cxn ang="0">
                    <a:pos x="54" y="524"/>
                  </a:cxn>
                  <a:cxn ang="0">
                    <a:pos x="78" y="538"/>
                  </a:cxn>
                  <a:cxn ang="0">
                    <a:pos x="105" y="547"/>
                  </a:cxn>
                  <a:cxn ang="0">
                    <a:pos x="129" y="554"/>
                  </a:cxn>
                  <a:cxn ang="0">
                    <a:pos x="156" y="562"/>
                  </a:cxn>
                  <a:cxn ang="0">
                    <a:pos x="190" y="566"/>
                  </a:cxn>
                  <a:cxn ang="0">
                    <a:pos x="203" y="566"/>
                  </a:cxn>
                  <a:cxn ang="0">
                    <a:pos x="233" y="568"/>
                  </a:cxn>
                  <a:cxn ang="0">
                    <a:pos x="265" y="568"/>
                  </a:cxn>
                  <a:cxn ang="0">
                    <a:pos x="289" y="562"/>
                  </a:cxn>
                  <a:cxn ang="0">
                    <a:pos x="308" y="544"/>
                  </a:cxn>
                  <a:cxn ang="0">
                    <a:pos x="321" y="527"/>
                  </a:cxn>
                  <a:cxn ang="0">
                    <a:pos x="332" y="508"/>
                  </a:cxn>
                  <a:cxn ang="0">
                    <a:pos x="343" y="484"/>
                  </a:cxn>
                  <a:cxn ang="0">
                    <a:pos x="349" y="455"/>
                  </a:cxn>
                  <a:cxn ang="0">
                    <a:pos x="354" y="427"/>
                  </a:cxn>
                  <a:cxn ang="0">
                    <a:pos x="357" y="402"/>
                  </a:cxn>
                  <a:cxn ang="0">
                    <a:pos x="355" y="362"/>
                  </a:cxn>
                  <a:cxn ang="0">
                    <a:pos x="355" y="317"/>
                  </a:cxn>
                  <a:cxn ang="0">
                    <a:pos x="357" y="267"/>
                  </a:cxn>
                  <a:cxn ang="0">
                    <a:pos x="357" y="221"/>
                  </a:cxn>
                  <a:cxn ang="0">
                    <a:pos x="360" y="188"/>
                  </a:cxn>
                  <a:cxn ang="0">
                    <a:pos x="362" y="159"/>
                  </a:cxn>
                  <a:cxn ang="0">
                    <a:pos x="369" y="128"/>
                  </a:cxn>
                  <a:cxn ang="0">
                    <a:pos x="378" y="94"/>
                  </a:cxn>
                  <a:cxn ang="0">
                    <a:pos x="379" y="71"/>
                  </a:cxn>
                </a:cxnLst>
                <a:rect l="txL" t="txT" r="txR" b="txB"/>
                <a:pathLst>
                  <a:path w="380" h="569">
                    <a:moveTo>
                      <a:pt x="379" y="71"/>
                    </a:moveTo>
                    <a:lnTo>
                      <a:pt x="374" y="52"/>
                    </a:lnTo>
                    <a:lnTo>
                      <a:pt x="359" y="32"/>
                    </a:lnTo>
                    <a:lnTo>
                      <a:pt x="343" y="15"/>
                    </a:lnTo>
                    <a:lnTo>
                      <a:pt x="328" y="4"/>
                    </a:lnTo>
                    <a:lnTo>
                      <a:pt x="309" y="0"/>
                    </a:lnTo>
                    <a:lnTo>
                      <a:pt x="281" y="0"/>
                    </a:lnTo>
                    <a:lnTo>
                      <a:pt x="259" y="7"/>
                    </a:lnTo>
                    <a:lnTo>
                      <a:pt x="241" y="21"/>
                    </a:lnTo>
                    <a:lnTo>
                      <a:pt x="216" y="41"/>
                    </a:lnTo>
                    <a:lnTo>
                      <a:pt x="195" y="63"/>
                    </a:lnTo>
                    <a:lnTo>
                      <a:pt x="165" y="102"/>
                    </a:lnTo>
                    <a:lnTo>
                      <a:pt x="140" y="137"/>
                    </a:lnTo>
                    <a:lnTo>
                      <a:pt x="106" y="184"/>
                    </a:lnTo>
                    <a:lnTo>
                      <a:pt x="67" y="243"/>
                    </a:lnTo>
                    <a:lnTo>
                      <a:pt x="34" y="297"/>
                    </a:lnTo>
                    <a:lnTo>
                      <a:pt x="10" y="343"/>
                    </a:lnTo>
                    <a:lnTo>
                      <a:pt x="1" y="370"/>
                    </a:lnTo>
                    <a:lnTo>
                      <a:pt x="0" y="394"/>
                    </a:lnTo>
                    <a:lnTo>
                      <a:pt x="0" y="427"/>
                    </a:lnTo>
                    <a:lnTo>
                      <a:pt x="7" y="456"/>
                    </a:lnTo>
                    <a:lnTo>
                      <a:pt x="16" y="482"/>
                    </a:lnTo>
                    <a:lnTo>
                      <a:pt x="32" y="505"/>
                    </a:lnTo>
                    <a:lnTo>
                      <a:pt x="54" y="524"/>
                    </a:lnTo>
                    <a:lnTo>
                      <a:pt x="78" y="538"/>
                    </a:lnTo>
                    <a:lnTo>
                      <a:pt x="105" y="547"/>
                    </a:lnTo>
                    <a:lnTo>
                      <a:pt x="129" y="554"/>
                    </a:lnTo>
                    <a:lnTo>
                      <a:pt x="156" y="562"/>
                    </a:lnTo>
                    <a:lnTo>
                      <a:pt x="190" y="566"/>
                    </a:lnTo>
                    <a:lnTo>
                      <a:pt x="203" y="566"/>
                    </a:lnTo>
                    <a:lnTo>
                      <a:pt x="233" y="568"/>
                    </a:lnTo>
                    <a:lnTo>
                      <a:pt x="265" y="568"/>
                    </a:lnTo>
                    <a:lnTo>
                      <a:pt x="289" y="562"/>
                    </a:lnTo>
                    <a:lnTo>
                      <a:pt x="308" y="544"/>
                    </a:lnTo>
                    <a:lnTo>
                      <a:pt x="321" y="527"/>
                    </a:lnTo>
                    <a:lnTo>
                      <a:pt x="332" y="508"/>
                    </a:lnTo>
                    <a:lnTo>
                      <a:pt x="343" y="484"/>
                    </a:lnTo>
                    <a:lnTo>
                      <a:pt x="349" y="455"/>
                    </a:lnTo>
                    <a:lnTo>
                      <a:pt x="354" y="427"/>
                    </a:lnTo>
                    <a:lnTo>
                      <a:pt x="357" y="402"/>
                    </a:lnTo>
                    <a:lnTo>
                      <a:pt x="355" y="362"/>
                    </a:lnTo>
                    <a:lnTo>
                      <a:pt x="355" y="317"/>
                    </a:lnTo>
                    <a:lnTo>
                      <a:pt x="357" y="267"/>
                    </a:lnTo>
                    <a:lnTo>
                      <a:pt x="357" y="221"/>
                    </a:lnTo>
                    <a:lnTo>
                      <a:pt x="360" y="188"/>
                    </a:lnTo>
                    <a:lnTo>
                      <a:pt x="362" y="159"/>
                    </a:lnTo>
                    <a:lnTo>
                      <a:pt x="369" y="128"/>
                    </a:lnTo>
                    <a:lnTo>
                      <a:pt x="378" y="94"/>
                    </a:lnTo>
                    <a:lnTo>
                      <a:pt x="379" y="71"/>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33" name="Freeform 48"/>
              <p:cNvSpPr/>
              <p:nvPr/>
            </p:nvSpPr>
            <p:spPr>
              <a:xfrm>
                <a:off x="4012" y="3125"/>
                <a:ext cx="60" cy="50"/>
              </a:xfrm>
              <a:custGeom>
                <a:avLst/>
                <a:gdLst>
                  <a:gd name="txL" fmla="*/ 0 w 60"/>
                  <a:gd name="txT" fmla="*/ 0 h 50"/>
                  <a:gd name="txR" fmla="*/ 60 w 60"/>
                  <a:gd name="txB" fmla="*/ 50 h 50"/>
                </a:gdLst>
                <a:ahLst/>
                <a:cxnLst>
                  <a:cxn ang="0">
                    <a:pos x="0" y="0"/>
                  </a:cxn>
                  <a:cxn ang="0">
                    <a:pos x="7" y="16"/>
                  </a:cxn>
                  <a:cxn ang="0">
                    <a:pos x="18" y="27"/>
                  </a:cxn>
                  <a:cxn ang="0">
                    <a:pos x="29" y="38"/>
                  </a:cxn>
                  <a:cxn ang="0">
                    <a:pos x="45" y="46"/>
                  </a:cxn>
                  <a:cxn ang="0">
                    <a:pos x="59" y="49"/>
                  </a:cxn>
                </a:cxnLst>
                <a:rect l="txL" t="txT" r="txR" b="txB"/>
                <a:pathLst>
                  <a:path w="60" h="50">
                    <a:moveTo>
                      <a:pt x="0" y="0"/>
                    </a:moveTo>
                    <a:lnTo>
                      <a:pt x="7" y="16"/>
                    </a:lnTo>
                    <a:lnTo>
                      <a:pt x="18" y="27"/>
                    </a:lnTo>
                    <a:lnTo>
                      <a:pt x="29" y="38"/>
                    </a:lnTo>
                    <a:lnTo>
                      <a:pt x="45" y="46"/>
                    </a:lnTo>
                    <a:lnTo>
                      <a:pt x="59" y="49"/>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426" name="Group 49"/>
            <p:cNvGrpSpPr/>
            <p:nvPr/>
          </p:nvGrpSpPr>
          <p:grpSpPr>
            <a:xfrm>
              <a:off x="3840" y="2923"/>
              <a:ext cx="251" cy="201"/>
              <a:chOff x="3840" y="2923"/>
              <a:chExt cx="251" cy="201"/>
            </a:xfrm>
          </p:grpSpPr>
          <p:sp>
            <p:nvSpPr>
              <p:cNvPr id="59427" name="Freeform 50"/>
              <p:cNvSpPr/>
              <p:nvPr/>
            </p:nvSpPr>
            <p:spPr>
              <a:xfrm>
                <a:off x="3840" y="2923"/>
                <a:ext cx="251" cy="201"/>
              </a:xfrm>
              <a:custGeom>
                <a:avLst/>
                <a:gdLst>
                  <a:gd name="txL" fmla="*/ 0 w 251"/>
                  <a:gd name="txT" fmla="*/ 0 h 201"/>
                  <a:gd name="txR" fmla="*/ 251 w 251"/>
                  <a:gd name="txB" fmla="*/ 201 h 201"/>
                </a:gdLst>
                <a:ahLst/>
                <a:cxnLst>
                  <a:cxn ang="0">
                    <a:pos x="21" y="27"/>
                  </a:cxn>
                  <a:cxn ang="0">
                    <a:pos x="29" y="16"/>
                  </a:cxn>
                  <a:cxn ang="0">
                    <a:pos x="43" y="6"/>
                  </a:cxn>
                  <a:cxn ang="0">
                    <a:pos x="66" y="0"/>
                  </a:cxn>
                  <a:cxn ang="0">
                    <a:pos x="104" y="0"/>
                  </a:cxn>
                  <a:cxn ang="0">
                    <a:pos x="133" y="4"/>
                  </a:cxn>
                  <a:cxn ang="0">
                    <a:pos x="157" y="12"/>
                  </a:cxn>
                  <a:cxn ang="0">
                    <a:pos x="181" y="25"/>
                  </a:cxn>
                  <a:cxn ang="0">
                    <a:pos x="205" y="42"/>
                  </a:cxn>
                  <a:cxn ang="0">
                    <a:pos x="221" y="64"/>
                  </a:cxn>
                  <a:cxn ang="0">
                    <a:pos x="235" y="86"/>
                  </a:cxn>
                  <a:cxn ang="0">
                    <a:pos x="243" y="109"/>
                  </a:cxn>
                  <a:cxn ang="0">
                    <a:pos x="247" y="131"/>
                  </a:cxn>
                  <a:cxn ang="0">
                    <a:pos x="250" y="151"/>
                  </a:cxn>
                  <a:cxn ang="0">
                    <a:pos x="247" y="170"/>
                  </a:cxn>
                  <a:cxn ang="0">
                    <a:pos x="236" y="182"/>
                  </a:cxn>
                  <a:cxn ang="0">
                    <a:pos x="216" y="195"/>
                  </a:cxn>
                  <a:cxn ang="0">
                    <a:pos x="183" y="200"/>
                  </a:cxn>
                  <a:cxn ang="0">
                    <a:pos x="135" y="200"/>
                  </a:cxn>
                  <a:cxn ang="0">
                    <a:pos x="95" y="196"/>
                  </a:cxn>
                  <a:cxn ang="0">
                    <a:pos x="66" y="189"/>
                  </a:cxn>
                  <a:cxn ang="0">
                    <a:pos x="43" y="177"/>
                  </a:cxn>
                  <a:cxn ang="0">
                    <a:pos x="29" y="166"/>
                  </a:cxn>
                  <a:cxn ang="0">
                    <a:pos x="18" y="151"/>
                  </a:cxn>
                  <a:cxn ang="0">
                    <a:pos x="11" y="136"/>
                  </a:cxn>
                  <a:cxn ang="0">
                    <a:pos x="3" y="119"/>
                  </a:cxn>
                  <a:cxn ang="0">
                    <a:pos x="0" y="100"/>
                  </a:cxn>
                  <a:cxn ang="0">
                    <a:pos x="0" y="79"/>
                  </a:cxn>
                  <a:cxn ang="0">
                    <a:pos x="6" y="55"/>
                  </a:cxn>
                  <a:cxn ang="0">
                    <a:pos x="21" y="27"/>
                  </a:cxn>
                </a:cxnLst>
                <a:rect l="txL" t="txT" r="txR" b="txB"/>
                <a:pathLst>
                  <a:path w="251" h="201">
                    <a:moveTo>
                      <a:pt x="21" y="27"/>
                    </a:moveTo>
                    <a:lnTo>
                      <a:pt x="29" y="16"/>
                    </a:lnTo>
                    <a:lnTo>
                      <a:pt x="43" y="6"/>
                    </a:lnTo>
                    <a:lnTo>
                      <a:pt x="66" y="0"/>
                    </a:lnTo>
                    <a:lnTo>
                      <a:pt x="104" y="0"/>
                    </a:lnTo>
                    <a:lnTo>
                      <a:pt x="133" y="4"/>
                    </a:lnTo>
                    <a:lnTo>
                      <a:pt x="157" y="12"/>
                    </a:lnTo>
                    <a:lnTo>
                      <a:pt x="181" y="25"/>
                    </a:lnTo>
                    <a:lnTo>
                      <a:pt x="205" y="42"/>
                    </a:lnTo>
                    <a:lnTo>
                      <a:pt x="221" y="64"/>
                    </a:lnTo>
                    <a:lnTo>
                      <a:pt x="235" y="86"/>
                    </a:lnTo>
                    <a:lnTo>
                      <a:pt x="243" y="109"/>
                    </a:lnTo>
                    <a:lnTo>
                      <a:pt x="247" y="131"/>
                    </a:lnTo>
                    <a:lnTo>
                      <a:pt x="250" y="151"/>
                    </a:lnTo>
                    <a:lnTo>
                      <a:pt x="247" y="170"/>
                    </a:lnTo>
                    <a:lnTo>
                      <a:pt x="236" y="182"/>
                    </a:lnTo>
                    <a:lnTo>
                      <a:pt x="216" y="195"/>
                    </a:lnTo>
                    <a:lnTo>
                      <a:pt x="183" y="200"/>
                    </a:lnTo>
                    <a:lnTo>
                      <a:pt x="135" y="200"/>
                    </a:lnTo>
                    <a:lnTo>
                      <a:pt x="95" y="196"/>
                    </a:lnTo>
                    <a:lnTo>
                      <a:pt x="66" y="189"/>
                    </a:lnTo>
                    <a:lnTo>
                      <a:pt x="43" y="177"/>
                    </a:lnTo>
                    <a:lnTo>
                      <a:pt x="29" y="166"/>
                    </a:lnTo>
                    <a:lnTo>
                      <a:pt x="18" y="151"/>
                    </a:lnTo>
                    <a:lnTo>
                      <a:pt x="11" y="136"/>
                    </a:lnTo>
                    <a:lnTo>
                      <a:pt x="3" y="119"/>
                    </a:lnTo>
                    <a:lnTo>
                      <a:pt x="0" y="100"/>
                    </a:lnTo>
                    <a:lnTo>
                      <a:pt x="0" y="79"/>
                    </a:lnTo>
                    <a:lnTo>
                      <a:pt x="6" y="55"/>
                    </a:lnTo>
                    <a:lnTo>
                      <a:pt x="21" y="27"/>
                    </a:lnTo>
                  </a:path>
                </a:pathLst>
              </a:custGeom>
              <a:solidFill>
                <a:srgbClr val="FF8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grpSp>
            <p:nvGrpSpPr>
              <p:cNvPr id="59428" name="Group 51"/>
              <p:cNvGrpSpPr/>
              <p:nvPr/>
            </p:nvGrpSpPr>
            <p:grpSpPr>
              <a:xfrm>
                <a:off x="3871" y="2942"/>
                <a:ext cx="124" cy="66"/>
                <a:chOff x="3871" y="2942"/>
                <a:chExt cx="124" cy="66"/>
              </a:xfrm>
            </p:grpSpPr>
            <p:sp>
              <p:nvSpPr>
                <p:cNvPr id="59429" name="Oval 52"/>
                <p:cNvSpPr/>
                <p:nvPr/>
              </p:nvSpPr>
              <p:spPr>
                <a:xfrm>
                  <a:off x="3871" y="2988"/>
                  <a:ext cx="20"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30" name="Oval 53"/>
                <p:cNvSpPr/>
                <p:nvPr/>
              </p:nvSpPr>
              <p:spPr>
                <a:xfrm>
                  <a:off x="3920" y="2942"/>
                  <a:ext cx="20"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sp>
              <p:nvSpPr>
                <p:cNvPr id="59431" name="Oval 54"/>
                <p:cNvSpPr/>
                <p:nvPr/>
              </p:nvSpPr>
              <p:spPr>
                <a:xfrm>
                  <a:off x="3974" y="2962"/>
                  <a:ext cx="21" cy="20"/>
                </a:xfrm>
                <a:prstGeom prst="ellipse">
                  <a:avLst/>
                </a:prstGeom>
                <a:solidFill>
                  <a:srgbClr val="000000"/>
                </a:solidFill>
                <a:ln w="12700">
                  <a:noFill/>
                </a:ln>
              </p:spPr>
              <p:txBody>
                <a:bodyPr wrap="none" anchor="ctr" anchorCtr="0"/>
                <a:p>
                  <a:endParaRPr dirty="0">
                    <a:latin typeface="Times New Roman" panose="02020603050405020304" pitchFamily="18" charset="0"/>
                  </a:endParaRPr>
                </a:p>
              </p:txBody>
            </p:sp>
          </p:grpSp>
        </p:grpSp>
      </p:grpSp>
      <p:grpSp>
        <p:nvGrpSpPr>
          <p:cNvPr id="59403" name="Group 55"/>
          <p:cNvGrpSpPr/>
          <p:nvPr/>
        </p:nvGrpSpPr>
        <p:grpSpPr>
          <a:xfrm>
            <a:off x="6710363" y="3073400"/>
            <a:ext cx="1409700" cy="1260475"/>
            <a:chOff x="4055" y="1829"/>
            <a:chExt cx="888" cy="794"/>
          </a:xfrm>
        </p:grpSpPr>
        <p:grpSp>
          <p:nvGrpSpPr>
            <p:cNvPr id="59404" name="Group 56"/>
            <p:cNvGrpSpPr/>
            <p:nvPr/>
          </p:nvGrpSpPr>
          <p:grpSpPr>
            <a:xfrm>
              <a:off x="4055" y="1829"/>
              <a:ext cx="888" cy="794"/>
              <a:chOff x="4055" y="1829"/>
              <a:chExt cx="888" cy="794"/>
            </a:xfrm>
          </p:grpSpPr>
          <p:sp>
            <p:nvSpPr>
              <p:cNvPr id="59423" name="Freeform 57"/>
              <p:cNvSpPr/>
              <p:nvPr/>
            </p:nvSpPr>
            <p:spPr>
              <a:xfrm>
                <a:off x="4055" y="1830"/>
                <a:ext cx="888" cy="793"/>
              </a:xfrm>
              <a:custGeom>
                <a:avLst/>
                <a:gdLst>
                  <a:gd name="txL" fmla="*/ 0 w 888"/>
                  <a:gd name="txT" fmla="*/ 0 h 793"/>
                  <a:gd name="txR" fmla="*/ 888 w 888"/>
                  <a:gd name="txB" fmla="*/ 793 h 793"/>
                </a:gdLst>
                <a:ahLst/>
                <a:cxnLst>
                  <a:cxn ang="0">
                    <a:pos x="426" y="0"/>
                  </a:cxn>
                  <a:cxn ang="0">
                    <a:pos x="380" y="6"/>
                  </a:cxn>
                  <a:cxn ang="0">
                    <a:pos x="333" y="13"/>
                  </a:cxn>
                  <a:cxn ang="0">
                    <a:pos x="289" y="26"/>
                  </a:cxn>
                  <a:cxn ang="0">
                    <a:pos x="247" y="47"/>
                  </a:cxn>
                  <a:cxn ang="0">
                    <a:pos x="198" y="75"/>
                  </a:cxn>
                  <a:cxn ang="0">
                    <a:pos x="160" y="103"/>
                  </a:cxn>
                  <a:cxn ang="0">
                    <a:pos x="124" y="129"/>
                  </a:cxn>
                  <a:cxn ang="0">
                    <a:pos x="89" y="164"/>
                  </a:cxn>
                  <a:cxn ang="0">
                    <a:pos x="49" y="223"/>
                  </a:cxn>
                  <a:cxn ang="0">
                    <a:pos x="16" y="294"/>
                  </a:cxn>
                  <a:cxn ang="0">
                    <a:pos x="0" y="393"/>
                  </a:cxn>
                  <a:cxn ang="0">
                    <a:pos x="3" y="456"/>
                  </a:cxn>
                  <a:cxn ang="0">
                    <a:pos x="11" y="526"/>
                  </a:cxn>
                  <a:cxn ang="0">
                    <a:pos x="38" y="591"/>
                  </a:cxn>
                  <a:cxn ang="0">
                    <a:pos x="82" y="648"/>
                  </a:cxn>
                  <a:cxn ang="0">
                    <a:pos x="112" y="681"/>
                  </a:cxn>
                  <a:cxn ang="0">
                    <a:pos x="147" y="711"/>
                  </a:cxn>
                  <a:cxn ang="0">
                    <a:pos x="174" y="735"/>
                  </a:cxn>
                  <a:cxn ang="0">
                    <a:pos x="193" y="754"/>
                  </a:cxn>
                  <a:cxn ang="0">
                    <a:pos x="229" y="773"/>
                  </a:cxn>
                  <a:cxn ang="0">
                    <a:pos x="258" y="784"/>
                  </a:cxn>
                  <a:cxn ang="0">
                    <a:pos x="307" y="792"/>
                  </a:cxn>
                  <a:cxn ang="0">
                    <a:pos x="391" y="792"/>
                  </a:cxn>
                  <a:cxn ang="0">
                    <a:pos x="618" y="789"/>
                  </a:cxn>
                  <a:cxn ang="0">
                    <a:pos x="670" y="784"/>
                  </a:cxn>
                  <a:cxn ang="0">
                    <a:pos x="708" y="762"/>
                  </a:cxn>
                  <a:cxn ang="0">
                    <a:pos x="735" y="738"/>
                  </a:cxn>
                  <a:cxn ang="0">
                    <a:pos x="765" y="708"/>
                  </a:cxn>
                  <a:cxn ang="0">
                    <a:pos x="792" y="673"/>
                  </a:cxn>
                  <a:cxn ang="0">
                    <a:pos x="814" y="637"/>
                  </a:cxn>
                  <a:cxn ang="0">
                    <a:pos x="841" y="596"/>
                  </a:cxn>
                  <a:cxn ang="0">
                    <a:pos x="863" y="553"/>
                  </a:cxn>
                  <a:cxn ang="0">
                    <a:pos x="882" y="480"/>
                  </a:cxn>
                  <a:cxn ang="0">
                    <a:pos x="887" y="412"/>
                  </a:cxn>
                  <a:cxn ang="0">
                    <a:pos x="882" y="366"/>
                  </a:cxn>
                  <a:cxn ang="0">
                    <a:pos x="874" y="310"/>
                  </a:cxn>
                  <a:cxn ang="0">
                    <a:pos x="855" y="241"/>
                  </a:cxn>
                  <a:cxn ang="0">
                    <a:pos x="834" y="196"/>
                  </a:cxn>
                  <a:cxn ang="0">
                    <a:pos x="809" y="155"/>
                  </a:cxn>
                  <a:cxn ang="0">
                    <a:pos x="780" y="125"/>
                  </a:cxn>
                  <a:cxn ang="0">
                    <a:pos x="749" y="102"/>
                  </a:cxn>
                  <a:cxn ang="0">
                    <a:pos x="709" y="77"/>
                  </a:cxn>
                  <a:cxn ang="0">
                    <a:pos x="668" y="52"/>
                  </a:cxn>
                  <a:cxn ang="0">
                    <a:pos x="614" y="30"/>
                  </a:cxn>
                  <a:cxn ang="0">
                    <a:pos x="574" y="15"/>
                  </a:cxn>
                  <a:cxn ang="0">
                    <a:pos x="517" y="3"/>
                  </a:cxn>
                  <a:cxn ang="0">
                    <a:pos x="489" y="0"/>
                  </a:cxn>
                  <a:cxn ang="0">
                    <a:pos x="426" y="0"/>
                  </a:cxn>
                </a:cxnLst>
                <a:rect l="txL" t="txT" r="txR" b="txB"/>
                <a:pathLst>
                  <a:path w="888" h="793">
                    <a:moveTo>
                      <a:pt x="426" y="0"/>
                    </a:moveTo>
                    <a:lnTo>
                      <a:pt x="380" y="6"/>
                    </a:lnTo>
                    <a:lnTo>
                      <a:pt x="333" y="13"/>
                    </a:lnTo>
                    <a:lnTo>
                      <a:pt x="289" y="26"/>
                    </a:lnTo>
                    <a:lnTo>
                      <a:pt x="247" y="47"/>
                    </a:lnTo>
                    <a:lnTo>
                      <a:pt x="198" y="75"/>
                    </a:lnTo>
                    <a:lnTo>
                      <a:pt x="160" y="103"/>
                    </a:lnTo>
                    <a:lnTo>
                      <a:pt x="124" y="129"/>
                    </a:lnTo>
                    <a:lnTo>
                      <a:pt x="89" y="164"/>
                    </a:lnTo>
                    <a:lnTo>
                      <a:pt x="49" y="223"/>
                    </a:lnTo>
                    <a:lnTo>
                      <a:pt x="16" y="294"/>
                    </a:lnTo>
                    <a:lnTo>
                      <a:pt x="0" y="393"/>
                    </a:lnTo>
                    <a:lnTo>
                      <a:pt x="3" y="456"/>
                    </a:lnTo>
                    <a:lnTo>
                      <a:pt x="11" y="526"/>
                    </a:lnTo>
                    <a:lnTo>
                      <a:pt x="38" y="591"/>
                    </a:lnTo>
                    <a:lnTo>
                      <a:pt x="82" y="648"/>
                    </a:lnTo>
                    <a:lnTo>
                      <a:pt x="112" y="681"/>
                    </a:lnTo>
                    <a:lnTo>
                      <a:pt x="147" y="711"/>
                    </a:lnTo>
                    <a:lnTo>
                      <a:pt x="174" y="735"/>
                    </a:lnTo>
                    <a:lnTo>
                      <a:pt x="193" y="754"/>
                    </a:lnTo>
                    <a:lnTo>
                      <a:pt x="229" y="773"/>
                    </a:lnTo>
                    <a:lnTo>
                      <a:pt x="258" y="784"/>
                    </a:lnTo>
                    <a:lnTo>
                      <a:pt x="307" y="792"/>
                    </a:lnTo>
                    <a:lnTo>
                      <a:pt x="391" y="792"/>
                    </a:lnTo>
                    <a:lnTo>
                      <a:pt x="618" y="789"/>
                    </a:lnTo>
                    <a:lnTo>
                      <a:pt x="670" y="784"/>
                    </a:lnTo>
                    <a:lnTo>
                      <a:pt x="708" y="762"/>
                    </a:lnTo>
                    <a:lnTo>
                      <a:pt x="735" y="738"/>
                    </a:lnTo>
                    <a:lnTo>
                      <a:pt x="765" y="708"/>
                    </a:lnTo>
                    <a:lnTo>
                      <a:pt x="792" y="673"/>
                    </a:lnTo>
                    <a:lnTo>
                      <a:pt x="814" y="637"/>
                    </a:lnTo>
                    <a:lnTo>
                      <a:pt x="841" y="596"/>
                    </a:lnTo>
                    <a:lnTo>
                      <a:pt x="863" y="553"/>
                    </a:lnTo>
                    <a:lnTo>
                      <a:pt x="882" y="480"/>
                    </a:lnTo>
                    <a:lnTo>
                      <a:pt x="887" y="412"/>
                    </a:lnTo>
                    <a:lnTo>
                      <a:pt x="882" y="366"/>
                    </a:lnTo>
                    <a:lnTo>
                      <a:pt x="874" y="310"/>
                    </a:lnTo>
                    <a:lnTo>
                      <a:pt x="855" y="241"/>
                    </a:lnTo>
                    <a:lnTo>
                      <a:pt x="834" y="196"/>
                    </a:lnTo>
                    <a:lnTo>
                      <a:pt x="809" y="155"/>
                    </a:lnTo>
                    <a:lnTo>
                      <a:pt x="780" y="125"/>
                    </a:lnTo>
                    <a:lnTo>
                      <a:pt x="749" y="102"/>
                    </a:lnTo>
                    <a:lnTo>
                      <a:pt x="709" y="77"/>
                    </a:lnTo>
                    <a:lnTo>
                      <a:pt x="668" y="52"/>
                    </a:lnTo>
                    <a:lnTo>
                      <a:pt x="614" y="30"/>
                    </a:lnTo>
                    <a:lnTo>
                      <a:pt x="574" y="15"/>
                    </a:lnTo>
                    <a:lnTo>
                      <a:pt x="517" y="3"/>
                    </a:lnTo>
                    <a:lnTo>
                      <a:pt x="489" y="0"/>
                    </a:lnTo>
                    <a:lnTo>
                      <a:pt x="426" y="0"/>
                    </a:lnTo>
                  </a:path>
                </a:pathLst>
              </a:custGeom>
              <a:solidFill>
                <a:srgbClr val="A05000">
                  <a:alpha val="100000"/>
                </a:srgbClr>
              </a:solidFill>
              <a:ln w="12700" cap="rnd" cmpd="sng">
                <a:solidFill>
                  <a:srgbClr val="000000">
                    <a:alpha val="100000"/>
                  </a:srgbClr>
                </a:solidFill>
                <a:prstDash val="solid"/>
                <a:round/>
                <a:headEnd type="none" w="med" len="med"/>
                <a:tailEnd type="none" w="med" len="med"/>
              </a:ln>
            </p:spPr>
            <p:txBody>
              <a:bodyPr/>
              <a:p>
                <a:endParaRPr lang="en-US"/>
              </a:p>
            </p:txBody>
          </p:sp>
          <p:sp>
            <p:nvSpPr>
              <p:cNvPr id="59424" name="Freeform 58"/>
              <p:cNvSpPr/>
              <p:nvPr/>
            </p:nvSpPr>
            <p:spPr>
              <a:xfrm>
                <a:off x="4420" y="1829"/>
                <a:ext cx="86" cy="788"/>
              </a:xfrm>
              <a:custGeom>
                <a:avLst/>
                <a:gdLst>
                  <a:gd name="txL" fmla="*/ 0 w 86"/>
                  <a:gd name="txT" fmla="*/ 0 h 788"/>
                  <a:gd name="txR" fmla="*/ 86 w 86"/>
                  <a:gd name="txB" fmla="*/ 788 h 788"/>
                </a:gdLst>
                <a:ahLst/>
                <a:cxnLst>
                  <a:cxn ang="0">
                    <a:pos x="85" y="0"/>
                  </a:cxn>
                  <a:cxn ang="0">
                    <a:pos x="60" y="14"/>
                  </a:cxn>
                  <a:cxn ang="0">
                    <a:pos x="44" y="27"/>
                  </a:cxn>
                  <a:cxn ang="0">
                    <a:pos x="39" y="46"/>
                  </a:cxn>
                  <a:cxn ang="0">
                    <a:pos x="30" y="74"/>
                  </a:cxn>
                  <a:cxn ang="0">
                    <a:pos x="30" y="122"/>
                  </a:cxn>
                  <a:cxn ang="0">
                    <a:pos x="25" y="203"/>
                  </a:cxn>
                  <a:cxn ang="0">
                    <a:pos x="28" y="274"/>
                  </a:cxn>
                  <a:cxn ang="0">
                    <a:pos x="28" y="347"/>
                  </a:cxn>
                  <a:cxn ang="0">
                    <a:pos x="25" y="390"/>
                  </a:cxn>
                  <a:cxn ang="0">
                    <a:pos x="24" y="408"/>
                  </a:cxn>
                  <a:cxn ang="0">
                    <a:pos x="22" y="420"/>
                  </a:cxn>
                  <a:cxn ang="0">
                    <a:pos x="19" y="432"/>
                  </a:cxn>
                  <a:cxn ang="0">
                    <a:pos x="16" y="443"/>
                  </a:cxn>
                  <a:cxn ang="0">
                    <a:pos x="10" y="455"/>
                  </a:cxn>
                  <a:cxn ang="0">
                    <a:pos x="6" y="464"/>
                  </a:cxn>
                  <a:cxn ang="0">
                    <a:pos x="0" y="473"/>
                  </a:cxn>
                  <a:cxn ang="0">
                    <a:pos x="18" y="568"/>
                  </a:cxn>
                  <a:cxn ang="0">
                    <a:pos x="36" y="629"/>
                  </a:cxn>
                  <a:cxn ang="0">
                    <a:pos x="44" y="678"/>
                  </a:cxn>
                  <a:cxn ang="0">
                    <a:pos x="44" y="697"/>
                  </a:cxn>
                  <a:cxn ang="0">
                    <a:pos x="42" y="707"/>
                  </a:cxn>
                  <a:cxn ang="0">
                    <a:pos x="44" y="719"/>
                  </a:cxn>
                  <a:cxn ang="0">
                    <a:pos x="48" y="733"/>
                  </a:cxn>
                  <a:cxn ang="0">
                    <a:pos x="54" y="746"/>
                  </a:cxn>
                  <a:cxn ang="0">
                    <a:pos x="59" y="759"/>
                  </a:cxn>
                  <a:cxn ang="0">
                    <a:pos x="68" y="774"/>
                  </a:cxn>
                  <a:cxn ang="0">
                    <a:pos x="75" y="787"/>
                  </a:cxn>
                </a:cxnLst>
                <a:rect l="txL" t="txT" r="txR" b="txB"/>
                <a:pathLst>
                  <a:path w="86" h="788">
                    <a:moveTo>
                      <a:pt x="85" y="0"/>
                    </a:moveTo>
                    <a:lnTo>
                      <a:pt x="60" y="14"/>
                    </a:lnTo>
                    <a:lnTo>
                      <a:pt x="44" y="27"/>
                    </a:lnTo>
                    <a:lnTo>
                      <a:pt x="39" y="46"/>
                    </a:lnTo>
                    <a:lnTo>
                      <a:pt x="30" y="74"/>
                    </a:lnTo>
                    <a:lnTo>
                      <a:pt x="30" y="122"/>
                    </a:lnTo>
                    <a:lnTo>
                      <a:pt x="25" y="203"/>
                    </a:lnTo>
                    <a:lnTo>
                      <a:pt x="28" y="274"/>
                    </a:lnTo>
                    <a:lnTo>
                      <a:pt x="28" y="347"/>
                    </a:lnTo>
                    <a:lnTo>
                      <a:pt x="25" y="390"/>
                    </a:lnTo>
                    <a:lnTo>
                      <a:pt x="24" y="408"/>
                    </a:lnTo>
                    <a:lnTo>
                      <a:pt x="22" y="420"/>
                    </a:lnTo>
                    <a:lnTo>
                      <a:pt x="19" y="432"/>
                    </a:lnTo>
                    <a:lnTo>
                      <a:pt x="16" y="443"/>
                    </a:lnTo>
                    <a:lnTo>
                      <a:pt x="10" y="455"/>
                    </a:lnTo>
                    <a:lnTo>
                      <a:pt x="6" y="464"/>
                    </a:lnTo>
                    <a:lnTo>
                      <a:pt x="0" y="473"/>
                    </a:lnTo>
                    <a:lnTo>
                      <a:pt x="18" y="568"/>
                    </a:lnTo>
                    <a:lnTo>
                      <a:pt x="36" y="629"/>
                    </a:lnTo>
                    <a:lnTo>
                      <a:pt x="44" y="678"/>
                    </a:lnTo>
                    <a:lnTo>
                      <a:pt x="44" y="697"/>
                    </a:lnTo>
                    <a:lnTo>
                      <a:pt x="42" y="707"/>
                    </a:lnTo>
                    <a:lnTo>
                      <a:pt x="44" y="719"/>
                    </a:lnTo>
                    <a:lnTo>
                      <a:pt x="48" y="733"/>
                    </a:lnTo>
                    <a:lnTo>
                      <a:pt x="54" y="746"/>
                    </a:lnTo>
                    <a:lnTo>
                      <a:pt x="59" y="759"/>
                    </a:lnTo>
                    <a:lnTo>
                      <a:pt x="68" y="774"/>
                    </a:lnTo>
                    <a:lnTo>
                      <a:pt x="75" y="787"/>
                    </a:lnTo>
                  </a:path>
                </a:pathLst>
              </a:custGeom>
              <a:noFill/>
              <a:ln w="12700" cap="rnd" cmpd="sng">
                <a:solidFill>
                  <a:srgbClr val="000000">
                    <a:alpha val="100000"/>
                  </a:srgbClr>
                </a:solidFill>
                <a:prstDash val="solid"/>
                <a:round/>
                <a:headEnd type="none" w="med" len="med"/>
                <a:tailEnd type="none" w="med" len="med"/>
              </a:ln>
            </p:spPr>
            <p:txBody>
              <a:bodyPr/>
              <a:p>
                <a:endParaRPr lang="en-US"/>
              </a:p>
            </p:txBody>
          </p:sp>
        </p:grpSp>
        <p:grpSp>
          <p:nvGrpSpPr>
            <p:cNvPr id="59405" name="Group 59"/>
            <p:cNvGrpSpPr/>
            <p:nvPr/>
          </p:nvGrpSpPr>
          <p:grpSpPr>
            <a:xfrm>
              <a:off x="4306" y="2127"/>
              <a:ext cx="315" cy="52"/>
              <a:chOff x="4306" y="2127"/>
              <a:chExt cx="315" cy="52"/>
            </a:xfrm>
          </p:grpSpPr>
          <p:grpSp>
            <p:nvGrpSpPr>
              <p:cNvPr id="59413" name="Group 60"/>
              <p:cNvGrpSpPr/>
              <p:nvPr/>
            </p:nvGrpSpPr>
            <p:grpSpPr>
              <a:xfrm>
                <a:off x="4561" y="2132"/>
                <a:ext cx="60" cy="47"/>
                <a:chOff x="4561" y="2132"/>
                <a:chExt cx="60" cy="47"/>
              </a:xfrm>
            </p:grpSpPr>
            <p:sp>
              <p:nvSpPr>
                <p:cNvPr id="59419" name="Freeform 61"/>
                <p:cNvSpPr/>
                <p:nvPr/>
              </p:nvSpPr>
              <p:spPr>
                <a:xfrm>
                  <a:off x="4561" y="2132"/>
                  <a:ext cx="60" cy="47"/>
                </a:xfrm>
                <a:custGeom>
                  <a:avLst/>
                  <a:gdLst>
                    <a:gd name="txL" fmla="*/ 0 w 60"/>
                    <a:gd name="txT" fmla="*/ 0 h 47"/>
                    <a:gd name="txR" fmla="*/ 60 w 60"/>
                    <a:gd name="txB" fmla="*/ 47 h 47"/>
                  </a:gdLst>
                  <a:ahLst/>
                  <a:cxnLst>
                    <a:cxn ang="0">
                      <a:pos x="11" y="5"/>
                    </a:cxn>
                    <a:cxn ang="0">
                      <a:pos x="17" y="2"/>
                    </a:cxn>
                    <a:cxn ang="0">
                      <a:pos x="25" y="0"/>
                    </a:cxn>
                    <a:cxn ang="0">
                      <a:pos x="34" y="1"/>
                    </a:cxn>
                    <a:cxn ang="0">
                      <a:pos x="41" y="3"/>
                    </a:cxn>
                    <a:cxn ang="0">
                      <a:pos x="46" y="6"/>
                    </a:cxn>
                    <a:cxn ang="0">
                      <a:pos x="50" y="11"/>
                    </a:cxn>
                    <a:cxn ang="0">
                      <a:pos x="55" y="17"/>
                    </a:cxn>
                    <a:cxn ang="0">
                      <a:pos x="57" y="24"/>
                    </a:cxn>
                    <a:cxn ang="0">
                      <a:pos x="59" y="31"/>
                    </a:cxn>
                    <a:cxn ang="0">
                      <a:pos x="55" y="37"/>
                    </a:cxn>
                    <a:cxn ang="0">
                      <a:pos x="46" y="43"/>
                    </a:cxn>
                    <a:cxn ang="0">
                      <a:pos x="36" y="46"/>
                    </a:cxn>
                    <a:cxn ang="0">
                      <a:pos x="30" y="46"/>
                    </a:cxn>
                    <a:cxn ang="0">
                      <a:pos x="21" y="46"/>
                    </a:cxn>
                    <a:cxn ang="0">
                      <a:pos x="13" y="44"/>
                    </a:cxn>
                    <a:cxn ang="0">
                      <a:pos x="7" y="42"/>
                    </a:cxn>
                    <a:cxn ang="0">
                      <a:pos x="2" y="35"/>
                    </a:cxn>
                    <a:cxn ang="0">
                      <a:pos x="0" y="30"/>
                    </a:cxn>
                    <a:cxn ang="0">
                      <a:pos x="2" y="20"/>
                    </a:cxn>
                    <a:cxn ang="0">
                      <a:pos x="5" y="11"/>
                    </a:cxn>
                    <a:cxn ang="0">
                      <a:pos x="11" y="5"/>
                    </a:cxn>
                  </a:cxnLst>
                  <a:rect l="txL" t="txT" r="txR" b="txB"/>
                  <a:pathLst>
                    <a:path w="60" h="47">
                      <a:moveTo>
                        <a:pt x="11" y="5"/>
                      </a:moveTo>
                      <a:lnTo>
                        <a:pt x="17" y="2"/>
                      </a:lnTo>
                      <a:lnTo>
                        <a:pt x="25" y="0"/>
                      </a:lnTo>
                      <a:lnTo>
                        <a:pt x="34" y="1"/>
                      </a:lnTo>
                      <a:lnTo>
                        <a:pt x="41" y="3"/>
                      </a:lnTo>
                      <a:lnTo>
                        <a:pt x="46" y="6"/>
                      </a:lnTo>
                      <a:lnTo>
                        <a:pt x="50" y="11"/>
                      </a:lnTo>
                      <a:lnTo>
                        <a:pt x="55" y="17"/>
                      </a:lnTo>
                      <a:lnTo>
                        <a:pt x="57" y="24"/>
                      </a:lnTo>
                      <a:lnTo>
                        <a:pt x="59" y="31"/>
                      </a:lnTo>
                      <a:lnTo>
                        <a:pt x="55" y="37"/>
                      </a:lnTo>
                      <a:lnTo>
                        <a:pt x="46" y="43"/>
                      </a:lnTo>
                      <a:lnTo>
                        <a:pt x="36" y="46"/>
                      </a:lnTo>
                      <a:lnTo>
                        <a:pt x="30" y="46"/>
                      </a:lnTo>
                      <a:lnTo>
                        <a:pt x="21" y="46"/>
                      </a:lnTo>
                      <a:lnTo>
                        <a:pt x="13" y="44"/>
                      </a:lnTo>
                      <a:lnTo>
                        <a:pt x="7" y="42"/>
                      </a:lnTo>
                      <a:lnTo>
                        <a:pt x="2" y="35"/>
                      </a:lnTo>
                      <a:lnTo>
                        <a:pt x="0" y="30"/>
                      </a:lnTo>
                      <a:lnTo>
                        <a:pt x="2" y="20"/>
                      </a:lnTo>
                      <a:lnTo>
                        <a:pt x="5" y="11"/>
                      </a:lnTo>
                      <a:lnTo>
                        <a:pt x="11" y="5"/>
                      </a:lnTo>
                    </a:path>
                  </a:pathLst>
                </a:custGeom>
                <a:solidFill>
                  <a:srgbClr val="000000">
                    <a:alpha val="100000"/>
                  </a:srgbClr>
                </a:solidFill>
                <a:ln w="12700">
                  <a:noFill/>
                </a:ln>
              </p:spPr>
              <p:txBody>
                <a:bodyPr/>
                <a:p>
                  <a:endParaRPr lang="en-US"/>
                </a:p>
              </p:txBody>
            </p:sp>
            <p:grpSp>
              <p:nvGrpSpPr>
                <p:cNvPr id="59420" name="Group 62"/>
                <p:cNvGrpSpPr/>
                <p:nvPr/>
              </p:nvGrpSpPr>
              <p:grpSpPr>
                <a:xfrm>
                  <a:off x="4584" y="2145"/>
                  <a:ext cx="12" cy="12"/>
                  <a:chOff x="4584" y="2145"/>
                  <a:chExt cx="12" cy="12"/>
                </a:xfrm>
              </p:grpSpPr>
              <p:sp>
                <p:nvSpPr>
                  <p:cNvPr id="59421" name="Oval 63"/>
                  <p:cNvSpPr/>
                  <p:nvPr/>
                </p:nvSpPr>
                <p:spPr>
                  <a:xfrm>
                    <a:off x="4584" y="2145"/>
                    <a:ext cx="7" cy="7"/>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9422" name="Oval 64"/>
                  <p:cNvSpPr/>
                  <p:nvPr/>
                </p:nvSpPr>
                <p:spPr>
                  <a:xfrm>
                    <a:off x="4595" y="2156"/>
                    <a:ext cx="1" cy="1"/>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nvGrpSpPr>
              <p:cNvPr id="59414" name="Group 65"/>
              <p:cNvGrpSpPr/>
              <p:nvPr/>
            </p:nvGrpSpPr>
            <p:grpSpPr>
              <a:xfrm>
                <a:off x="4306" y="2127"/>
                <a:ext cx="59" cy="48"/>
                <a:chOff x="4306" y="2127"/>
                <a:chExt cx="59" cy="48"/>
              </a:xfrm>
            </p:grpSpPr>
            <p:sp>
              <p:nvSpPr>
                <p:cNvPr id="59415" name="Freeform 66"/>
                <p:cNvSpPr/>
                <p:nvPr/>
              </p:nvSpPr>
              <p:spPr>
                <a:xfrm>
                  <a:off x="4306" y="2127"/>
                  <a:ext cx="59" cy="48"/>
                </a:xfrm>
                <a:custGeom>
                  <a:avLst/>
                  <a:gdLst>
                    <a:gd name="txL" fmla="*/ 0 w 59"/>
                    <a:gd name="txT" fmla="*/ 0 h 48"/>
                    <a:gd name="txR" fmla="*/ 59 w 59"/>
                    <a:gd name="txB" fmla="*/ 48 h 48"/>
                  </a:gdLst>
                  <a:ahLst/>
                  <a:cxnLst>
                    <a:cxn ang="0">
                      <a:pos x="47" y="6"/>
                    </a:cxn>
                    <a:cxn ang="0">
                      <a:pos x="41" y="2"/>
                    </a:cxn>
                    <a:cxn ang="0">
                      <a:pos x="33" y="0"/>
                    </a:cxn>
                    <a:cxn ang="0">
                      <a:pos x="24" y="1"/>
                    </a:cxn>
                    <a:cxn ang="0">
                      <a:pos x="17" y="4"/>
                    </a:cxn>
                    <a:cxn ang="0">
                      <a:pos x="14" y="7"/>
                    </a:cxn>
                    <a:cxn ang="0">
                      <a:pos x="9" y="11"/>
                    </a:cxn>
                    <a:cxn ang="0">
                      <a:pos x="4" y="17"/>
                    </a:cxn>
                    <a:cxn ang="0">
                      <a:pos x="2" y="24"/>
                    </a:cxn>
                    <a:cxn ang="0">
                      <a:pos x="0" y="32"/>
                    </a:cxn>
                    <a:cxn ang="0">
                      <a:pos x="5" y="38"/>
                    </a:cxn>
                    <a:cxn ang="0">
                      <a:pos x="14" y="43"/>
                    </a:cxn>
                    <a:cxn ang="0">
                      <a:pos x="23" y="47"/>
                    </a:cxn>
                    <a:cxn ang="0">
                      <a:pos x="28" y="47"/>
                    </a:cxn>
                    <a:cxn ang="0">
                      <a:pos x="38" y="47"/>
                    </a:cxn>
                    <a:cxn ang="0">
                      <a:pos x="45" y="44"/>
                    </a:cxn>
                    <a:cxn ang="0">
                      <a:pos x="51" y="42"/>
                    </a:cxn>
                    <a:cxn ang="0">
                      <a:pos x="57" y="35"/>
                    </a:cxn>
                    <a:cxn ang="0">
                      <a:pos x="58" y="31"/>
                    </a:cxn>
                    <a:cxn ang="0">
                      <a:pos x="57" y="20"/>
                    </a:cxn>
                    <a:cxn ang="0">
                      <a:pos x="53" y="12"/>
                    </a:cxn>
                    <a:cxn ang="0">
                      <a:pos x="47" y="6"/>
                    </a:cxn>
                  </a:cxnLst>
                  <a:rect l="txL" t="txT" r="txR" b="txB"/>
                  <a:pathLst>
                    <a:path w="59" h="48">
                      <a:moveTo>
                        <a:pt x="47" y="6"/>
                      </a:moveTo>
                      <a:lnTo>
                        <a:pt x="41" y="2"/>
                      </a:lnTo>
                      <a:lnTo>
                        <a:pt x="33" y="0"/>
                      </a:lnTo>
                      <a:lnTo>
                        <a:pt x="24" y="1"/>
                      </a:lnTo>
                      <a:lnTo>
                        <a:pt x="17" y="4"/>
                      </a:lnTo>
                      <a:lnTo>
                        <a:pt x="14" y="7"/>
                      </a:lnTo>
                      <a:lnTo>
                        <a:pt x="9" y="11"/>
                      </a:lnTo>
                      <a:lnTo>
                        <a:pt x="4" y="17"/>
                      </a:lnTo>
                      <a:lnTo>
                        <a:pt x="2" y="24"/>
                      </a:lnTo>
                      <a:lnTo>
                        <a:pt x="0" y="32"/>
                      </a:lnTo>
                      <a:lnTo>
                        <a:pt x="5" y="38"/>
                      </a:lnTo>
                      <a:lnTo>
                        <a:pt x="14" y="43"/>
                      </a:lnTo>
                      <a:lnTo>
                        <a:pt x="23" y="47"/>
                      </a:lnTo>
                      <a:lnTo>
                        <a:pt x="28" y="47"/>
                      </a:lnTo>
                      <a:lnTo>
                        <a:pt x="38" y="47"/>
                      </a:lnTo>
                      <a:lnTo>
                        <a:pt x="45" y="44"/>
                      </a:lnTo>
                      <a:lnTo>
                        <a:pt x="51" y="42"/>
                      </a:lnTo>
                      <a:lnTo>
                        <a:pt x="57" y="35"/>
                      </a:lnTo>
                      <a:lnTo>
                        <a:pt x="58" y="31"/>
                      </a:lnTo>
                      <a:lnTo>
                        <a:pt x="57" y="20"/>
                      </a:lnTo>
                      <a:lnTo>
                        <a:pt x="53" y="12"/>
                      </a:lnTo>
                      <a:lnTo>
                        <a:pt x="47" y="6"/>
                      </a:lnTo>
                    </a:path>
                  </a:pathLst>
                </a:custGeom>
                <a:solidFill>
                  <a:srgbClr val="000000">
                    <a:alpha val="100000"/>
                  </a:srgbClr>
                </a:solidFill>
                <a:ln w="12700">
                  <a:noFill/>
                </a:ln>
              </p:spPr>
              <p:txBody>
                <a:bodyPr/>
                <a:p>
                  <a:endParaRPr lang="en-US"/>
                </a:p>
              </p:txBody>
            </p:sp>
            <p:grpSp>
              <p:nvGrpSpPr>
                <p:cNvPr id="59416" name="Group 67"/>
                <p:cNvGrpSpPr/>
                <p:nvPr/>
              </p:nvGrpSpPr>
              <p:grpSpPr>
                <a:xfrm>
                  <a:off x="4331" y="2140"/>
                  <a:ext cx="12" cy="13"/>
                  <a:chOff x="4331" y="2140"/>
                  <a:chExt cx="12" cy="13"/>
                </a:xfrm>
              </p:grpSpPr>
              <p:sp>
                <p:nvSpPr>
                  <p:cNvPr id="59417" name="Oval 68"/>
                  <p:cNvSpPr/>
                  <p:nvPr/>
                </p:nvSpPr>
                <p:spPr>
                  <a:xfrm>
                    <a:off x="4335" y="2140"/>
                    <a:ext cx="8" cy="7"/>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9418" name="Oval 69"/>
                  <p:cNvSpPr/>
                  <p:nvPr/>
                </p:nvSpPr>
                <p:spPr>
                  <a:xfrm>
                    <a:off x="4331" y="2152"/>
                    <a:ext cx="1" cy="1"/>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grpSp>
          <p:nvGrpSpPr>
            <p:cNvPr id="59406" name="Group 70"/>
            <p:cNvGrpSpPr/>
            <p:nvPr/>
          </p:nvGrpSpPr>
          <p:grpSpPr>
            <a:xfrm>
              <a:off x="4292" y="2238"/>
              <a:ext cx="330" cy="277"/>
              <a:chOff x="4292" y="2238"/>
              <a:chExt cx="330" cy="277"/>
            </a:xfrm>
          </p:grpSpPr>
          <p:sp>
            <p:nvSpPr>
              <p:cNvPr id="59407" name="Oval 71"/>
              <p:cNvSpPr/>
              <p:nvPr/>
            </p:nvSpPr>
            <p:spPr>
              <a:xfrm>
                <a:off x="4292" y="2238"/>
                <a:ext cx="330" cy="277"/>
              </a:xfrm>
              <a:prstGeom prst="ellipse">
                <a:avLst/>
              </a:prstGeom>
              <a:solidFill>
                <a:srgbClr val="FF8000"/>
              </a:solidFill>
              <a:ln w="12700" cap="flat" cmpd="sng">
                <a:solidFill>
                  <a:srgbClr val="000000"/>
                </a:solidFill>
                <a:prstDash val="solid"/>
                <a:headEnd type="none" w="med" len="med"/>
                <a:tailEnd type="none" w="med" len="med"/>
              </a:ln>
            </p:spPr>
            <p:txBody>
              <a:bodyPr wrap="none" anchor="ctr" anchorCtr="0"/>
              <a:p>
                <a:endParaRPr dirty="0">
                  <a:latin typeface="Times New Roman" panose="02020603050405020304" pitchFamily="18" charset="0"/>
                </a:endParaRPr>
              </a:p>
            </p:txBody>
          </p:sp>
          <p:grpSp>
            <p:nvGrpSpPr>
              <p:cNvPr id="59408" name="Group 72"/>
              <p:cNvGrpSpPr/>
              <p:nvPr/>
            </p:nvGrpSpPr>
            <p:grpSpPr>
              <a:xfrm>
                <a:off x="4363" y="2299"/>
                <a:ext cx="123" cy="153"/>
                <a:chOff x="4363" y="2299"/>
                <a:chExt cx="123" cy="153"/>
              </a:xfrm>
            </p:grpSpPr>
            <p:sp>
              <p:nvSpPr>
                <p:cNvPr id="59409" name="Freeform 73"/>
                <p:cNvSpPr/>
                <p:nvPr/>
              </p:nvSpPr>
              <p:spPr>
                <a:xfrm>
                  <a:off x="4363" y="2299"/>
                  <a:ext cx="123" cy="153"/>
                </a:xfrm>
                <a:custGeom>
                  <a:avLst/>
                  <a:gdLst>
                    <a:gd name="txL" fmla="*/ 0 w 123"/>
                    <a:gd name="txT" fmla="*/ 0 h 153"/>
                    <a:gd name="txR" fmla="*/ 123 w 123"/>
                    <a:gd name="txB" fmla="*/ 153 h 153"/>
                  </a:gdLst>
                  <a:ahLst/>
                  <a:cxnLst>
                    <a:cxn ang="0">
                      <a:pos x="48" y="0"/>
                    </a:cxn>
                    <a:cxn ang="0">
                      <a:pos x="33" y="2"/>
                    </a:cxn>
                    <a:cxn ang="0">
                      <a:pos x="18" y="8"/>
                    </a:cxn>
                    <a:cxn ang="0">
                      <a:pos x="9" y="12"/>
                    </a:cxn>
                    <a:cxn ang="0">
                      <a:pos x="3" y="20"/>
                    </a:cxn>
                    <a:cxn ang="0">
                      <a:pos x="0" y="29"/>
                    </a:cxn>
                    <a:cxn ang="0">
                      <a:pos x="0" y="38"/>
                    </a:cxn>
                    <a:cxn ang="0">
                      <a:pos x="7" y="46"/>
                    </a:cxn>
                    <a:cxn ang="0">
                      <a:pos x="15" y="50"/>
                    </a:cxn>
                    <a:cxn ang="0">
                      <a:pos x="26" y="51"/>
                    </a:cxn>
                    <a:cxn ang="0">
                      <a:pos x="36" y="52"/>
                    </a:cxn>
                    <a:cxn ang="0">
                      <a:pos x="43" y="54"/>
                    </a:cxn>
                    <a:cxn ang="0">
                      <a:pos x="48" y="59"/>
                    </a:cxn>
                    <a:cxn ang="0">
                      <a:pos x="54" y="69"/>
                    </a:cxn>
                    <a:cxn ang="0">
                      <a:pos x="66" y="98"/>
                    </a:cxn>
                    <a:cxn ang="0">
                      <a:pos x="79" y="137"/>
                    </a:cxn>
                    <a:cxn ang="0">
                      <a:pos x="84" y="152"/>
                    </a:cxn>
                    <a:cxn ang="0">
                      <a:pos x="79" y="114"/>
                    </a:cxn>
                    <a:cxn ang="0">
                      <a:pos x="79" y="98"/>
                    </a:cxn>
                    <a:cxn ang="0">
                      <a:pos x="81" y="67"/>
                    </a:cxn>
                    <a:cxn ang="0">
                      <a:pos x="81" y="60"/>
                    </a:cxn>
                    <a:cxn ang="0">
                      <a:pos x="84" y="54"/>
                    </a:cxn>
                    <a:cxn ang="0">
                      <a:pos x="88" y="51"/>
                    </a:cxn>
                    <a:cxn ang="0">
                      <a:pos x="99" y="48"/>
                    </a:cxn>
                    <a:cxn ang="0">
                      <a:pos x="110" y="46"/>
                    </a:cxn>
                    <a:cxn ang="0">
                      <a:pos x="117" y="40"/>
                    </a:cxn>
                    <a:cxn ang="0">
                      <a:pos x="120" y="33"/>
                    </a:cxn>
                    <a:cxn ang="0">
                      <a:pos x="122" y="22"/>
                    </a:cxn>
                    <a:cxn ang="0">
                      <a:pos x="116" y="12"/>
                    </a:cxn>
                    <a:cxn ang="0">
                      <a:pos x="108" y="8"/>
                    </a:cxn>
                    <a:cxn ang="0">
                      <a:pos x="94" y="2"/>
                    </a:cxn>
                    <a:cxn ang="0">
                      <a:pos x="81" y="1"/>
                    </a:cxn>
                    <a:cxn ang="0">
                      <a:pos x="66" y="0"/>
                    </a:cxn>
                    <a:cxn ang="0">
                      <a:pos x="48" y="0"/>
                    </a:cxn>
                  </a:cxnLst>
                  <a:rect l="txL" t="txT" r="txR" b="txB"/>
                  <a:pathLst>
                    <a:path w="123" h="153">
                      <a:moveTo>
                        <a:pt x="48" y="0"/>
                      </a:moveTo>
                      <a:lnTo>
                        <a:pt x="33" y="2"/>
                      </a:lnTo>
                      <a:lnTo>
                        <a:pt x="18" y="8"/>
                      </a:lnTo>
                      <a:lnTo>
                        <a:pt x="9" y="12"/>
                      </a:lnTo>
                      <a:lnTo>
                        <a:pt x="3" y="20"/>
                      </a:lnTo>
                      <a:lnTo>
                        <a:pt x="0" y="29"/>
                      </a:lnTo>
                      <a:lnTo>
                        <a:pt x="0" y="38"/>
                      </a:lnTo>
                      <a:lnTo>
                        <a:pt x="7" y="46"/>
                      </a:lnTo>
                      <a:lnTo>
                        <a:pt x="15" y="50"/>
                      </a:lnTo>
                      <a:lnTo>
                        <a:pt x="26" y="51"/>
                      </a:lnTo>
                      <a:lnTo>
                        <a:pt x="36" y="52"/>
                      </a:lnTo>
                      <a:lnTo>
                        <a:pt x="43" y="54"/>
                      </a:lnTo>
                      <a:lnTo>
                        <a:pt x="48" y="59"/>
                      </a:lnTo>
                      <a:lnTo>
                        <a:pt x="54" y="69"/>
                      </a:lnTo>
                      <a:lnTo>
                        <a:pt x="66" y="98"/>
                      </a:lnTo>
                      <a:lnTo>
                        <a:pt x="79" y="137"/>
                      </a:lnTo>
                      <a:lnTo>
                        <a:pt x="84" y="152"/>
                      </a:lnTo>
                      <a:lnTo>
                        <a:pt x="79" y="114"/>
                      </a:lnTo>
                      <a:lnTo>
                        <a:pt x="79" y="98"/>
                      </a:lnTo>
                      <a:lnTo>
                        <a:pt x="81" y="67"/>
                      </a:lnTo>
                      <a:lnTo>
                        <a:pt x="81" y="60"/>
                      </a:lnTo>
                      <a:lnTo>
                        <a:pt x="84" y="54"/>
                      </a:lnTo>
                      <a:lnTo>
                        <a:pt x="88" y="51"/>
                      </a:lnTo>
                      <a:lnTo>
                        <a:pt x="99" y="48"/>
                      </a:lnTo>
                      <a:lnTo>
                        <a:pt x="110" y="46"/>
                      </a:lnTo>
                      <a:lnTo>
                        <a:pt x="117" y="40"/>
                      </a:lnTo>
                      <a:lnTo>
                        <a:pt x="120" y="33"/>
                      </a:lnTo>
                      <a:lnTo>
                        <a:pt x="122" y="22"/>
                      </a:lnTo>
                      <a:lnTo>
                        <a:pt x="116" y="12"/>
                      </a:lnTo>
                      <a:lnTo>
                        <a:pt x="108" y="8"/>
                      </a:lnTo>
                      <a:lnTo>
                        <a:pt x="94" y="2"/>
                      </a:lnTo>
                      <a:lnTo>
                        <a:pt x="81" y="1"/>
                      </a:lnTo>
                      <a:lnTo>
                        <a:pt x="66" y="0"/>
                      </a:lnTo>
                      <a:lnTo>
                        <a:pt x="48" y="0"/>
                      </a:lnTo>
                    </a:path>
                  </a:pathLst>
                </a:custGeom>
                <a:solidFill>
                  <a:srgbClr val="000000">
                    <a:alpha val="100000"/>
                  </a:srgbClr>
                </a:solidFill>
                <a:ln w="12700">
                  <a:noFill/>
                </a:ln>
              </p:spPr>
              <p:txBody>
                <a:bodyPr/>
                <a:p>
                  <a:endParaRPr lang="en-US"/>
                </a:p>
              </p:txBody>
            </p:sp>
            <p:grpSp>
              <p:nvGrpSpPr>
                <p:cNvPr id="59410" name="Group 74"/>
                <p:cNvGrpSpPr/>
                <p:nvPr/>
              </p:nvGrpSpPr>
              <p:grpSpPr>
                <a:xfrm>
                  <a:off x="4405" y="2311"/>
                  <a:ext cx="25" cy="15"/>
                  <a:chOff x="4405" y="2311"/>
                  <a:chExt cx="25" cy="15"/>
                </a:xfrm>
              </p:grpSpPr>
              <p:sp>
                <p:nvSpPr>
                  <p:cNvPr id="59411" name="Oval 75"/>
                  <p:cNvSpPr/>
                  <p:nvPr/>
                </p:nvSpPr>
                <p:spPr>
                  <a:xfrm>
                    <a:off x="4405" y="2311"/>
                    <a:ext cx="15" cy="6"/>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sp>
                <p:nvSpPr>
                  <p:cNvPr id="59412" name="Oval 76"/>
                  <p:cNvSpPr/>
                  <p:nvPr/>
                </p:nvSpPr>
                <p:spPr>
                  <a:xfrm>
                    <a:off x="4420" y="2322"/>
                    <a:ext cx="10" cy="4"/>
                  </a:xfrm>
                  <a:prstGeom prst="ellipse">
                    <a:avLst/>
                  </a:prstGeom>
                  <a:solidFill>
                    <a:srgbClr val="FFFFFF"/>
                  </a:solidFill>
                  <a:ln w="12700">
                    <a:noFill/>
                  </a:ln>
                </p:spPr>
                <p:txBody>
                  <a:bodyPr wrap="none" anchor="ctr" anchorCtr="0"/>
                  <a:p>
                    <a:endParaRPr dirty="0">
                      <a:latin typeface="Times New Roman" panose="02020603050405020304" pitchFamily="18" charset="0"/>
                    </a:endParaRPr>
                  </a:p>
                </p:txBody>
              </p:sp>
            </p:grpSp>
          </p:grpSp>
        </p:grp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20" name="Rectangle 2"/>
          <p:cNvSpPr>
            <a:spLocks noGrp="1"/>
          </p:cNvSpPr>
          <p:nvPr>
            <p:ph type="title"/>
          </p:nvPr>
        </p:nvSpPr>
        <p:spPr>
          <a:ln/>
        </p:spPr>
        <p:txBody>
          <a:bodyPr vert="horz" wrap="square" lIns="91440" tIns="45720" rIns="91440" bIns="45720" anchor="ctr" anchorCtr="0"/>
          <a:p>
            <a:r>
              <a:rPr b="1" dirty="0"/>
              <a:t>Calculating </a:t>
            </a:r>
            <a:r>
              <a:rPr b="1" i="1" dirty="0"/>
              <a:t>s</a:t>
            </a:r>
            <a:r>
              <a:rPr b="1" baseline="30000" dirty="0"/>
              <a:t>2</a:t>
            </a:r>
            <a:r>
              <a:rPr b="1" dirty="0"/>
              <a:t> and </a:t>
            </a:r>
            <a:r>
              <a:rPr b="1" i="1" dirty="0"/>
              <a:t>s</a:t>
            </a:r>
            <a:r>
              <a:rPr b="1" dirty="0"/>
              <a:t> Solution</a:t>
            </a:r>
            <a:endParaRPr b="1" dirty="0"/>
          </a:p>
        </p:txBody>
      </p:sp>
      <p:graphicFrame>
        <p:nvGraphicFramePr>
          <p:cNvPr id="9218" name="Object 4"/>
          <p:cNvGraphicFramePr>
            <a:graphicFrameLocks noChangeAspect="1"/>
          </p:cNvGraphicFramePr>
          <p:nvPr/>
        </p:nvGraphicFramePr>
        <p:xfrm>
          <a:off x="2028825" y="2057400"/>
          <a:ext cx="4814888" cy="1044575"/>
        </p:xfrm>
        <a:graphic>
          <a:graphicData uri="http://schemas.openxmlformats.org/presentationml/2006/ole">
            <mc:AlternateContent xmlns:mc="http://schemas.openxmlformats.org/markup-compatibility/2006">
              <mc:Choice xmlns:v="urn:schemas-microsoft-com:vml" Requires="v">
                <p:oleObj spid="_x0000_s3080" name="" r:id="rId1" imgW="1815465" imgH="393700" progId="Equation.DSMT4">
                  <p:embed/>
                </p:oleObj>
              </mc:Choice>
              <mc:Fallback>
                <p:oleObj name="" r:id="rId1" imgW="1815465" imgH="393700" progId="Equation.DSMT4">
                  <p:embed/>
                  <p:pic>
                    <p:nvPicPr>
                      <p:cNvPr id="0" name="Picture 3079"/>
                      <p:cNvPicPr/>
                      <p:nvPr/>
                    </p:nvPicPr>
                    <p:blipFill>
                      <a:blip r:embed="rId2"/>
                      <a:stretch>
                        <a:fillRect/>
                      </a:stretch>
                    </p:blipFill>
                    <p:spPr>
                      <a:xfrm>
                        <a:off x="2028825" y="2057400"/>
                        <a:ext cx="4814888" cy="1044575"/>
                      </a:xfrm>
                      <a:prstGeom prst="rect">
                        <a:avLst/>
                      </a:prstGeom>
                      <a:noFill/>
                      <a:ln w="38100">
                        <a:noFill/>
                        <a:miter/>
                      </a:ln>
                    </p:spPr>
                  </p:pic>
                </p:oleObj>
              </mc:Fallback>
            </mc:AlternateContent>
          </a:graphicData>
        </a:graphic>
      </p:graphicFrame>
      <p:graphicFrame>
        <p:nvGraphicFramePr>
          <p:cNvPr id="287749" name="Object 5"/>
          <p:cNvGraphicFramePr>
            <a:graphicFrameLocks noChangeAspect="1"/>
          </p:cNvGraphicFramePr>
          <p:nvPr/>
        </p:nvGraphicFramePr>
        <p:xfrm>
          <a:off x="2303463" y="4362450"/>
          <a:ext cx="3863975" cy="688975"/>
        </p:xfrm>
        <a:graphic>
          <a:graphicData uri="http://schemas.openxmlformats.org/presentationml/2006/ole">
            <mc:AlternateContent xmlns:mc="http://schemas.openxmlformats.org/markup-compatibility/2006">
              <mc:Choice xmlns:v="urn:schemas-microsoft-com:vml" Requires="v">
                <p:oleObj spid="_x0000_s3102" name="" r:id="rId3" imgW="1282700" imgH="228600" progId="Equation.DSMT4">
                  <p:embed/>
                </p:oleObj>
              </mc:Choice>
              <mc:Fallback>
                <p:oleObj name="" r:id="rId3" imgW="1282700" imgH="228600" progId="Equation.DSMT4">
                  <p:embed/>
                  <p:pic>
                    <p:nvPicPr>
                      <p:cNvPr id="0" name="Picture 3101"/>
                      <p:cNvPicPr/>
                      <p:nvPr/>
                    </p:nvPicPr>
                    <p:blipFill>
                      <a:blip r:embed="rId4"/>
                      <a:stretch>
                        <a:fillRect/>
                      </a:stretch>
                    </p:blipFill>
                    <p:spPr>
                      <a:xfrm>
                        <a:off x="2303463" y="4362450"/>
                        <a:ext cx="3863975" cy="688975"/>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7749"/>
                                        </p:tgtEl>
                                        <p:attrNameLst>
                                          <p:attrName>style.visibility</p:attrName>
                                        </p:attrNameLst>
                                      </p:cBhvr>
                                      <p:to>
                                        <p:strVal val="visible"/>
                                      </p:to>
                                    </p:set>
                                    <p:animEffect transition="in" filter="wipe(left)">
                                      <p:cBhvr>
                                        <p:cTn id="7" dur="500"/>
                                        <p:tgtEl>
                                          <p:spTgt spid="287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11.4</a:t>
            </a:r>
            <a:endParaRPr b="1" dirty="0">
              <a:solidFill>
                <a:srgbClr val="8E0D30"/>
              </a:solidFill>
            </a:endParaRPr>
          </a:p>
        </p:txBody>
      </p:sp>
      <p:sp>
        <p:nvSpPr>
          <p:cNvPr id="60419"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Assessing the Utility of the Model: Making Inferences about the Slope </a:t>
            </a:r>
            <a:r>
              <a:rPr sz="4200" b="1" i="1" dirty="0">
                <a:solidFill>
                  <a:srgbClr val="141413"/>
                </a:solidFill>
                <a:latin typeface="Symbol" panose="05050102010706020507" pitchFamily="18" charset="2"/>
                <a:ea typeface="+mn-ea"/>
                <a:cs typeface="+mn-cs"/>
                <a:sym typeface="Symbol" panose="05050102010706020507" pitchFamily="18" charset="2"/>
              </a:rPr>
              <a:t></a:t>
            </a:r>
            <a:r>
              <a:rPr sz="4200" b="1" baseline="-25000" dirty="0">
                <a:solidFill>
                  <a:srgbClr val="141413"/>
                </a:solidFill>
                <a:latin typeface="+mn-lt"/>
                <a:ea typeface="+mn-ea"/>
                <a:cs typeface="+mn-cs"/>
              </a:rPr>
              <a:t>1</a:t>
            </a:r>
            <a:endParaRPr sz="4200" dirty="0">
              <a:solidFill>
                <a:srgbClr val="141413"/>
              </a:solidFill>
              <a:latin typeface="+mn-lt"/>
              <a:ea typeface="+mn-ea"/>
              <a:cs typeface="+mn-cs"/>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5" name="Content Placeholder 7"/>
          <p:cNvSpPr>
            <a:spLocks noGrp="1"/>
          </p:cNvSpPr>
          <p:nvPr>
            <p:ph idx="1"/>
          </p:nvPr>
        </p:nvSpPr>
        <p:spPr>
          <a:ln/>
        </p:spPr>
        <p:txBody>
          <a:bodyPr vert="horz" wrap="square" lIns="91440" tIns="45720" rIns="91440" bIns="45720" anchor="t" anchorCtr="0"/>
          <a:p>
            <a:pPr marL="0" indent="0">
              <a:buNone/>
            </a:pPr>
            <a:r>
              <a:rPr dirty="0">
                <a:solidFill>
                  <a:srgbClr val="141413"/>
                </a:solidFill>
              </a:rPr>
              <a:t>If we make the four assumptions about </a:t>
            </a:r>
            <a:r>
              <a:rPr i="1" dirty="0">
                <a:solidFill>
                  <a:srgbClr val="141413"/>
                </a:solidFill>
                <a:latin typeface="Symbol" panose="05050102010706020507" pitchFamily="18" charset="2"/>
                <a:sym typeface="Symbol" panose="05050102010706020507" pitchFamily="18" charset="2"/>
              </a:rPr>
              <a:t></a:t>
            </a:r>
            <a:r>
              <a:rPr dirty="0">
                <a:solidFill>
                  <a:srgbClr val="141413"/>
                </a:solidFill>
              </a:rPr>
              <a:t>, the sampling distribution of the least squares estimator     of the slope will be normal with mean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(the true slope) and standard deviation</a:t>
            </a:r>
            <a:endParaRPr dirty="0">
              <a:solidFill>
                <a:srgbClr val="141413"/>
              </a:solidFill>
            </a:endParaRPr>
          </a:p>
          <a:p>
            <a:pPr marL="0" indent="0">
              <a:buNone/>
            </a:pPr>
            <a:endParaRPr dirty="0"/>
          </a:p>
        </p:txBody>
      </p:sp>
      <p:sp>
        <p:nvSpPr>
          <p:cNvPr id="10246" name="Rectangle 3"/>
          <p:cNvSpPr>
            <a:spLocks noGrp="1"/>
          </p:cNvSpPr>
          <p:nvPr>
            <p:ph type="title"/>
          </p:nvPr>
        </p:nvSpPr>
        <p:spPr>
          <a:xfrm>
            <a:off x="76200" y="304800"/>
            <a:ext cx="8229600" cy="1143000"/>
          </a:xfrm>
          <a:ln/>
        </p:spPr>
        <p:txBody>
          <a:bodyPr vert="horz" wrap="square" lIns="90488" tIns="44450" rIns="90488" bIns="44450" anchor="ctr" anchorCtr="1"/>
          <a:p>
            <a:r>
              <a:rPr sz="4000" b="1" dirty="0"/>
              <a:t>Sampling Distribution of   </a:t>
            </a:r>
            <a:endParaRPr sz="4000" b="1" dirty="0"/>
          </a:p>
        </p:txBody>
      </p:sp>
      <p:graphicFrame>
        <p:nvGraphicFramePr>
          <p:cNvPr id="10242" name="Object 7"/>
          <p:cNvGraphicFramePr>
            <a:graphicFrameLocks noChangeAspect="1"/>
          </p:cNvGraphicFramePr>
          <p:nvPr/>
        </p:nvGraphicFramePr>
        <p:xfrm>
          <a:off x="3263900" y="4108450"/>
          <a:ext cx="1790700" cy="977900"/>
        </p:xfrm>
        <a:graphic>
          <a:graphicData uri="http://schemas.openxmlformats.org/presentationml/2006/ole">
            <mc:AlternateContent xmlns:mc="http://schemas.openxmlformats.org/markup-compatibility/2006">
              <mc:Choice xmlns:v="urn:schemas-microsoft-com:vml" Requires="v">
                <p:oleObj spid="_x0000_s3100" name="" r:id="rId1" imgW="1790700" imgH="977900" progId="Equation.DSMT4">
                  <p:embed/>
                </p:oleObj>
              </mc:Choice>
              <mc:Fallback>
                <p:oleObj name="" r:id="rId1" imgW="1790700" imgH="977900" progId="Equation.DSMT4">
                  <p:embed/>
                  <p:pic>
                    <p:nvPicPr>
                      <p:cNvPr id="0" name="Picture 3099"/>
                      <p:cNvPicPr/>
                      <p:nvPr/>
                    </p:nvPicPr>
                    <p:blipFill>
                      <a:blip r:embed="rId2"/>
                      <a:stretch>
                        <a:fillRect/>
                      </a:stretch>
                    </p:blipFill>
                    <p:spPr>
                      <a:xfrm>
                        <a:off x="3263900" y="4108450"/>
                        <a:ext cx="1790700" cy="977900"/>
                      </a:xfrm>
                      <a:prstGeom prst="rect">
                        <a:avLst/>
                      </a:prstGeom>
                      <a:noFill/>
                      <a:ln w="38100">
                        <a:noFill/>
                        <a:miter/>
                      </a:ln>
                    </p:spPr>
                  </p:pic>
                </p:oleObj>
              </mc:Fallback>
            </mc:AlternateContent>
          </a:graphicData>
        </a:graphic>
      </p:graphicFrame>
      <p:graphicFrame>
        <p:nvGraphicFramePr>
          <p:cNvPr id="10243" name="Object 8"/>
          <p:cNvGraphicFramePr>
            <a:graphicFrameLocks noChangeAspect="1"/>
          </p:cNvGraphicFramePr>
          <p:nvPr/>
        </p:nvGraphicFramePr>
        <p:xfrm>
          <a:off x="7315200" y="533400"/>
          <a:ext cx="355600" cy="571500"/>
        </p:xfrm>
        <a:graphic>
          <a:graphicData uri="http://schemas.openxmlformats.org/presentationml/2006/ole">
            <mc:AlternateContent xmlns:mc="http://schemas.openxmlformats.org/markup-compatibility/2006">
              <mc:Choice xmlns:v="urn:schemas-microsoft-com:vml" Requires="v">
                <p:oleObj spid="_x0000_s3101" name="" r:id="rId3" imgW="355600" imgH="571500" progId="Equation.DSMT4">
                  <p:embed/>
                </p:oleObj>
              </mc:Choice>
              <mc:Fallback>
                <p:oleObj name="" r:id="rId3" imgW="355600" imgH="571500" progId="Equation.DSMT4">
                  <p:embed/>
                  <p:pic>
                    <p:nvPicPr>
                      <p:cNvPr id="0" name="Picture 3100"/>
                      <p:cNvPicPr/>
                      <p:nvPr/>
                    </p:nvPicPr>
                    <p:blipFill>
                      <a:blip r:embed="rId4"/>
                      <a:stretch>
                        <a:fillRect/>
                      </a:stretch>
                    </p:blipFill>
                    <p:spPr>
                      <a:xfrm>
                        <a:off x="7315200" y="533400"/>
                        <a:ext cx="355600" cy="571500"/>
                      </a:xfrm>
                      <a:prstGeom prst="rect">
                        <a:avLst/>
                      </a:prstGeom>
                      <a:noFill/>
                      <a:ln w="38100">
                        <a:noFill/>
                        <a:miter/>
                      </a:ln>
                    </p:spPr>
                  </p:pic>
                </p:oleObj>
              </mc:Fallback>
            </mc:AlternateContent>
          </a:graphicData>
        </a:graphic>
      </p:graphicFrame>
      <p:graphicFrame>
        <p:nvGraphicFramePr>
          <p:cNvPr id="10244" name="Object 9"/>
          <p:cNvGraphicFramePr>
            <a:graphicFrameLocks noChangeAspect="1"/>
          </p:cNvGraphicFramePr>
          <p:nvPr/>
        </p:nvGraphicFramePr>
        <p:xfrm>
          <a:off x="2260600" y="2616200"/>
          <a:ext cx="330200" cy="508000"/>
        </p:xfrm>
        <a:graphic>
          <a:graphicData uri="http://schemas.openxmlformats.org/presentationml/2006/ole">
            <mc:AlternateContent xmlns:mc="http://schemas.openxmlformats.org/markup-compatibility/2006">
              <mc:Choice xmlns:v="urn:schemas-microsoft-com:vml" Requires="v">
                <p:oleObj spid="_x0000_s3098" name="" r:id="rId5" imgW="330200" imgH="508000" progId="Equation.DSMT4">
                  <p:embed/>
                </p:oleObj>
              </mc:Choice>
              <mc:Fallback>
                <p:oleObj name="" r:id="rId5" imgW="330200" imgH="508000" progId="Equation.DSMT4">
                  <p:embed/>
                  <p:pic>
                    <p:nvPicPr>
                      <p:cNvPr id="0" name="Picture 3097"/>
                      <p:cNvPicPr/>
                      <p:nvPr/>
                    </p:nvPicPr>
                    <p:blipFill>
                      <a:blip r:embed="rId6"/>
                      <a:stretch>
                        <a:fillRect/>
                      </a:stretch>
                    </p:blipFill>
                    <p:spPr>
                      <a:xfrm>
                        <a:off x="2260600" y="2616200"/>
                        <a:ext cx="330200" cy="508000"/>
                      </a:xfrm>
                      <a:prstGeom prst="rect">
                        <a:avLst/>
                      </a:prstGeom>
                      <a:noFill/>
                      <a:ln w="38100">
                        <a:noFill/>
                        <a:miter/>
                      </a:ln>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70" name="Content Placeholder 10"/>
          <p:cNvSpPr>
            <a:spLocks noGrp="1"/>
          </p:cNvSpPr>
          <p:nvPr>
            <p:ph idx="1"/>
          </p:nvPr>
        </p:nvSpPr>
        <p:spPr>
          <a:ln/>
        </p:spPr>
        <p:txBody>
          <a:bodyPr vert="horz" wrap="square" lIns="91440" tIns="45720" rIns="91440" bIns="45720" anchor="t" anchorCtr="0"/>
          <a:p>
            <a:pPr marL="0" indent="0">
              <a:buNone/>
            </a:pPr>
            <a:r>
              <a:rPr dirty="0">
                <a:solidFill>
                  <a:srgbClr val="141413"/>
                </a:solidFill>
              </a:rPr>
              <a:t>We estimate        by                  and refer to this quantity as the </a:t>
            </a:r>
            <a:r>
              <a:rPr b="1" dirty="0">
                <a:solidFill>
                  <a:srgbClr val="141413"/>
                </a:solidFill>
              </a:rPr>
              <a:t>estimated standard error of the least squares slope     .</a:t>
            </a:r>
            <a:endParaRPr dirty="0">
              <a:solidFill>
                <a:srgbClr val="141413"/>
              </a:solidFill>
            </a:endParaRPr>
          </a:p>
          <a:p>
            <a:pPr marL="0" indent="0">
              <a:buNone/>
            </a:pPr>
            <a:endParaRPr dirty="0"/>
          </a:p>
        </p:txBody>
      </p:sp>
      <p:sp>
        <p:nvSpPr>
          <p:cNvPr id="11271" name="Rectangle 2"/>
          <p:cNvSpPr>
            <a:spLocks noGrp="1"/>
          </p:cNvSpPr>
          <p:nvPr>
            <p:ph type="title"/>
          </p:nvPr>
        </p:nvSpPr>
        <p:spPr>
          <a:xfrm>
            <a:off x="76200" y="304800"/>
            <a:ext cx="8229600" cy="1143000"/>
          </a:xfrm>
          <a:ln/>
        </p:spPr>
        <p:txBody>
          <a:bodyPr vert="horz" wrap="square" lIns="90488" tIns="44450" rIns="90488" bIns="44450" anchor="ctr" anchorCtr="1"/>
          <a:p>
            <a:r>
              <a:rPr sz="4000" b="1" dirty="0"/>
              <a:t>Sampling Distribution of   </a:t>
            </a:r>
            <a:endParaRPr sz="4000" b="1" dirty="0"/>
          </a:p>
        </p:txBody>
      </p:sp>
      <p:graphicFrame>
        <p:nvGraphicFramePr>
          <p:cNvPr id="11266" name="Object 4"/>
          <p:cNvGraphicFramePr>
            <a:graphicFrameLocks noChangeAspect="1"/>
          </p:cNvGraphicFramePr>
          <p:nvPr/>
        </p:nvGraphicFramePr>
        <p:xfrm>
          <a:off x="4267200" y="1295400"/>
          <a:ext cx="1714500" cy="977900"/>
        </p:xfrm>
        <a:graphic>
          <a:graphicData uri="http://schemas.openxmlformats.org/presentationml/2006/ole">
            <mc:AlternateContent xmlns:mc="http://schemas.openxmlformats.org/markup-compatibility/2006">
              <mc:Choice xmlns:v="urn:schemas-microsoft-com:vml" Requires="v">
                <p:oleObj spid="_x0000_s3097" name="" r:id="rId1" imgW="1714500" imgH="977900" progId="Equation.DSMT4">
                  <p:embed/>
                </p:oleObj>
              </mc:Choice>
              <mc:Fallback>
                <p:oleObj name="" r:id="rId1" imgW="1714500" imgH="977900" progId="Equation.DSMT4">
                  <p:embed/>
                  <p:pic>
                    <p:nvPicPr>
                      <p:cNvPr id="0" name="Picture 3096"/>
                      <p:cNvPicPr/>
                      <p:nvPr/>
                    </p:nvPicPr>
                    <p:blipFill>
                      <a:blip r:embed="rId2"/>
                      <a:stretch>
                        <a:fillRect/>
                      </a:stretch>
                    </p:blipFill>
                    <p:spPr>
                      <a:xfrm>
                        <a:off x="4267200" y="1295400"/>
                        <a:ext cx="1714500" cy="977900"/>
                      </a:xfrm>
                      <a:prstGeom prst="rect">
                        <a:avLst/>
                      </a:prstGeom>
                      <a:noFill/>
                      <a:ln w="38100">
                        <a:noFill/>
                        <a:miter/>
                      </a:ln>
                    </p:spPr>
                  </p:pic>
                </p:oleObj>
              </mc:Fallback>
            </mc:AlternateContent>
          </a:graphicData>
        </a:graphic>
      </p:graphicFrame>
      <p:graphicFrame>
        <p:nvGraphicFramePr>
          <p:cNvPr id="11267" name="Object 7"/>
          <p:cNvGraphicFramePr>
            <a:graphicFrameLocks noChangeAspect="1"/>
          </p:cNvGraphicFramePr>
          <p:nvPr/>
        </p:nvGraphicFramePr>
        <p:xfrm>
          <a:off x="2895600" y="1676400"/>
          <a:ext cx="457200" cy="520700"/>
        </p:xfrm>
        <a:graphic>
          <a:graphicData uri="http://schemas.openxmlformats.org/presentationml/2006/ole">
            <mc:AlternateContent xmlns:mc="http://schemas.openxmlformats.org/markup-compatibility/2006">
              <mc:Choice xmlns:v="urn:schemas-microsoft-com:vml" Requires="v">
                <p:oleObj spid="_x0000_s3103" name="" r:id="rId3" imgW="457200" imgH="520700" progId="Equation.DSMT4">
                  <p:embed/>
                </p:oleObj>
              </mc:Choice>
              <mc:Fallback>
                <p:oleObj name="" r:id="rId3" imgW="457200" imgH="520700" progId="Equation.DSMT4">
                  <p:embed/>
                  <p:pic>
                    <p:nvPicPr>
                      <p:cNvPr id="0" name="Picture 3102"/>
                      <p:cNvPicPr/>
                      <p:nvPr/>
                    </p:nvPicPr>
                    <p:blipFill>
                      <a:blip r:embed="rId4"/>
                      <a:stretch>
                        <a:fillRect/>
                      </a:stretch>
                    </p:blipFill>
                    <p:spPr>
                      <a:xfrm>
                        <a:off x="2895600" y="1676400"/>
                        <a:ext cx="457200" cy="520700"/>
                      </a:xfrm>
                      <a:prstGeom prst="rect">
                        <a:avLst/>
                      </a:prstGeom>
                      <a:noFill/>
                      <a:ln w="38100">
                        <a:noFill/>
                        <a:miter/>
                      </a:ln>
                    </p:spPr>
                  </p:pic>
                </p:oleObj>
              </mc:Fallback>
            </mc:AlternateContent>
          </a:graphicData>
        </a:graphic>
      </p:graphicFrame>
      <p:pic>
        <p:nvPicPr>
          <p:cNvPr id="11272" name="Picture 8" descr="Screen shot 2010-03-27 at 11"/>
          <p:cNvPicPr>
            <a:picLocks noChangeAspect="1"/>
          </p:cNvPicPr>
          <p:nvPr/>
        </p:nvPicPr>
        <p:blipFill>
          <a:blip r:embed="rId5"/>
          <a:stretch>
            <a:fillRect/>
          </a:stretch>
        </p:blipFill>
        <p:spPr>
          <a:xfrm>
            <a:off x="4114800" y="3429000"/>
            <a:ext cx="4445000" cy="2578100"/>
          </a:xfrm>
          <a:prstGeom prst="rect">
            <a:avLst/>
          </a:prstGeom>
          <a:noFill/>
          <a:ln w="9525">
            <a:noFill/>
          </a:ln>
        </p:spPr>
      </p:pic>
      <p:graphicFrame>
        <p:nvGraphicFramePr>
          <p:cNvPr id="11268" name="Object 9"/>
          <p:cNvGraphicFramePr>
            <a:graphicFrameLocks noChangeAspect="1"/>
          </p:cNvGraphicFramePr>
          <p:nvPr/>
        </p:nvGraphicFramePr>
        <p:xfrm>
          <a:off x="7315200" y="533400"/>
          <a:ext cx="355600" cy="571500"/>
        </p:xfrm>
        <a:graphic>
          <a:graphicData uri="http://schemas.openxmlformats.org/presentationml/2006/ole">
            <mc:AlternateContent xmlns:mc="http://schemas.openxmlformats.org/markup-compatibility/2006">
              <mc:Choice xmlns:v="urn:schemas-microsoft-com:vml" Requires="v">
                <p:oleObj spid="_x0000_s3104" name="" r:id="rId6" imgW="355600" imgH="571500" progId="Equation.DSMT4">
                  <p:embed/>
                </p:oleObj>
              </mc:Choice>
              <mc:Fallback>
                <p:oleObj name="" r:id="rId6" imgW="355600" imgH="571500" progId="Equation.DSMT4">
                  <p:embed/>
                  <p:pic>
                    <p:nvPicPr>
                      <p:cNvPr id="0" name="Picture 3103"/>
                      <p:cNvPicPr/>
                      <p:nvPr/>
                    </p:nvPicPr>
                    <p:blipFill>
                      <a:blip r:embed="rId7"/>
                      <a:stretch>
                        <a:fillRect/>
                      </a:stretch>
                    </p:blipFill>
                    <p:spPr>
                      <a:xfrm>
                        <a:off x="7315200" y="533400"/>
                        <a:ext cx="355600" cy="571500"/>
                      </a:xfrm>
                      <a:prstGeom prst="rect">
                        <a:avLst/>
                      </a:prstGeom>
                      <a:noFill/>
                      <a:ln w="38100">
                        <a:noFill/>
                        <a:miter/>
                      </a:ln>
                    </p:spPr>
                  </p:pic>
                </p:oleObj>
              </mc:Fallback>
            </mc:AlternateContent>
          </a:graphicData>
        </a:graphic>
      </p:graphicFrame>
      <p:graphicFrame>
        <p:nvGraphicFramePr>
          <p:cNvPr id="11269" name="Object 10"/>
          <p:cNvGraphicFramePr>
            <a:graphicFrameLocks noChangeAspect="1"/>
          </p:cNvGraphicFramePr>
          <p:nvPr/>
        </p:nvGraphicFramePr>
        <p:xfrm>
          <a:off x="6629400" y="2590800"/>
          <a:ext cx="355600" cy="571500"/>
        </p:xfrm>
        <a:graphic>
          <a:graphicData uri="http://schemas.openxmlformats.org/presentationml/2006/ole">
            <mc:AlternateContent xmlns:mc="http://schemas.openxmlformats.org/markup-compatibility/2006">
              <mc:Choice xmlns:v="urn:schemas-microsoft-com:vml" Requires="v">
                <p:oleObj spid="_x0000_s3099" name="" r:id="rId8" imgW="355600" imgH="571500" progId="Equation.DSMT4">
                  <p:embed/>
                </p:oleObj>
              </mc:Choice>
              <mc:Fallback>
                <p:oleObj name="" r:id="rId8" imgW="355600" imgH="571500" progId="Equation.DSMT4">
                  <p:embed/>
                  <p:pic>
                    <p:nvPicPr>
                      <p:cNvPr id="0" name="Picture 3098"/>
                      <p:cNvPicPr/>
                      <p:nvPr/>
                    </p:nvPicPr>
                    <p:blipFill>
                      <a:blip r:embed="rId7"/>
                      <a:stretch>
                        <a:fillRect/>
                      </a:stretch>
                    </p:blipFill>
                    <p:spPr>
                      <a:xfrm>
                        <a:off x="6629400" y="2590800"/>
                        <a:ext cx="355600" cy="571500"/>
                      </a:xfrm>
                      <a:prstGeom prst="rect">
                        <a:avLst/>
                      </a:prstGeom>
                      <a:noFill/>
                      <a:ln w="38100">
                        <a:noFill/>
                        <a:miter/>
                      </a:ln>
                    </p:spPr>
                  </p:pic>
                </p:oleObj>
              </mc:Fallback>
            </mc:AlternateContent>
          </a:graphicData>
        </a:graphic>
      </p:graphicFrame>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Rectangle 2"/>
          <p:cNvSpPr>
            <a:spLocks noGrp="1"/>
          </p:cNvSpPr>
          <p:nvPr>
            <p:ph type="title"/>
          </p:nvPr>
        </p:nvSpPr>
        <p:spPr>
          <a:xfrm>
            <a:off x="457200" y="304800"/>
            <a:ext cx="8229600" cy="1143000"/>
          </a:xfrm>
          <a:ln/>
        </p:spPr>
        <p:txBody>
          <a:bodyPr vert="horz" wrap="square" lIns="90488" tIns="44450" rIns="90488" bIns="44450" anchor="ctr" anchorCtr="1"/>
          <a:p>
            <a:r>
              <a:rPr sz="4000" b="1" dirty="0"/>
              <a:t>A Test of Model Utility: Simple Linear Regression</a:t>
            </a:r>
            <a:endParaRPr sz="4000" b="1" dirty="0"/>
          </a:p>
        </p:txBody>
      </p:sp>
      <p:pic>
        <p:nvPicPr>
          <p:cNvPr id="61443" name="Picture 6" descr="Page 625.JPG"/>
          <p:cNvPicPr>
            <a:picLocks noChangeAspect="1"/>
          </p:cNvPicPr>
          <p:nvPr/>
        </p:nvPicPr>
        <p:blipFill>
          <a:blip r:embed="rId1"/>
          <a:stretch>
            <a:fillRect/>
          </a:stretch>
        </p:blipFill>
        <p:spPr>
          <a:xfrm>
            <a:off x="180975" y="1633538"/>
            <a:ext cx="8782050" cy="3590925"/>
          </a:xfrm>
          <a:prstGeom prst="rect">
            <a:avLst/>
          </a:prstGeom>
          <a:noFill/>
          <a:ln w="9525">
            <a:noFill/>
          </a:ln>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Rectangle 2"/>
          <p:cNvSpPr>
            <a:spLocks noGrp="1"/>
          </p:cNvSpPr>
          <p:nvPr>
            <p:ph type="title"/>
          </p:nvPr>
        </p:nvSpPr>
        <p:spPr>
          <a:xfrm>
            <a:off x="457200" y="304800"/>
            <a:ext cx="8229600" cy="1371600"/>
          </a:xfrm>
          <a:ln/>
        </p:spPr>
        <p:txBody>
          <a:bodyPr vert="horz" wrap="square" lIns="90488" tIns="44450" rIns="90488" bIns="44450" anchor="ctr" anchorCtr="1"/>
          <a:p>
            <a:r>
              <a:rPr sz="4000" b="1" dirty="0"/>
              <a:t>Interpreting </a:t>
            </a:r>
            <a:r>
              <a:rPr sz="4000" b="1" i="1" dirty="0"/>
              <a:t>p</a:t>
            </a:r>
            <a:r>
              <a:rPr sz="4000" b="1" dirty="0"/>
              <a:t>-Values for </a:t>
            </a:r>
            <a:r>
              <a:rPr sz="4000" b="1" i="1" dirty="0">
                <a:latin typeface="Symbol" panose="05050102010706020507" pitchFamily="18" charset="2"/>
                <a:sym typeface="Symbol" panose="05050102010706020507" pitchFamily="18" charset="2"/>
              </a:rPr>
              <a:t></a:t>
            </a:r>
            <a:r>
              <a:rPr sz="4000" b="1" dirty="0"/>
              <a:t> Coefficients in Regression</a:t>
            </a:r>
            <a:endParaRPr sz="4000" b="1" dirty="0"/>
          </a:p>
        </p:txBody>
      </p:sp>
      <p:sp>
        <p:nvSpPr>
          <p:cNvPr id="6" name="TextBox 5"/>
          <p:cNvSpPr txBox="1"/>
          <p:nvPr/>
        </p:nvSpPr>
        <p:spPr>
          <a:xfrm>
            <a:off x="457200" y="1676400"/>
            <a:ext cx="8458200" cy="4524375"/>
          </a:xfrm>
          <a:prstGeom prst="rect">
            <a:avLst/>
          </a:prstGeom>
          <a:noFill/>
        </p:spPr>
        <p:txBody>
          <a:bodyPr>
            <a:spAutoFit/>
          </a:bodyPr>
          <a:p>
            <a:pPr>
              <a:buNone/>
            </a:pPr>
            <a:r>
              <a:rPr sz="3200" dirty="0">
                <a:solidFill>
                  <a:srgbClr val="141413"/>
                </a:solidFill>
                <a:latin typeface="Arial" panose="020B0604020202020204" pitchFamily="34" charset="0"/>
              </a:rPr>
              <a:t>Almost all statistical computer software packages report a </a:t>
            </a:r>
            <a:r>
              <a:rPr sz="3200" i="1" dirty="0">
                <a:solidFill>
                  <a:srgbClr val="141413"/>
                </a:solidFill>
                <a:latin typeface="Arial" panose="020B0604020202020204" pitchFamily="34" charset="0"/>
              </a:rPr>
              <a:t>two-tailed</a:t>
            </a:r>
            <a:r>
              <a:rPr sz="3200" dirty="0">
                <a:solidFill>
                  <a:srgbClr val="141413"/>
                </a:solidFill>
                <a:latin typeface="Arial" panose="020B0604020202020204" pitchFamily="34" charset="0"/>
              </a:rPr>
              <a:t> </a:t>
            </a:r>
            <a:r>
              <a:rPr sz="3200" i="1" dirty="0">
                <a:solidFill>
                  <a:srgbClr val="141413"/>
                </a:solidFill>
                <a:latin typeface="Arial" panose="020B0604020202020204" pitchFamily="34" charset="0"/>
              </a:rPr>
              <a:t>p</a:t>
            </a:r>
            <a:r>
              <a:rPr sz="3200" dirty="0">
                <a:solidFill>
                  <a:srgbClr val="141413"/>
                </a:solidFill>
                <a:latin typeface="Arial" panose="020B0604020202020204" pitchFamily="34" charset="0"/>
              </a:rPr>
              <a:t>-value for each of the </a:t>
            </a:r>
            <a:r>
              <a:rPr sz="3200" i="1" dirty="0">
                <a:solidFill>
                  <a:srgbClr val="141413"/>
                </a:solidFill>
                <a:latin typeface="Arial" panose="020B0604020202020204" pitchFamily="34" charset="0"/>
                <a:sym typeface="Symbol" panose="05050102010706020507" pitchFamily="18" charset="2"/>
              </a:rPr>
              <a:t></a:t>
            </a:r>
            <a:r>
              <a:rPr sz="3200" dirty="0">
                <a:solidFill>
                  <a:srgbClr val="141413"/>
                </a:solidFill>
                <a:latin typeface="Arial" panose="020B0604020202020204" pitchFamily="34" charset="0"/>
              </a:rPr>
              <a:t> parameters in the regression model. For example, in simple linear regression, the </a:t>
            </a:r>
            <a:r>
              <a:rPr sz="3200" i="1" dirty="0">
                <a:solidFill>
                  <a:srgbClr val="141413"/>
                </a:solidFill>
                <a:latin typeface="Arial" panose="020B0604020202020204" pitchFamily="34" charset="0"/>
              </a:rPr>
              <a:t>p</a:t>
            </a:r>
            <a:r>
              <a:rPr sz="3200" dirty="0">
                <a:solidFill>
                  <a:srgbClr val="141413"/>
                </a:solidFill>
                <a:latin typeface="Arial" panose="020B0604020202020204" pitchFamily="34" charset="0"/>
              </a:rPr>
              <a:t>-value for the two-tailed test </a:t>
            </a:r>
            <a:r>
              <a:rPr sz="3200" i="1" dirty="0">
                <a:solidFill>
                  <a:srgbClr val="141413"/>
                </a:solidFill>
                <a:latin typeface="Arial" panose="020B0604020202020204" pitchFamily="34" charset="0"/>
              </a:rPr>
              <a:t>H</a:t>
            </a:r>
            <a:r>
              <a:rPr sz="3200" baseline="-25000" dirty="0">
                <a:solidFill>
                  <a:srgbClr val="141413"/>
                </a:solidFill>
                <a:latin typeface="Arial" panose="020B0604020202020204" pitchFamily="34" charset="0"/>
              </a:rPr>
              <a:t>0</a:t>
            </a:r>
            <a:r>
              <a:rPr sz="3200" dirty="0">
                <a:solidFill>
                  <a:srgbClr val="141413"/>
                </a:solidFill>
                <a:latin typeface="Arial" panose="020B0604020202020204" pitchFamily="34" charset="0"/>
              </a:rPr>
              <a:t>: </a:t>
            </a:r>
            <a:r>
              <a:rPr sz="3200" i="1" dirty="0">
                <a:solidFill>
                  <a:srgbClr val="141413"/>
                </a:solidFill>
                <a:latin typeface="Arial" panose="020B0604020202020204" pitchFamily="34" charset="0"/>
                <a:sym typeface="Symbol" panose="05050102010706020507" pitchFamily="18" charset="2"/>
              </a:rPr>
              <a:t></a:t>
            </a:r>
            <a:r>
              <a:rPr sz="3200" baseline="-25000" dirty="0">
                <a:solidFill>
                  <a:srgbClr val="141413"/>
                </a:solidFill>
                <a:latin typeface="Arial" panose="020B0604020202020204" pitchFamily="34" charset="0"/>
              </a:rPr>
              <a:t>1</a:t>
            </a:r>
            <a:r>
              <a:rPr sz="3200" dirty="0">
                <a:solidFill>
                  <a:srgbClr val="141413"/>
                </a:solidFill>
                <a:latin typeface="Arial" panose="020B0604020202020204" pitchFamily="34" charset="0"/>
              </a:rPr>
              <a:t> = 0 versus </a:t>
            </a:r>
            <a:r>
              <a:rPr sz="3200" i="1" dirty="0">
                <a:solidFill>
                  <a:srgbClr val="141413"/>
                </a:solidFill>
                <a:latin typeface="Arial" panose="020B0604020202020204" pitchFamily="34" charset="0"/>
              </a:rPr>
              <a:t>H</a:t>
            </a:r>
            <a:r>
              <a:rPr sz="3200" baseline="-25000" dirty="0">
                <a:solidFill>
                  <a:srgbClr val="141413"/>
                </a:solidFill>
                <a:latin typeface="Arial" panose="020B0604020202020204" pitchFamily="34" charset="0"/>
              </a:rPr>
              <a:t>a</a:t>
            </a:r>
            <a:r>
              <a:rPr sz="3200" dirty="0">
                <a:solidFill>
                  <a:srgbClr val="141413"/>
                </a:solidFill>
                <a:latin typeface="Arial" panose="020B0604020202020204" pitchFamily="34" charset="0"/>
              </a:rPr>
              <a:t>: </a:t>
            </a:r>
            <a:r>
              <a:rPr sz="3200" i="1" dirty="0">
                <a:solidFill>
                  <a:srgbClr val="141413"/>
                </a:solidFill>
                <a:latin typeface="Arial" panose="020B0604020202020204" pitchFamily="34" charset="0"/>
                <a:sym typeface="Symbol" panose="05050102010706020507" pitchFamily="18" charset="2"/>
              </a:rPr>
              <a:t></a:t>
            </a:r>
            <a:r>
              <a:rPr sz="3200" baseline="-25000" dirty="0">
                <a:solidFill>
                  <a:srgbClr val="141413"/>
                </a:solidFill>
                <a:latin typeface="Arial" panose="020B0604020202020204" pitchFamily="34" charset="0"/>
              </a:rPr>
              <a:t>1</a:t>
            </a:r>
            <a:r>
              <a:rPr sz="3200" dirty="0">
                <a:solidFill>
                  <a:srgbClr val="141413"/>
                </a:solidFill>
                <a:latin typeface="Arial" panose="020B0604020202020204" pitchFamily="34" charset="0"/>
              </a:rPr>
              <a:t> ≠ 0 is given on the printout. If you want to conduct a </a:t>
            </a:r>
            <a:r>
              <a:rPr sz="3200" i="1" dirty="0">
                <a:solidFill>
                  <a:srgbClr val="141413"/>
                </a:solidFill>
                <a:latin typeface="Arial" panose="020B0604020202020204" pitchFamily="34" charset="0"/>
              </a:rPr>
              <a:t>one-tailed</a:t>
            </a:r>
            <a:r>
              <a:rPr sz="3200" dirty="0">
                <a:solidFill>
                  <a:srgbClr val="141413"/>
                </a:solidFill>
                <a:latin typeface="Arial" panose="020B0604020202020204" pitchFamily="34" charset="0"/>
              </a:rPr>
              <a:t> test of hypothesis, you will need to adjust the </a:t>
            </a:r>
            <a:r>
              <a:rPr sz="3200" i="1" dirty="0">
                <a:solidFill>
                  <a:srgbClr val="141413"/>
                </a:solidFill>
                <a:latin typeface="Arial" panose="020B0604020202020204" pitchFamily="34" charset="0"/>
              </a:rPr>
              <a:t>p</a:t>
            </a:r>
            <a:r>
              <a:rPr sz="3200" dirty="0">
                <a:solidFill>
                  <a:srgbClr val="141413"/>
                </a:solidFill>
                <a:latin typeface="Arial" panose="020B0604020202020204" pitchFamily="34" charset="0"/>
              </a:rPr>
              <a:t>-value reported on the printout as follows:</a:t>
            </a:r>
            <a:endParaRPr sz="3200" dirty="0">
              <a:latin typeface="Arial" panose="020B0604020202020204" pitchFamily="34"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Rectangle 2"/>
          <p:cNvSpPr>
            <a:spLocks noGrp="1"/>
          </p:cNvSpPr>
          <p:nvPr>
            <p:ph type="title"/>
          </p:nvPr>
        </p:nvSpPr>
        <p:spPr>
          <a:xfrm>
            <a:off x="457200" y="76200"/>
            <a:ext cx="8229600" cy="1371600"/>
          </a:xfrm>
          <a:ln/>
        </p:spPr>
        <p:txBody>
          <a:bodyPr vert="horz" wrap="square" lIns="90488" tIns="44450" rIns="90488" bIns="44450" anchor="ctr" anchorCtr="1"/>
          <a:p>
            <a:r>
              <a:rPr sz="4000" b="1" dirty="0"/>
              <a:t>Interpreting </a:t>
            </a:r>
            <a:r>
              <a:rPr sz="4000" b="1" i="1" dirty="0"/>
              <a:t>p</a:t>
            </a:r>
            <a:r>
              <a:rPr sz="4000" b="1" dirty="0"/>
              <a:t>-Values for </a:t>
            </a:r>
            <a:r>
              <a:rPr sz="4000" b="1" i="1" dirty="0">
                <a:latin typeface="Symbol" panose="05050102010706020507" pitchFamily="18" charset="2"/>
                <a:sym typeface="Symbol" panose="05050102010706020507" pitchFamily="18" charset="2"/>
              </a:rPr>
              <a:t></a:t>
            </a:r>
            <a:r>
              <a:rPr sz="4000" b="1" dirty="0"/>
              <a:t> Coefficients in Regression</a:t>
            </a:r>
            <a:endParaRPr sz="4000" b="1" dirty="0"/>
          </a:p>
        </p:txBody>
      </p:sp>
      <p:pic>
        <p:nvPicPr>
          <p:cNvPr id="63491" name="Picture 6"/>
          <p:cNvPicPr>
            <a:picLocks noChangeAspect="1"/>
          </p:cNvPicPr>
          <p:nvPr/>
        </p:nvPicPr>
        <p:blipFill>
          <a:blip r:embed="rId1"/>
          <a:stretch>
            <a:fillRect/>
          </a:stretch>
        </p:blipFill>
        <p:spPr>
          <a:xfrm>
            <a:off x="685800" y="2133600"/>
            <a:ext cx="7562850" cy="1504950"/>
          </a:xfrm>
          <a:prstGeom prst="rect">
            <a:avLst/>
          </a:prstGeom>
          <a:noFill/>
          <a:ln w="9525">
            <a:noFill/>
          </a:ln>
        </p:spPr>
      </p:pic>
      <p:sp>
        <p:nvSpPr>
          <p:cNvPr id="9" name="TextBox 8"/>
          <p:cNvSpPr txBox="1"/>
          <p:nvPr/>
        </p:nvSpPr>
        <p:spPr>
          <a:xfrm>
            <a:off x="457200" y="4114800"/>
            <a:ext cx="8229600" cy="1600200"/>
          </a:xfrm>
          <a:prstGeom prst="rect">
            <a:avLst/>
          </a:prstGeom>
          <a:noFill/>
        </p:spPr>
        <p:txBody>
          <a:bodyPr>
            <a:spAutoFit/>
          </a:bodyPr>
          <a:lstStyle/>
          <a:p>
            <a:pPr marR="0" defTabSz="914400">
              <a:buClrTx/>
              <a:buSzTx/>
              <a:buFontTx/>
              <a:buNone/>
              <a:defRPr/>
            </a:pPr>
            <a:r>
              <a:rPr kumimoji="0" lang="en-US" sz="2800" kern="1200" cap="none" spc="0" normalizeH="0" baseline="0" noProof="0" dirty="0">
                <a:latin typeface="+mj-lt"/>
                <a:ea typeface="+mn-ea"/>
                <a:cs typeface="Times New Roman" panose="02020603050405020304" pitchFamily="18" charset="0"/>
              </a:rPr>
              <a:t>where </a:t>
            </a:r>
            <a:r>
              <a:rPr kumimoji="0" lang="en-US" sz="2800" i="1" kern="1200" cap="none" spc="0" normalizeH="0" baseline="0" noProof="0" dirty="0">
                <a:latin typeface="+mj-lt"/>
                <a:ea typeface="+mn-ea"/>
                <a:cs typeface="Times New Roman" panose="02020603050405020304" pitchFamily="18" charset="0"/>
              </a:rPr>
              <a:t>p </a:t>
            </a:r>
            <a:r>
              <a:rPr kumimoji="0" lang="en-US" sz="2800" kern="1200" cap="none" spc="0" normalizeH="0" baseline="0" noProof="0" dirty="0">
                <a:latin typeface="+mj-lt"/>
                <a:ea typeface="+mn-ea"/>
                <a:cs typeface="Times New Roman" panose="02020603050405020304" pitchFamily="18" charset="0"/>
              </a:rPr>
              <a:t>is the p-value reported on the printout and </a:t>
            </a:r>
            <a:r>
              <a:rPr kumimoji="0" lang="en-US" sz="2800" i="1" kern="1200" cap="none" spc="0" normalizeH="0" baseline="0" noProof="0" dirty="0">
                <a:latin typeface="+mj-lt"/>
                <a:ea typeface="+mn-ea"/>
                <a:cs typeface="Times New Roman" panose="02020603050405020304" pitchFamily="18" charset="0"/>
              </a:rPr>
              <a:t>t </a:t>
            </a:r>
            <a:r>
              <a:rPr kumimoji="0" lang="en-US" sz="2800" kern="1200" cap="none" spc="0" normalizeH="0" baseline="0" noProof="0" dirty="0">
                <a:latin typeface="+mj-lt"/>
                <a:ea typeface="+mn-ea"/>
                <a:cs typeface="Times New Roman" panose="02020603050405020304" pitchFamily="18" charset="0"/>
              </a:rPr>
              <a:t>is the value of the test statistic.</a:t>
            </a:r>
            <a:endParaRPr kumimoji="0" lang="en-US" sz="2800" kern="1200" cap="none" spc="0" normalizeH="0" baseline="0" noProof="0" dirty="0">
              <a:latin typeface="+mj-lt"/>
              <a:ea typeface="+mn-ea"/>
              <a:cs typeface="Times New Roman" panose="02020603050405020304" pitchFamily="18" charset="0"/>
            </a:endParaRPr>
          </a:p>
          <a:p>
            <a:pPr marR="0" defTabSz="914400">
              <a:buClrTx/>
              <a:buSzTx/>
              <a:buFontTx/>
              <a:buNone/>
              <a:defRPr/>
            </a:pPr>
            <a:endParaRPr kumimoji="0" lang="en-US" sz="2800" kern="1200" cap="none" spc="0" normalizeH="0" baseline="0" noProof="0" dirty="0">
              <a:latin typeface="+mj-lt"/>
              <a:ea typeface="+mn-ea"/>
              <a:cs typeface="Times New Roman" panose="02020603050405020304" pitchFamily="18"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4514" name="Picture 3" descr="Page 627.JPG"/>
          <p:cNvPicPr>
            <a:picLocks noChangeAspect="1"/>
          </p:cNvPicPr>
          <p:nvPr/>
        </p:nvPicPr>
        <p:blipFill>
          <a:blip r:embed="rId1"/>
          <a:stretch>
            <a:fillRect/>
          </a:stretch>
        </p:blipFill>
        <p:spPr>
          <a:xfrm>
            <a:off x="228600" y="1371600"/>
            <a:ext cx="8915400" cy="2452688"/>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Rectangle 2"/>
          <p:cNvSpPr>
            <a:spLocks noGrp="1"/>
          </p:cNvSpPr>
          <p:nvPr>
            <p:ph type="title"/>
          </p:nvPr>
        </p:nvSpPr>
        <p:spPr>
          <a:xfrm>
            <a:off x="914400" y="152400"/>
            <a:ext cx="7315200" cy="1143000"/>
          </a:xfrm>
          <a:ln/>
        </p:spPr>
        <p:txBody>
          <a:bodyPr vert="horz" wrap="square" lIns="90488" tIns="44450" rIns="90488" bIns="44450" anchor="ctr" anchorCtr="1"/>
          <a:p>
            <a:r>
              <a:rPr b="1" dirty="0"/>
              <a:t>Test of Slope Coefficient Example</a:t>
            </a:r>
            <a:endParaRPr b="1" dirty="0"/>
          </a:p>
        </p:txBody>
      </p:sp>
      <p:sp>
        <p:nvSpPr>
          <p:cNvPr id="12292" name="Rectangle 3"/>
          <p:cNvSpPr>
            <a:spLocks noGrp="1"/>
          </p:cNvSpPr>
          <p:nvPr>
            <p:ph type="body" sz="half" idx="1"/>
          </p:nvPr>
        </p:nvSpPr>
        <p:spPr>
          <a:xfrm>
            <a:off x="685800" y="1630363"/>
            <a:ext cx="7162800" cy="4267200"/>
          </a:xfrm>
          <a:ln/>
        </p:spPr>
        <p:txBody>
          <a:bodyPr vert="horz" wrap="square" lIns="90488" tIns="44450" rIns="90488" bIns="44450" anchor="t" anchorCtr="0"/>
          <a:p>
            <a:pPr marL="0" indent="0" defTabSz="914400">
              <a:lnSpc>
                <a:spcPct val="90000"/>
              </a:lnSpc>
              <a:buClrTx/>
              <a:buSzTx/>
              <a:buFontTx/>
              <a:buNone/>
              <a:tabLst>
                <a:tab pos="908050" algn="ctr"/>
                <a:tab pos="3145155" algn="ctr"/>
              </a:tabLst>
            </a:pPr>
            <a:r>
              <a:rPr sz="2800" dirty="0"/>
              <a:t>You’re a marketing analyst for Hasbro Toys. </a:t>
            </a:r>
            <a:endParaRPr sz="2800" dirty="0"/>
          </a:p>
          <a:p>
            <a:pPr marL="0" indent="0" defTabSz="914400">
              <a:lnSpc>
                <a:spcPct val="90000"/>
              </a:lnSpc>
              <a:buClrTx/>
              <a:buSzTx/>
              <a:buFontTx/>
              <a:buNone/>
              <a:tabLst>
                <a:tab pos="908050" algn="ctr"/>
                <a:tab pos="3145155" algn="ctr"/>
              </a:tabLst>
            </a:pPr>
            <a:r>
              <a:rPr sz="2800" dirty="0"/>
              <a:t>You find </a:t>
            </a:r>
            <a:r>
              <a:rPr lang="el-GR" altLang="x-none" sz="2800" b="1" i="1" dirty="0">
                <a:solidFill>
                  <a:srgbClr val="8E0D30"/>
                </a:solidFill>
              </a:rPr>
              <a:t>β</a:t>
            </a:r>
            <a:r>
              <a:rPr sz="2800" b="1" baseline="-25000" dirty="0">
                <a:solidFill>
                  <a:srgbClr val="8E0D30"/>
                </a:solidFill>
              </a:rPr>
              <a:t>0</a:t>
            </a:r>
            <a:r>
              <a:rPr sz="2800" b="1" dirty="0">
                <a:solidFill>
                  <a:srgbClr val="8E0D30"/>
                </a:solidFill>
              </a:rPr>
              <a:t> = –.1</a:t>
            </a:r>
            <a:r>
              <a:rPr sz="2800" dirty="0"/>
              <a:t>,</a:t>
            </a:r>
            <a:r>
              <a:rPr sz="2800" b="1" dirty="0"/>
              <a:t> </a:t>
            </a:r>
            <a:r>
              <a:rPr lang="el-GR" altLang="x-none" sz="2800" b="1" i="1" dirty="0">
                <a:solidFill>
                  <a:srgbClr val="8E0D30"/>
                </a:solidFill>
              </a:rPr>
              <a:t>β</a:t>
            </a:r>
            <a:r>
              <a:rPr sz="2800" b="1" baseline="-25000" dirty="0">
                <a:solidFill>
                  <a:srgbClr val="8E0D30"/>
                </a:solidFill>
              </a:rPr>
              <a:t>1</a:t>
            </a:r>
            <a:r>
              <a:rPr sz="2800" b="1" dirty="0">
                <a:solidFill>
                  <a:srgbClr val="8E0D30"/>
                </a:solidFill>
              </a:rPr>
              <a:t> = .7</a:t>
            </a:r>
            <a:r>
              <a:rPr sz="2800" b="1" dirty="0"/>
              <a:t> </a:t>
            </a:r>
            <a:r>
              <a:rPr sz="2800" dirty="0"/>
              <a:t>and </a:t>
            </a:r>
            <a:r>
              <a:rPr sz="2800" b="1" i="1" dirty="0">
                <a:solidFill>
                  <a:srgbClr val="8E0D30"/>
                </a:solidFill>
              </a:rPr>
              <a:t>s</a:t>
            </a:r>
            <a:r>
              <a:rPr sz="2800" dirty="0">
                <a:solidFill>
                  <a:srgbClr val="8E0D30"/>
                </a:solidFill>
              </a:rPr>
              <a:t> </a:t>
            </a:r>
            <a:r>
              <a:rPr sz="2800" b="1" dirty="0">
                <a:solidFill>
                  <a:srgbClr val="8E0D30"/>
                </a:solidFill>
              </a:rPr>
              <a:t>= .6055</a:t>
            </a:r>
            <a:r>
              <a:rPr sz="2800" dirty="0"/>
              <a:t>.</a:t>
            </a:r>
            <a:endParaRPr sz="2800" dirty="0"/>
          </a:p>
          <a:p>
            <a:pPr marL="0" indent="0" defTabSz="914400">
              <a:lnSpc>
                <a:spcPct val="90000"/>
              </a:lnSpc>
              <a:buClrTx/>
              <a:buSzTx/>
              <a:buFontTx/>
              <a:buNone/>
              <a:tabLst>
                <a:tab pos="908050" algn="ctr"/>
                <a:tab pos="3145155" algn="ctr"/>
              </a:tabLst>
            </a:pP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dirty="0"/>
          </a:p>
          <a:p>
            <a:pPr marL="0" indent="0" defTabSz="914400">
              <a:lnSpc>
                <a:spcPct val="90000"/>
              </a:lnSpc>
              <a:buClrTx/>
              <a:buSzTx/>
              <a:buFontTx/>
              <a:buNone/>
              <a:tabLst>
                <a:tab pos="908050" algn="ctr"/>
                <a:tab pos="3145155" algn="ctr"/>
              </a:tabLst>
            </a:pPr>
            <a:r>
              <a:rPr sz="2800" dirty="0"/>
              <a:t>Is the relationship </a:t>
            </a:r>
            <a:r>
              <a:rPr sz="2800" b="1" dirty="0">
                <a:solidFill>
                  <a:srgbClr val="8E0D30"/>
                </a:solidFill>
              </a:rPr>
              <a:t>significant</a:t>
            </a:r>
            <a:r>
              <a:rPr sz="2800" dirty="0"/>
              <a:t> </a:t>
            </a:r>
            <a:br>
              <a:rPr sz="2800" dirty="0"/>
            </a:br>
            <a:r>
              <a:rPr sz="2800" dirty="0"/>
              <a:t>at the </a:t>
            </a:r>
            <a:r>
              <a:rPr sz="2800" b="1" dirty="0">
                <a:solidFill>
                  <a:srgbClr val="8E0D30"/>
                </a:solidFill>
              </a:rPr>
              <a:t>.05</a:t>
            </a:r>
            <a:r>
              <a:rPr sz="2800" dirty="0"/>
              <a:t> level of significance?</a:t>
            </a:r>
            <a:endParaRPr sz="2800" dirty="0"/>
          </a:p>
        </p:txBody>
      </p:sp>
      <p:graphicFrame>
        <p:nvGraphicFramePr>
          <p:cNvPr id="12290" name="Object 4">
            <a:hlinkClick r:id="" action="ppaction://ole?verb="/>
          </p:cNvPr>
          <p:cNvGraphicFramePr/>
          <p:nvPr>
            <p:ph type="clipArt" sz="half" idx="2"/>
          </p:nvPr>
        </p:nvGraphicFramePr>
        <p:xfrm>
          <a:off x="6400800" y="3276600"/>
          <a:ext cx="2514600" cy="2792413"/>
        </p:xfrm>
        <a:graphic>
          <a:graphicData uri="http://schemas.openxmlformats.org/presentationml/2006/ole">
            <mc:AlternateContent xmlns:mc="http://schemas.openxmlformats.org/markup-compatibility/2006">
              <mc:Choice xmlns:v="urn:schemas-microsoft-com:vml" Requires="v">
                <p:oleObj spid="_x0000_s3105" name="" r:id="rId1" imgW="4330700" imgH="4927600" progId="MS_ClipArt_Gallery.2">
                  <p:embed/>
                </p:oleObj>
              </mc:Choice>
              <mc:Fallback>
                <p:oleObj name="" r:id="rId1" imgW="4330700" imgH="4927600" progId="MS_ClipArt_Gallery.2">
                  <p:embed/>
                  <p:pic>
                    <p:nvPicPr>
                      <p:cNvPr id="0" name="Picture 3104"/>
                      <p:cNvPicPr/>
                      <p:nvPr/>
                    </p:nvPicPr>
                    <p:blipFill>
                      <a:blip r:embed="rId2">
                        <a:clrChange>
                          <a:clrFrom>
                            <a:srgbClr val="A0F050"/>
                          </a:clrFrom>
                          <a:clrTo>
                            <a:srgbClr val="AD6D78"/>
                          </a:clrTo>
                        </a:clrChange>
                        <a:clrChange>
                          <a:clrFrom>
                            <a:srgbClr val="FFFF80"/>
                          </a:clrFrom>
                          <a:clrTo>
                            <a:srgbClr val="F6FF7D"/>
                          </a:clrTo>
                        </a:clrChange>
                      </a:blip>
                      <a:srcRect/>
                      <a:stretch>
                        <a:fillRect/>
                      </a:stretch>
                    </p:blipFill>
                    <p:spPr>
                      <a:xfrm>
                        <a:off x="6400800" y="3276600"/>
                        <a:ext cx="2514600" cy="2792413"/>
                      </a:xfrm>
                      <a:prstGeom prst="rect">
                        <a:avLst/>
                      </a:prstGeom>
                      <a:noFill/>
                      <a:ln w="38100">
                        <a:miter/>
                      </a:ln>
                      <a:effectLst>
                        <a:outerShdw dist="107763" dir="2699999" algn="ctr" rotWithShape="0">
                          <a:schemeClr val="bg2">
                            <a:alpha val="100000"/>
                          </a:schemeClr>
                        </a:outerShdw>
                      </a:effectLst>
                    </p:spPr>
                  </p:pic>
                </p:oleObj>
              </mc:Fallback>
            </mc:AlternateContent>
          </a:graphicData>
        </a:graphic>
      </p:graphicFrame>
      <p:sp>
        <p:nvSpPr>
          <p:cNvPr id="12293" name="Rectangle 6"/>
          <p:cNvSpPr/>
          <p:nvPr/>
        </p:nvSpPr>
        <p:spPr>
          <a:xfrm>
            <a:off x="3575050" y="1935163"/>
            <a:ext cx="639763"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
        <p:nvSpPr>
          <p:cNvPr id="12294" name="Rectangle 8"/>
          <p:cNvSpPr/>
          <p:nvPr/>
        </p:nvSpPr>
        <p:spPr>
          <a:xfrm>
            <a:off x="2114550" y="1905000"/>
            <a:ext cx="639763"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Rectangle 2"/>
          <p:cNvSpPr>
            <a:spLocks noGrp="1"/>
          </p:cNvSpPr>
          <p:nvPr>
            <p:ph type="title"/>
          </p:nvPr>
        </p:nvSpPr>
        <p:spPr>
          <a:xfrm>
            <a:off x="914400" y="158750"/>
            <a:ext cx="7348538" cy="1136650"/>
          </a:xfrm>
          <a:ln/>
        </p:spPr>
        <p:txBody>
          <a:bodyPr vert="horz" wrap="square" lIns="90488" tIns="44450" rIns="90488" bIns="44450" anchor="ctr" anchorCtr="1"/>
          <a:p>
            <a:r>
              <a:rPr b="1" dirty="0"/>
              <a:t>Test of Slope Coefficient </a:t>
            </a:r>
            <a:br>
              <a:rPr b="1" dirty="0"/>
            </a:br>
            <a:r>
              <a:rPr b="1" dirty="0"/>
              <a:t>Solution</a:t>
            </a:r>
            <a:endParaRPr b="1" dirty="0"/>
          </a:p>
        </p:txBody>
      </p:sp>
      <p:sp>
        <p:nvSpPr>
          <p:cNvPr id="65539" name="Rectangle 3"/>
          <p:cNvSpPr>
            <a:spLocks noGrp="1"/>
          </p:cNvSpPr>
          <p:nvPr>
            <p:ph type="body" sz="half" idx="1"/>
          </p:nvPr>
        </p:nvSpPr>
        <p:spPr>
          <a:xfrm>
            <a:off x="685800" y="1755775"/>
            <a:ext cx="3810000" cy="4394200"/>
          </a:xfrm>
          <a:ln/>
        </p:spPr>
        <p:txBody>
          <a:bodyPr vert="horz" wrap="square" lIns="90488" tIns="44450" rIns="90488" bIns="44450" anchor="t" anchorCtr="0"/>
          <a:p>
            <a:pPr>
              <a:buClr>
                <a:srgbClr val="8E0D30"/>
              </a:buClr>
              <a:buSzTx/>
              <a:buFontTx/>
            </a:pPr>
            <a:r>
              <a:rPr sz="2800" b="1" i="1" dirty="0">
                <a:solidFill>
                  <a:schemeClr val="tx2"/>
                </a:solidFill>
              </a:rPr>
              <a:t>H</a:t>
            </a:r>
            <a:r>
              <a:rPr sz="2800" b="1" baseline="-25000" dirty="0">
                <a:solidFill>
                  <a:schemeClr val="tx2"/>
                </a:solidFill>
              </a:rPr>
              <a:t>0</a:t>
            </a:r>
            <a:r>
              <a:rPr sz="2800" b="1" dirty="0">
                <a:solidFill>
                  <a:schemeClr val="tx2"/>
                </a:solidFill>
              </a:rPr>
              <a:t>:</a:t>
            </a:r>
            <a:endParaRPr sz="2800" b="1" dirty="0">
              <a:solidFill>
                <a:srgbClr val="8E0D30"/>
              </a:solidFill>
            </a:endParaRPr>
          </a:p>
          <a:p>
            <a:pPr>
              <a:buClr>
                <a:srgbClr val="8E0D30"/>
              </a:buClr>
              <a:buSzTx/>
              <a:buFontTx/>
            </a:pPr>
            <a:r>
              <a:rPr sz="2800" b="1" i="1" dirty="0">
                <a:solidFill>
                  <a:schemeClr val="tx2"/>
                </a:solidFill>
              </a:rPr>
              <a:t>H</a:t>
            </a:r>
            <a:r>
              <a:rPr sz="2800" b="1" baseline="-25000" dirty="0">
                <a:solidFill>
                  <a:schemeClr val="tx2"/>
                </a:solidFill>
              </a:rPr>
              <a:t>a</a:t>
            </a:r>
            <a:r>
              <a:rPr sz="2800" b="1" dirty="0">
                <a:solidFill>
                  <a:schemeClr val="tx2"/>
                </a:solidFill>
              </a:rPr>
              <a:t>:</a:t>
            </a:r>
            <a:endParaRPr sz="2800" b="1" dirty="0">
              <a:solidFill>
                <a:srgbClr val="8E0D30"/>
              </a:solidFill>
            </a:endParaRPr>
          </a:p>
          <a:p>
            <a:pPr>
              <a:buClr>
                <a:srgbClr val="8E0D30"/>
              </a:buClr>
              <a:buSzTx/>
              <a:buFontTx/>
            </a:pPr>
            <a:r>
              <a:rPr sz="2800" b="1" dirty="0">
                <a:solidFill>
                  <a:schemeClr val="tx2"/>
                </a:solidFill>
              </a:rPr>
              <a:t> </a:t>
            </a:r>
            <a:r>
              <a:rPr sz="2800" b="1" i="1" dirty="0">
                <a:solidFill>
                  <a:schemeClr val="tx2"/>
                </a:solidFill>
                <a:latin typeface="Symbol" panose="05050102010706020507" pitchFamily="18" charset="2"/>
              </a:rPr>
              <a:t></a:t>
            </a:r>
            <a:r>
              <a:rPr sz="2800" b="1" dirty="0">
                <a:solidFill>
                  <a:schemeClr val="tx2"/>
                </a:solidFill>
              </a:rPr>
              <a:t> </a:t>
            </a:r>
            <a:r>
              <a:rPr sz="2800" b="1" dirty="0">
                <a:solidFill>
                  <a:schemeClr val="tx2"/>
                </a:solidFill>
                <a:latin typeface="Symbol" panose="05050102010706020507" pitchFamily="18" charset="2"/>
              </a:rPr>
              <a:t></a:t>
            </a:r>
            <a:endParaRPr sz="2800" b="1" dirty="0">
              <a:solidFill>
                <a:srgbClr val="8E0D30"/>
              </a:solidFill>
            </a:endParaRPr>
          </a:p>
          <a:p>
            <a:pPr>
              <a:buClr>
                <a:srgbClr val="8E0D30"/>
              </a:buClr>
              <a:buSzTx/>
              <a:buFontTx/>
            </a:pPr>
            <a:r>
              <a:rPr sz="2800" b="1" dirty="0">
                <a:solidFill>
                  <a:schemeClr val="tx2"/>
                </a:solidFill>
              </a:rPr>
              <a:t>df </a:t>
            </a:r>
            <a:r>
              <a:rPr sz="2800" b="1" dirty="0">
                <a:solidFill>
                  <a:schemeClr val="tx2"/>
                </a:solidFill>
                <a:latin typeface="Symbol" panose="05050102010706020507" pitchFamily="18" charset="2"/>
              </a:rPr>
              <a:t></a:t>
            </a:r>
            <a:endParaRPr sz="2800" b="1" dirty="0">
              <a:solidFill>
                <a:srgbClr val="8E0D30"/>
              </a:solidFill>
            </a:endParaRPr>
          </a:p>
          <a:p>
            <a:pPr>
              <a:buClr>
                <a:srgbClr val="8E0D30"/>
              </a:buClr>
              <a:buSzTx/>
              <a:buFontTx/>
            </a:pPr>
            <a:r>
              <a:rPr sz="2800" b="1" dirty="0">
                <a:solidFill>
                  <a:schemeClr val="tx2"/>
                </a:solidFill>
              </a:rPr>
              <a:t>Critical Value(s):</a:t>
            </a:r>
            <a:endParaRPr sz="2800" b="1" dirty="0">
              <a:solidFill>
                <a:schemeClr val="tx2"/>
              </a:solidFill>
            </a:endParaRPr>
          </a:p>
          <a:p>
            <a:pPr>
              <a:buClr>
                <a:srgbClr val="8E0D30"/>
              </a:buClr>
              <a:buSzTx/>
              <a:buFontTx/>
            </a:pPr>
            <a:endParaRPr sz="2800" b="1" dirty="0">
              <a:solidFill>
                <a:schemeClr val="tx2"/>
              </a:solidFill>
            </a:endParaRPr>
          </a:p>
        </p:txBody>
      </p:sp>
      <p:grpSp>
        <p:nvGrpSpPr>
          <p:cNvPr id="2" name="Group 53"/>
          <p:cNvGrpSpPr/>
          <p:nvPr/>
        </p:nvGrpSpPr>
        <p:grpSpPr>
          <a:xfrm>
            <a:off x="849313" y="4408488"/>
            <a:ext cx="3106737" cy="1839912"/>
            <a:chOff x="535" y="2777"/>
            <a:chExt cx="1957" cy="1159"/>
          </a:xfrm>
        </p:grpSpPr>
        <p:sp>
          <p:nvSpPr>
            <p:cNvPr id="65547" name="Line 9"/>
            <p:cNvSpPr/>
            <p:nvPr/>
          </p:nvSpPr>
          <p:spPr>
            <a:xfrm>
              <a:off x="1428" y="2836"/>
              <a:ext cx="1" cy="824"/>
            </a:xfrm>
            <a:prstGeom prst="line">
              <a:avLst/>
            </a:prstGeom>
            <a:ln w="15875" cap="flat" cmpd="sng">
              <a:solidFill>
                <a:schemeClr val="tx1"/>
              </a:solidFill>
              <a:prstDash val="solid"/>
              <a:headEnd type="none" w="med" len="med"/>
              <a:tailEnd type="none" w="med" len="med"/>
            </a:ln>
          </p:spPr>
        </p:sp>
        <p:sp>
          <p:nvSpPr>
            <p:cNvPr id="65548" name="Freeform 10"/>
            <p:cNvSpPr/>
            <p:nvPr/>
          </p:nvSpPr>
          <p:spPr>
            <a:xfrm>
              <a:off x="690" y="3213"/>
              <a:ext cx="432" cy="436"/>
            </a:xfrm>
            <a:custGeom>
              <a:avLst/>
              <a:gdLst>
                <a:gd name="txL" fmla="*/ 0 w 432"/>
                <a:gd name="txT" fmla="*/ 0 h 436"/>
                <a:gd name="txR" fmla="*/ 432 w 432"/>
                <a:gd name="txB" fmla="*/ 436 h 436"/>
              </a:gdLst>
              <a:ahLst/>
              <a:cxnLst>
                <a:cxn ang="0">
                  <a:pos x="432" y="0"/>
                </a:cxn>
                <a:cxn ang="0">
                  <a:pos x="432" y="436"/>
                </a:cxn>
                <a:cxn ang="0">
                  <a:pos x="0" y="436"/>
                </a:cxn>
                <a:cxn ang="0">
                  <a:pos x="53" y="412"/>
                </a:cxn>
                <a:cxn ang="0">
                  <a:pos x="103" y="386"/>
                </a:cxn>
                <a:cxn ang="0">
                  <a:pos x="151" y="355"/>
                </a:cxn>
                <a:cxn ang="0">
                  <a:pos x="197" y="321"/>
                </a:cxn>
                <a:cxn ang="0">
                  <a:pos x="240" y="284"/>
                </a:cxn>
                <a:cxn ang="0">
                  <a:pos x="280" y="243"/>
                </a:cxn>
                <a:cxn ang="0">
                  <a:pos x="318" y="199"/>
                </a:cxn>
                <a:cxn ang="0">
                  <a:pos x="351" y="152"/>
                </a:cxn>
                <a:cxn ang="0">
                  <a:pos x="382" y="104"/>
                </a:cxn>
                <a:cxn ang="0">
                  <a:pos x="408" y="54"/>
                </a:cxn>
                <a:cxn ang="0">
                  <a:pos x="432" y="0"/>
                </a:cxn>
              </a:cxnLst>
              <a:rect l="txL" t="txT" r="txR" b="txB"/>
              <a:pathLst>
                <a:path w="432" h="436">
                  <a:moveTo>
                    <a:pt x="432" y="0"/>
                  </a:moveTo>
                  <a:lnTo>
                    <a:pt x="432" y="436"/>
                  </a:lnTo>
                  <a:lnTo>
                    <a:pt x="0" y="436"/>
                  </a:lnTo>
                  <a:lnTo>
                    <a:pt x="53" y="412"/>
                  </a:lnTo>
                  <a:lnTo>
                    <a:pt x="103" y="386"/>
                  </a:lnTo>
                  <a:lnTo>
                    <a:pt x="151" y="355"/>
                  </a:lnTo>
                  <a:lnTo>
                    <a:pt x="197" y="321"/>
                  </a:lnTo>
                  <a:lnTo>
                    <a:pt x="240" y="284"/>
                  </a:lnTo>
                  <a:lnTo>
                    <a:pt x="280" y="243"/>
                  </a:lnTo>
                  <a:lnTo>
                    <a:pt x="318" y="199"/>
                  </a:lnTo>
                  <a:lnTo>
                    <a:pt x="351" y="152"/>
                  </a:lnTo>
                  <a:lnTo>
                    <a:pt x="382" y="104"/>
                  </a:lnTo>
                  <a:lnTo>
                    <a:pt x="408" y="54"/>
                  </a:lnTo>
                  <a:lnTo>
                    <a:pt x="432" y="0"/>
                  </a:lnTo>
                  <a:close/>
                </a:path>
              </a:pathLst>
            </a:custGeom>
            <a:solidFill>
              <a:srgbClr val="3333FF">
                <a:alpha val="70195"/>
              </a:srgbClr>
            </a:solidFill>
            <a:ln w="9525">
              <a:noFill/>
            </a:ln>
          </p:spPr>
          <p:txBody>
            <a:bodyPr/>
            <a:p>
              <a:endParaRPr lang="en-US"/>
            </a:p>
          </p:txBody>
        </p:sp>
        <p:sp>
          <p:nvSpPr>
            <p:cNvPr id="65549" name="Freeform 11"/>
            <p:cNvSpPr/>
            <p:nvPr/>
          </p:nvSpPr>
          <p:spPr>
            <a:xfrm>
              <a:off x="1761" y="3235"/>
              <a:ext cx="409" cy="414"/>
            </a:xfrm>
            <a:custGeom>
              <a:avLst/>
              <a:gdLst>
                <a:gd name="txL" fmla="*/ 0 w 409"/>
                <a:gd name="txT" fmla="*/ 0 h 414"/>
                <a:gd name="txR" fmla="*/ 409 w 409"/>
                <a:gd name="txB" fmla="*/ 414 h 414"/>
              </a:gdLst>
              <a:ahLst/>
              <a:cxnLst>
                <a:cxn ang="0">
                  <a:pos x="0" y="0"/>
                </a:cxn>
                <a:cxn ang="0">
                  <a:pos x="0" y="414"/>
                </a:cxn>
                <a:cxn ang="0">
                  <a:pos x="409" y="414"/>
                </a:cxn>
                <a:cxn ang="0">
                  <a:pos x="359" y="392"/>
                </a:cxn>
                <a:cxn ang="0">
                  <a:pos x="311" y="366"/>
                </a:cxn>
                <a:cxn ang="0">
                  <a:pos x="266" y="337"/>
                </a:cxn>
                <a:cxn ang="0">
                  <a:pos x="222" y="304"/>
                </a:cxn>
                <a:cxn ang="0">
                  <a:pos x="181" y="268"/>
                </a:cxn>
                <a:cxn ang="0">
                  <a:pos x="143" y="230"/>
                </a:cxn>
                <a:cxn ang="0">
                  <a:pos x="108" y="188"/>
                </a:cxn>
                <a:cxn ang="0">
                  <a:pos x="75" y="145"/>
                </a:cxn>
                <a:cxn ang="0">
                  <a:pos x="46" y="99"/>
                </a:cxn>
                <a:cxn ang="0">
                  <a:pos x="21" y="50"/>
                </a:cxn>
                <a:cxn ang="0">
                  <a:pos x="0" y="0"/>
                </a:cxn>
              </a:cxnLst>
              <a:rect l="txL" t="txT" r="txR" b="txB"/>
              <a:pathLst>
                <a:path w="409" h="414">
                  <a:moveTo>
                    <a:pt x="0" y="0"/>
                  </a:moveTo>
                  <a:lnTo>
                    <a:pt x="0" y="414"/>
                  </a:lnTo>
                  <a:lnTo>
                    <a:pt x="409" y="414"/>
                  </a:lnTo>
                  <a:lnTo>
                    <a:pt x="359" y="392"/>
                  </a:lnTo>
                  <a:lnTo>
                    <a:pt x="311" y="366"/>
                  </a:lnTo>
                  <a:lnTo>
                    <a:pt x="266" y="337"/>
                  </a:lnTo>
                  <a:lnTo>
                    <a:pt x="222" y="304"/>
                  </a:lnTo>
                  <a:lnTo>
                    <a:pt x="181" y="268"/>
                  </a:lnTo>
                  <a:lnTo>
                    <a:pt x="143" y="230"/>
                  </a:lnTo>
                  <a:lnTo>
                    <a:pt x="108" y="188"/>
                  </a:lnTo>
                  <a:lnTo>
                    <a:pt x="75" y="145"/>
                  </a:lnTo>
                  <a:lnTo>
                    <a:pt x="46" y="99"/>
                  </a:lnTo>
                  <a:lnTo>
                    <a:pt x="21" y="50"/>
                  </a:lnTo>
                  <a:lnTo>
                    <a:pt x="0" y="0"/>
                  </a:lnTo>
                  <a:close/>
                </a:path>
              </a:pathLst>
            </a:custGeom>
            <a:solidFill>
              <a:srgbClr val="3333FF">
                <a:alpha val="70195"/>
              </a:srgbClr>
            </a:solidFill>
            <a:ln w="9525">
              <a:noFill/>
            </a:ln>
          </p:spPr>
          <p:txBody>
            <a:bodyPr/>
            <a:p>
              <a:endParaRPr lang="en-US"/>
            </a:p>
          </p:txBody>
        </p:sp>
        <p:sp>
          <p:nvSpPr>
            <p:cNvPr id="65550" name="Freeform 12"/>
            <p:cNvSpPr/>
            <p:nvPr/>
          </p:nvSpPr>
          <p:spPr>
            <a:xfrm>
              <a:off x="1428" y="2822"/>
              <a:ext cx="872" cy="838"/>
            </a:xfrm>
            <a:custGeom>
              <a:avLst/>
              <a:gdLst>
                <a:gd name="txL" fmla="*/ 0 w 872"/>
                <a:gd name="txT" fmla="*/ 0 h 838"/>
                <a:gd name="txR" fmla="*/ 872 w 872"/>
                <a:gd name="txB" fmla="*/ 838 h 838"/>
              </a:gdLst>
              <a:ahLst/>
              <a:cxnLst>
                <a:cxn ang="0">
                  <a:pos x="872" y="838"/>
                </a:cxn>
                <a:cxn ang="0">
                  <a:pos x="780" y="828"/>
                </a:cxn>
                <a:cxn ang="0">
                  <a:pos x="735" y="818"/>
                </a:cxn>
                <a:cxn ang="0">
                  <a:pos x="688" y="805"/>
                </a:cxn>
                <a:cxn ang="0">
                  <a:pos x="643" y="785"/>
                </a:cxn>
                <a:cxn ang="0">
                  <a:pos x="597" y="759"/>
                </a:cxn>
                <a:cxn ang="0">
                  <a:pos x="551" y="724"/>
                </a:cxn>
                <a:cxn ang="0">
                  <a:pos x="460" y="627"/>
                </a:cxn>
                <a:cxn ang="0">
                  <a:pos x="368" y="491"/>
                </a:cxn>
                <a:cxn ang="0">
                  <a:pos x="276" y="326"/>
                </a:cxn>
                <a:cxn ang="0">
                  <a:pos x="231" y="243"/>
                </a:cxn>
                <a:cxn ang="0">
                  <a:pos x="184" y="165"/>
                </a:cxn>
                <a:cxn ang="0">
                  <a:pos x="139" y="98"/>
                </a:cxn>
                <a:cxn ang="0">
                  <a:pos x="92" y="44"/>
                </a:cxn>
                <a:cxn ang="0">
                  <a:pos x="47" y="11"/>
                </a:cxn>
                <a:cxn ang="0">
                  <a:pos x="0" y="0"/>
                </a:cxn>
              </a:cxnLst>
              <a:rect l="txL" t="txT" r="txR" b="txB"/>
              <a:pathLst>
                <a:path w="872" h="838">
                  <a:moveTo>
                    <a:pt x="872" y="838"/>
                  </a:moveTo>
                  <a:lnTo>
                    <a:pt x="780" y="828"/>
                  </a:lnTo>
                  <a:lnTo>
                    <a:pt x="735" y="818"/>
                  </a:lnTo>
                  <a:lnTo>
                    <a:pt x="688" y="805"/>
                  </a:lnTo>
                  <a:lnTo>
                    <a:pt x="643" y="785"/>
                  </a:lnTo>
                  <a:lnTo>
                    <a:pt x="597" y="759"/>
                  </a:lnTo>
                  <a:lnTo>
                    <a:pt x="551" y="724"/>
                  </a:lnTo>
                  <a:lnTo>
                    <a:pt x="460" y="627"/>
                  </a:lnTo>
                  <a:lnTo>
                    <a:pt x="368" y="491"/>
                  </a:lnTo>
                  <a:lnTo>
                    <a:pt x="276" y="326"/>
                  </a:lnTo>
                  <a:lnTo>
                    <a:pt x="231" y="243"/>
                  </a:lnTo>
                  <a:lnTo>
                    <a:pt x="184" y="165"/>
                  </a:lnTo>
                  <a:lnTo>
                    <a:pt x="139" y="98"/>
                  </a:lnTo>
                  <a:lnTo>
                    <a:pt x="92" y="44"/>
                  </a:lnTo>
                  <a:lnTo>
                    <a:pt x="47" y="11"/>
                  </a:lnTo>
                  <a:lnTo>
                    <a:pt x="0" y="0"/>
                  </a:lnTo>
                </a:path>
              </a:pathLst>
            </a:custGeom>
            <a:noFill/>
            <a:ln w="31750" cap="flat" cmpd="sng">
              <a:solidFill>
                <a:srgbClr val="0000CC">
                  <a:alpha val="100000"/>
                </a:srgbClr>
              </a:solidFill>
              <a:prstDash val="solid"/>
              <a:round/>
              <a:headEnd type="none" w="med" len="med"/>
              <a:tailEnd type="none" w="med" len="med"/>
            </a:ln>
          </p:spPr>
          <p:txBody>
            <a:bodyPr/>
            <a:p>
              <a:endParaRPr lang="en-US"/>
            </a:p>
          </p:txBody>
        </p:sp>
        <p:sp>
          <p:nvSpPr>
            <p:cNvPr id="65551" name="Freeform 13"/>
            <p:cNvSpPr/>
            <p:nvPr/>
          </p:nvSpPr>
          <p:spPr>
            <a:xfrm>
              <a:off x="557" y="2822"/>
              <a:ext cx="871" cy="838"/>
            </a:xfrm>
            <a:custGeom>
              <a:avLst/>
              <a:gdLst>
                <a:gd name="txL" fmla="*/ 0 w 871"/>
                <a:gd name="txT" fmla="*/ 0 h 838"/>
                <a:gd name="txR" fmla="*/ 871 w 871"/>
                <a:gd name="txB" fmla="*/ 838 h 838"/>
              </a:gdLst>
              <a:ahLst/>
              <a:cxnLst>
                <a:cxn ang="0">
                  <a:pos x="0" y="838"/>
                </a:cxn>
                <a:cxn ang="0">
                  <a:pos x="92" y="828"/>
                </a:cxn>
                <a:cxn ang="0">
                  <a:pos x="138" y="818"/>
                </a:cxn>
                <a:cxn ang="0">
                  <a:pos x="183" y="805"/>
                </a:cxn>
                <a:cxn ang="0">
                  <a:pos x="229" y="785"/>
                </a:cxn>
                <a:cxn ang="0">
                  <a:pos x="275" y="759"/>
                </a:cxn>
                <a:cxn ang="0">
                  <a:pos x="321" y="724"/>
                </a:cxn>
                <a:cxn ang="0">
                  <a:pos x="413" y="627"/>
                </a:cxn>
                <a:cxn ang="0">
                  <a:pos x="504" y="491"/>
                </a:cxn>
                <a:cxn ang="0">
                  <a:pos x="596" y="326"/>
                </a:cxn>
                <a:cxn ang="0">
                  <a:pos x="642" y="243"/>
                </a:cxn>
                <a:cxn ang="0">
                  <a:pos x="688" y="165"/>
                </a:cxn>
                <a:cxn ang="0">
                  <a:pos x="734" y="98"/>
                </a:cxn>
                <a:cxn ang="0">
                  <a:pos x="780" y="44"/>
                </a:cxn>
                <a:cxn ang="0">
                  <a:pos x="826" y="11"/>
                </a:cxn>
                <a:cxn ang="0">
                  <a:pos x="871" y="0"/>
                </a:cxn>
              </a:cxnLst>
              <a:rect l="txL" t="txT" r="txR" b="txB"/>
              <a:pathLst>
                <a:path w="871" h="838">
                  <a:moveTo>
                    <a:pt x="0" y="838"/>
                  </a:moveTo>
                  <a:lnTo>
                    <a:pt x="92" y="828"/>
                  </a:lnTo>
                  <a:lnTo>
                    <a:pt x="138" y="818"/>
                  </a:lnTo>
                  <a:lnTo>
                    <a:pt x="183" y="805"/>
                  </a:lnTo>
                  <a:lnTo>
                    <a:pt x="229" y="785"/>
                  </a:lnTo>
                  <a:lnTo>
                    <a:pt x="275" y="759"/>
                  </a:lnTo>
                  <a:lnTo>
                    <a:pt x="321" y="724"/>
                  </a:lnTo>
                  <a:lnTo>
                    <a:pt x="413" y="627"/>
                  </a:lnTo>
                  <a:lnTo>
                    <a:pt x="504" y="491"/>
                  </a:lnTo>
                  <a:lnTo>
                    <a:pt x="596" y="326"/>
                  </a:lnTo>
                  <a:lnTo>
                    <a:pt x="642" y="243"/>
                  </a:lnTo>
                  <a:lnTo>
                    <a:pt x="688" y="165"/>
                  </a:lnTo>
                  <a:lnTo>
                    <a:pt x="734" y="98"/>
                  </a:lnTo>
                  <a:lnTo>
                    <a:pt x="780" y="44"/>
                  </a:lnTo>
                  <a:lnTo>
                    <a:pt x="826" y="11"/>
                  </a:lnTo>
                  <a:lnTo>
                    <a:pt x="871" y="0"/>
                  </a:lnTo>
                </a:path>
              </a:pathLst>
            </a:custGeom>
            <a:noFill/>
            <a:ln w="31750" cap="flat" cmpd="sng">
              <a:solidFill>
                <a:srgbClr val="0000CC">
                  <a:alpha val="100000"/>
                </a:srgbClr>
              </a:solidFill>
              <a:prstDash val="solid"/>
              <a:round/>
              <a:headEnd type="none" w="med" len="med"/>
              <a:tailEnd type="none" w="med" len="med"/>
            </a:ln>
          </p:spPr>
          <p:txBody>
            <a:bodyPr/>
            <a:p>
              <a:endParaRPr lang="en-US"/>
            </a:p>
          </p:txBody>
        </p:sp>
        <p:sp>
          <p:nvSpPr>
            <p:cNvPr id="65552" name="Freeform 14"/>
            <p:cNvSpPr/>
            <p:nvPr/>
          </p:nvSpPr>
          <p:spPr>
            <a:xfrm>
              <a:off x="557" y="2968"/>
              <a:ext cx="1776" cy="689"/>
            </a:xfrm>
            <a:custGeom>
              <a:avLst/>
              <a:gdLst>
                <a:gd name="txL" fmla="*/ 0 w 1776"/>
                <a:gd name="txT" fmla="*/ 0 h 689"/>
                <a:gd name="txR" fmla="*/ 1776 w 1776"/>
                <a:gd name="txB" fmla="*/ 689 h 689"/>
              </a:gdLst>
              <a:ahLst/>
              <a:cxnLst>
                <a:cxn ang="0">
                  <a:pos x="0" y="0"/>
                </a:cxn>
                <a:cxn ang="0">
                  <a:pos x="0" y="689"/>
                </a:cxn>
                <a:cxn ang="0">
                  <a:pos x="1776" y="689"/>
                </a:cxn>
              </a:cxnLst>
              <a:rect l="txL" t="txT" r="txR" b="txB"/>
              <a:pathLst>
                <a:path w="1776" h="689">
                  <a:moveTo>
                    <a:pt x="0" y="0"/>
                  </a:moveTo>
                  <a:lnTo>
                    <a:pt x="0" y="689"/>
                  </a:lnTo>
                  <a:lnTo>
                    <a:pt x="1776" y="689"/>
                  </a:lnTo>
                </a:path>
              </a:pathLst>
            </a:custGeom>
            <a:noFill/>
            <a:ln w="23813" cap="flat" cmpd="sng">
              <a:solidFill>
                <a:schemeClr val="tx1">
                  <a:alpha val="100000"/>
                </a:schemeClr>
              </a:solidFill>
              <a:prstDash val="solid"/>
              <a:round/>
              <a:headEnd type="none" w="med" len="med"/>
              <a:tailEnd type="none" w="med" len="med"/>
            </a:ln>
          </p:spPr>
          <p:txBody>
            <a:bodyPr/>
            <a:p>
              <a:endParaRPr lang="en-US"/>
            </a:p>
          </p:txBody>
        </p:sp>
        <p:sp>
          <p:nvSpPr>
            <p:cNvPr id="65553" name="Line 15"/>
            <p:cNvSpPr/>
            <p:nvPr/>
          </p:nvSpPr>
          <p:spPr>
            <a:xfrm>
              <a:off x="535" y="2968"/>
              <a:ext cx="22" cy="1"/>
            </a:xfrm>
            <a:prstGeom prst="line">
              <a:avLst/>
            </a:prstGeom>
            <a:ln w="23813" cap="flat" cmpd="sng">
              <a:solidFill>
                <a:schemeClr val="tx1"/>
              </a:solidFill>
              <a:prstDash val="solid"/>
              <a:headEnd type="none" w="med" len="med"/>
              <a:tailEnd type="none" w="med" len="med"/>
            </a:ln>
          </p:spPr>
        </p:sp>
        <p:sp>
          <p:nvSpPr>
            <p:cNvPr id="65554" name="Line 16"/>
            <p:cNvSpPr/>
            <p:nvPr/>
          </p:nvSpPr>
          <p:spPr>
            <a:xfrm>
              <a:off x="535" y="3037"/>
              <a:ext cx="22" cy="1"/>
            </a:xfrm>
            <a:prstGeom prst="line">
              <a:avLst/>
            </a:prstGeom>
            <a:ln w="23813" cap="flat" cmpd="sng">
              <a:solidFill>
                <a:schemeClr val="tx1"/>
              </a:solidFill>
              <a:prstDash val="solid"/>
              <a:headEnd type="none" w="med" len="med"/>
              <a:tailEnd type="none" w="med" len="med"/>
            </a:ln>
          </p:spPr>
        </p:sp>
        <p:sp>
          <p:nvSpPr>
            <p:cNvPr id="65555" name="Line 17"/>
            <p:cNvSpPr/>
            <p:nvPr/>
          </p:nvSpPr>
          <p:spPr>
            <a:xfrm>
              <a:off x="535" y="3107"/>
              <a:ext cx="22" cy="1"/>
            </a:xfrm>
            <a:prstGeom prst="line">
              <a:avLst/>
            </a:prstGeom>
            <a:ln w="23813" cap="flat" cmpd="sng">
              <a:solidFill>
                <a:schemeClr val="tx1"/>
              </a:solidFill>
              <a:prstDash val="solid"/>
              <a:headEnd type="none" w="med" len="med"/>
              <a:tailEnd type="none" w="med" len="med"/>
            </a:ln>
          </p:spPr>
        </p:sp>
        <p:sp>
          <p:nvSpPr>
            <p:cNvPr id="65556" name="Line 18"/>
            <p:cNvSpPr/>
            <p:nvPr/>
          </p:nvSpPr>
          <p:spPr>
            <a:xfrm>
              <a:off x="535" y="3175"/>
              <a:ext cx="22" cy="1"/>
            </a:xfrm>
            <a:prstGeom prst="line">
              <a:avLst/>
            </a:prstGeom>
            <a:ln w="23813" cap="flat" cmpd="sng">
              <a:solidFill>
                <a:schemeClr val="tx1"/>
              </a:solidFill>
              <a:prstDash val="solid"/>
              <a:headEnd type="none" w="med" len="med"/>
              <a:tailEnd type="none" w="med" len="med"/>
            </a:ln>
          </p:spPr>
        </p:sp>
        <p:sp>
          <p:nvSpPr>
            <p:cNvPr id="65557" name="Line 19"/>
            <p:cNvSpPr/>
            <p:nvPr/>
          </p:nvSpPr>
          <p:spPr>
            <a:xfrm>
              <a:off x="535" y="3244"/>
              <a:ext cx="22" cy="1"/>
            </a:xfrm>
            <a:prstGeom prst="line">
              <a:avLst/>
            </a:prstGeom>
            <a:ln w="23813" cap="flat" cmpd="sng">
              <a:solidFill>
                <a:schemeClr val="tx1"/>
              </a:solidFill>
              <a:prstDash val="solid"/>
              <a:headEnd type="none" w="med" len="med"/>
              <a:tailEnd type="none" w="med" len="med"/>
            </a:ln>
          </p:spPr>
        </p:sp>
        <p:sp>
          <p:nvSpPr>
            <p:cNvPr id="65558" name="Line 20"/>
            <p:cNvSpPr/>
            <p:nvPr/>
          </p:nvSpPr>
          <p:spPr>
            <a:xfrm>
              <a:off x="535" y="3312"/>
              <a:ext cx="22" cy="1"/>
            </a:xfrm>
            <a:prstGeom prst="line">
              <a:avLst/>
            </a:prstGeom>
            <a:ln w="23813" cap="flat" cmpd="sng">
              <a:solidFill>
                <a:schemeClr val="tx1"/>
              </a:solidFill>
              <a:prstDash val="solid"/>
              <a:headEnd type="none" w="med" len="med"/>
              <a:tailEnd type="none" w="med" len="med"/>
            </a:ln>
          </p:spPr>
        </p:sp>
        <p:sp>
          <p:nvSpPr>
            <p:cNvPr id="65559" name="Line 21"/>
            <p:cNvSpPr/>
            <p:nvPr/>
          </p:nvSpPr>
          <p:spPr>
            <a:xfrm>
              <a:off x="535" y="3382"/>
              <a:ext cx="22" cy="1"/>
            </a:xfrm>
            <a:prstGeom prst="line">
              <a:avLst/>
            </a:prstGeom>
            <a:ln w="23813" cap="flat" cmpd="sng">
              <a:solidFill>
                <a:schemeClr val="tx1"/>
              </a:solidFill>
              <a:prstDash val="solid"/>
              <a:headEnd type="none" w="med" len="med"/>
              <a:tailEnd type="none" w="med" len="med"/>
            </a:ln>
          </p:spPr>
        </p:sp>
        <p:sp>
          <p:nvSpPr>
            <p:cNvPr id="65560" name="Line 22"/>
            <p:cNvSpPr/>
            <p:nvPr/>
          </p:nvSpPr>
          <p:spPr>
            <a:xfrm>
              <a:off x="535" y="3450"/>
              <a:ext cx="22" cy="1"/>
            </a:xfrm>
            <a:prstGeom prst="line">
              <a:avLst/>
            </a:prstGeom>
            <a:ln w="23813" cap="flat" cmpd="sng">
              <a:solidFill>
                <a:schemeClr val="tx1"/>
              </a:solidFill>
              <a:prstDash val="solid"/>
              <a:headEnd type="none" w="med" len="med"/>
              <a:tailEnd type="none" w="med" len="med"/>
            </a:ln>
          </p:spPr>
        </p:sp>
        <p:sp>
          <p:nvSpPr>
            <p:cNvPr id="65561" name="Line 23"/>
            <p:cNvSpPr/>
            <p:nvPr/>
          </p:nvSpPr>
          <p:spPr>
            <a:xfrm>
              <a:off x="535" y="3519"/>
              <a:ext cx="22" cy="1"/>
            </a:xfrm>
            <a:prstGeom prst="line">
              <a:avLst/>
            </a:prstGeom>
            <a:ln w="23813" cap="flat" cmpd="sng">
              <a:solidFill>
                <a:schemeClr val="tx1"/>
              </a:solidFill>
              <a:prstDash val="solid"/>
              <a:headEnd type="none" w="med" len="med"/>
              <a:tailEnd type="none" w="med" len="med"/>
            </a:ln>
          </p:spPr>
        </p:sp>
        <p:sp>
          <p:nvSpPr>
            <p:cNvPr id="65562" name="Line 24"/>
            <p:cNvSpPr/>
            <p:nvPr/>
          </p:nvSpPr>
          <p:spPr>
            <a:xfrm>
              <a:off x="535" y="3588"/>
              <a:ext cx="22" cy="1"/>
            </a:xfrm>
            <a:prstGeom prst="line">
              <a:avLst/>
            </a:prstGeom>
            <a:ln w="23813" cap="flat" cmpd="sng">
              <a:solidFill>
                <a:schemeClr val="tx1"/>
              </a:solidFill>
              <a:prstDash val="solid"/>
              <a:headEnd type="none" w="med" len="med"/>
              <a:tailEnd type="none" w="med" len="med"/>
            </a:ln>
          </p:spPr>
        </p:sp>
        <p:sp>
          <p:nvSpPr>
            <p:cNvPr id="65563" name="Line 25"/>
            <p:cNvSpPr/>
            <p:nvPr/>
          </p:nvSpPr>
          <p:spPr>
            <a:xfrm>
              <a:off x="2333" y="3657"/>
              <a:ext cx="1" cy="8"/>
            </a:xfrm>
            <a:prstGeom prst="line">
              <a:avLst/>
            </a:prstGeom>
            <a:ln w="23813" cap="flat" cmpd="sng">
              <a:solidFill>
                <a:schemeClr val="tx1"/>
              </a:solidFill>
              <a:prstDash val="solid"/>
              <a:headEnd type="none" w="med" len="med"/>
              <a:tailEnd type="none" w="med" len="med"/>
            </a:ln>
          </p:spPr>
        </p:sp>
        <p:sp>
          <p:nvSpPr>
            <p:cNvPr id="65564" name="Line 26"/>
            <p:cNvSpPr/>
            <p:nvPr/>
          </p:nvSpPr>
          <p:spPr>
            <a:xfrm>
              <a:off x="2156" y="3657"/>
              <a:ext cx="1" cy="8"/>
            </a:xfrm>
            <a:prstGeom prst="line">
              <a:avLst/>
            </a:prstGeom>
            <a:ln w="23813" cap="flat" cmpd="sng">
              <a:solidFill>
                <a:schemeClr val="tx1"/>
              </a:solidFill>
              <a:prstDash val="solid"/>
              <a:headEnd type="none" w="med" len="med"/>
              <a:tailEnd type="none" w="med" len="med"/>
            </a:ln>
          </p:spPr>
        </p:sp>
        <p:sp>
          <p:nvSpPr>
            <p:cNvPr id="65565" name="Line 27"/>
            <p:cNvSpPr/>
            <p:nvPr/>
          </p:nvSpPr>
          <p:spPr>
            <a:xfrm>
              <a:off x="1978" y="3657"/>
              <a:ext cx="1" cy="8"/>
            </a:xfrm>
            <a:prstGeom prst="line">
              <a:avLst/>
            </a:prstGeom>
            <a:ln w="23813" cap="flat" cmpd="sng">
              <a:solidFill>
                <a:schemeClr val="tx1"/>
              </a:solidFill>
              <a:prstDash val="solid"/>
              <a:headEnd type="none" w="med" len="med"/>
              <a:tailEnd type="none" w="med" len="med"/>
            </a:ln>
          </p:spPr>
        </p:sp>
        <p:sp>
          <p:nvSpPr>
            <p:cNvPr id="65566" name="Line 28"/>
            <p:cNvSpPr/>
            <p:nvPr/>
          </p:nvSpPr>
          <p:spPr>
            <a:xfrm>
              <a:off x="1800" y="3657"/>
              <a:ext cx="1" cy="8"/>
            </a:xfrm>
            <a:prstGeom prst="line">
              <a:avLst/>
            </a:prstGeom>
            <a:ln w="23813" cap="flat" cmpd="sng">
              <a:solidFill>
                <a:schemeClr val="tx1"/>
              </a:solidFill>
              <a:prstDash val="solid"/>
              <a:headEnd type="none" w="med" len="med"/>
              <a:tailEnd type="none" w="med" len="med"/>
            </a:ln>
          </p:spPr>
        </p:sp>
        <p:sp>
          <p:nvSpPr>
            <p:cNvPr id="65567" name="Line 29"/>
            <p:cNvSpPr/>
            <p:nvPr/>
          </p:nvSpPr>
          <p:spPr>
            <a:xfrm>
              <a:off x="1623" y="3657"/>
              <a:ext cx="1" cy="8"/>
            </a:xfrm>
            <a:prstGeom prst="line">
              <a:avLst/>
            </a:prstGeom>
            <a:ln w="23813" cap="flat" cmpd="sng">
              <a:solidFill>
                <a:schemeClr val="tx1"/>
              </a:solidFill>
              <a:prstDash val="solid"/>
              <a:headEnd type="none" w="med" len="med"/>
              <a:tailEnd type="none" w="med" len="med"/>
            </a:ln>
          </p:spPr>
        </p:sp>
        <p:sp>
          <p:nvSpPr>
            <p:cNvPr id="65568" name="Line 30"/>
            <p:cNvSpPr/>
            <p:nvPr/>
          </p:nvSpPr>
          <p:spPr>
            <a:xfrm>
              <a:off x="1445" y="3657"/>
              <a:ext cx="1" cy="8"/>
            </a:xfrm>
            <a:prstGeom prst="line">
              <a:avLst/>
            </a:prstGeom>
            <a:ln w="23813" cap="flat" cmpd="sng">
              <a:solidFill>
                <a:schemeClr val="tx1"/>
              </a:solidFill>
              <a:prstDash val="solid"/>
              <a:headEnd type="none" w="med" len="med"/>
              <a:tailEnd type="none" w="med" len="med"/>
            </a:ln>
          </p:spPr>
        </p:sp>
        <p:sp>
          <p:nvSpPr>
            <p:cNvPr id="65569" name="Line 31"/>
            <p:cNvSpPr/>
            <p:nvPr/>
          </p:nvSpPr>
          <p:spPr>
            <a:xfrm>
              <a:off x="1267" y="3657"/>
              <a:ext cx="1" cy="8"/>
            </a:xfrm>
            <a:prstGeom prst="line">
              <a:avLst/>
            </a:prstGeom>
            <a:ln w="23813" cap="flat" cmpd="sng">
              <a:solidFill>
                <a:schemeClr val="tx1"/>
              </a:solidFill>
              <a:prstDash val="solid"/>
              <a:headEnd type="none" w="med" len="med"/>
              <a:tailEnd type="none" w="med" len="med"/>
            </a:ln>
          </p:spPr>
        </p:sp>
        <p:sp>
          <p:nvSpPr>
            <p:cNvPr id="65570" name="Line 32"/>
            <p:cNvSpPr/>
            <p:nvPr/>
          </p:nvSpPr>
          <p:spPr>
            <a:xfrm>
              <a:off x="1090" y="3657"/>
              <a:ext cx="1" cy="8"/>
            </a:xfrm>
            <a:prstGeom prst="line">
              <a:avLst/>
            </a:prstGeom>
            <a:ln w="23813" cap="flat" cmpd="sng">
              <a:solidFill>
                <a:schemeClr val="tx1"/>
              </a:solidFill>
              <a:prstDash val="solid"/>
              <a:headEnd type="none" w="med" len="med"/>
              <a:tailEnd type="none" w="med" len="med"/>
            </a:ln>
          </p:spPr>
        </p:sp>
        <p:sp>
          <p:nvSpPr>
            <p:cNvPr id="65571" name="Line 33"/>
            <p:cNvSpPr/>
            <p:nvPr/>
          </p:nvSpPr>
          <p:spPr>
            <a:xfrm>
              <a:off x="912" y="3657"/>
              <a:ext cx="1" cy="8"/>
            </a:xfrm>
            <a:prstGeom prst="line">
              <a:avLst/>
            </a:prstGeom>
            <a:ln w="23813" cap="flat" cmpd="sng">
              <a:solidFill>
                <a:schemeClr val="tx1"/>
              </a:solidFill>
              <a:prstDash val="solid"/>
              <a:headEnd type="none" w="med" len="med"/>
              <a:tailEnd type="none" w="med" len="med"/>
            </a:ln>
          </p:spPr>
        </p:sp>
        <p:sp>
          <p:nvSpPr>
            <p:cNvPr id="65572" name="Line 34"/>
            <p:cNvSpPr/>
            <p:nvPr/>
          </p:nvSpPr>
          <p:spPr>
            <a:xfrm>
              <a:off x="735" y="3657"/>
              <a:ext cx="1" cy="8"/>
            </a:xfrm>
            <a:prstGeom prst="line">
              <a:avLst/>
            </a:prstGeom>
            <a:ln w="23813" cap="flat" cmpd="sng">
              <a:solidFill>
                <a:schemeClr val="tx1"/>
              </a:solidFill>
              <a:prstDash val="solid"/>
              <a:headEnd type="none" w="med" len="med"/>
              <a:tailEnd type="none" w="med" len="med"/>
            </a:ln>
          </p:spPr>
        </p:sp>
        <p:sp>
          <p:nvSpPr>
            <p:cNvPr id="65573" name="Rectangle 35"/>
            <p:cNvSpPr/>
            <p:nvPr/>
          </p:nvSpPr>
          <p:spPr>
            <a:xfrm>
              <a:off x="2268" y="3658"/>
              <a:ext cx="64" cy="278"/>
            </a:xfrm>
            <a:prstGeom prst="rect">
              <a:avLst/>
            </a:prstGeom>
            <a:noFill/>
            <a:ln w="9525">
              <a:noFill/>
            </a:ln>
          </p:spPr>
          <p:txBody>
            <a:bodyPr wrap="none" lIns="0" tIns="0" rIns="0" bIns="0">
              <a:spAutoFit/>
            </a:bodyPr>
            <a:p>
              <a:pPr>
                <a:spcBef>
                  <a:spcPct val="0"/>
                </a:spcBef>
              </a:pPr>
              <a:r>
                <a:rPr sz="2900" i="1" dirty="0">
                  <a:latin typeface="Times New Roman" panose="02020603050405020304" pitchFamily="18" charset="0"/>
                </a:rPr>
                <a:t>t</a:t>
              </a:r>
              <a:endParaRPr sz="1800" i="1" dirty="0">
                <a:latin typeface="Times New Roman" panose="02020603050405020304" pitchFamily="18" charset="0"/>
              </a:endParaRPr>
            </a:p>
          </p:txBody>
        </p:sp>
        <p:sp>
          <p:nvSpPr>
            <p:cNvPr id="65574" name="Rectangle 36"/>
            <p:cNvSpPr/>
            <p:nvPr/>
          </p:nvSpPr>
          <p:spPr>
            <a:xfrm>
              <a:off x="1385" y="3689"/>
              <a:ext cx="8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a:t>
              </a:r>
              <a:endParaRPr sz="1800" dirty="0">
                <a:latin typeface="Times New Roman" panose="02020603050405020304" pitchFamily="18" charset="0"/>
              </a:endParaRPr>
            </a:p>
          </p:txBody>
        </p:sp>
        <p:sp>
          <p:nvSpPr>
            <p:cNvPr id="65575" name="Rectangle 37"/>
            <p:cNvSpPr/>
            <p:nvPr/>
          </p:nvSpPr>
          <p:spPr>
            <a:xfrm>
              <a:off x="1593" y="3689"/>
              <a:ext cx="396"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3.182</a:t>
              </a:r>
              <a:endParaRPr sz="1800" dirty="0">
                <a:latin typeface="Times New Roman" panose="02020603050405020304" pitchFamily="18" charset="0"/>
              </a:endParaRPr>
            </a:p>
          </p:txBody>
        </p:sp>
        <p:sp>
          <p:nvSpPr>
            <p:cNvPr id="65576" name="Rectangle 38"/>
            <p:cNvSpPr/>
            <p:nvPr/>
          </p:nvSpPr>
          <p:spPr>
            <a:xfrm>
              <a:off x="659" y="3689"/>
              <a:ext cx="455"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-3.182</a:t>
              </a:r>
              <a:endParaRPr sz="1800" dirty="0">
                <a:latin typeface="Times New Roman" panose="02020603050405020304" pitchFamily="18" charset="0"/>
              </a:endParaRPr>
            </a:p>
          </p:txBody>
        </p:sp>
        <p:sp>
          <p:nvSpPr>
            <p:cNvPr id="65577" name="Rectangle 39"/>
            <p:cNvSpPr/>
            <p:nvPr/>
          </p:nvSpPr>
          <p:spPr>
            <a:xfrm>
              <a:off x="1932" y="3109"/>
              <a:ext cx="30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.025</a:t>
              </a:r>
              <a:endParaRPr sz="1800" dirty="0">
                <a:latin typeface="Times New Roman" panose="02020603050405020304" pitchFamily="18" charset="0"/>
              </a:endParaRPr>
            </a:p>
          </p:txBody>
        </p:sp>
        <p:sp>
          <p:nvSpPr>
            <p:cNvPr id="65578" name="Freeform 40"/>
            <p:cNvSpPr/>
            <p:nvPr/>
          </p:nvSpPr>
          <p:spPr>
            <a:xfrm>
              <a:off x="881" y="3317"/>
              <a:ext cx="106" cy="238"/>
            </a:xfrm>
            <a:custGeom>
              <a:avLst/>
              <a:gdLst>
                <a:gd name="txL" fmla="*/ 0 w 106"/>
                <a:gd name="txT" fmla="*/ 0 h 238"/>
                <a:gd name="txR" fmla="*/ 106 w 106"/>
                <a:gd name="txB" fmla="*/ 238 h 238"/>
              </a:gdLst>
              <a:ahLst/>
              <a:cxnLst>
                <a:cxn ang="0">
                  <a:pos x="0" y="0"/>
                </a:cxn>
                <a:cxn ang="0">
                  <a:pos x="17" y="1"/>
                </a:cxn>
                <a:cxn ang="0">
                  <a:pos x="35" y="5"/>
                </a:cxn>
                <a:cxn ang="0">
                  <a:pos x="50" y="14"/>
                </a:cxn>
                <a:cxn ang="0">
                  <a:pos x="64" y="25"/>
                </a:cxn>
                <a:cxn ang="0">
                  <a:pos x="74" y="39"/>
                </a:cxn>
                <a:cxn ang="0">
                  <a:pos x="83" y="55"/>
                </a:cxn>
                <a:cxn ang="0">
                  <a:pos x="86" y="73"/>
                </a:cxn>
                <a:cxn ang="0">
                  <a:pos x="86" y="90"/>
                </a:cxn>
                <a:cxn ang="0">
                  <a:pos x="83" y="108"/>
                </a:cxn>
                <a:cxn ang="0">
                  <a:pos x="74" y="124"/>
                </a:cxn>
                <a:cxn ang="0">
                  <a:pos x="67" y="140"/>
                </a:cxn>
                <a:cxn ang="0">
                  <a:pos x="64" y="157"/>
                </a:cxn>
                <a:cxn ang="0">
                  <a:pos x="64" y="175"/>
                </a:cxn>
                <a:cxn ang="0">
                  <a:pos x="67" y="192"/>
                </a:cxn>
                <a:cxn ang="0">
                  <a:pos x="76" y="209"/>
                </a:cxn>
                <a:cxn ang="0">
                  <a:pos x="86" y="222"/>
                </a:cxn>
                <a:cxn ang="0">
                  <a:pos x="99" y="234"/>
                </a:cxn>
                <a:cxn ang="0">
                  <a:pos x="106" y="238"/>
                </a:cxn>
              </a:cxnLst>
              <a:rect l="txL" t="txT" r="txR" b="txB"/>
              <a:pathLst>
                <a:path w="106" h="238">
                  <a:moveTo>
                    <a:pt x="0" y="0"/>
                  </a:moveTo>
                  <a:lnTo>
                    <a:pt x="17" y="1"/>
                  </a:lnTo>
                  <a:lnTo>
                    <a:pt x="35" y="5"/>
                  </a:lnTo>
                  <a:lnTo>
                    <a:pt x="50" y="14"/>
                  </a:lnTo>
                  <a:lnTo>
                    <a:pt x="64" y="25"/>
                  </a:lnTo>
                  <a:lnTo>
                    <a:pt x="74" y="39"/>
                  </a:lnTo>
                  <a:lnTo>
                    <a:pt x="83" y="55"/>
                  </a:lnTo>
                  <a:lnTo>
                    <a:pt x="86" y="73"/>
                  </a:lnTo>
                  <a:lnTo>
                    <a:pt x="86" y="90"/>
                  </a:lnTo>
                  <a:lnTo>
                    <a:pt x="83" y="108"/>
                  </a:lnTo>
                  <a:lnTo>
                    <a:pt x="74" y="124"/>
                  </a:lnTo>
                  <a:lnTo>
                    <a:pt x="67" y="140"/>
                  </a:lnTo>
                  <a:lnTo>
                    <a:pt x="64" y="157"/>
                  </a:lnTo>
                  <a:lnTo>
                    <a:pt x="64" y="175"/>
                  </a:lnTo>
                  <a:lnTo>
                    <a:pt x="67" y="192"/>
                  </a:lnTo>
                  <a:lnTo>
                    <a:pt x="76" y="209"/>
                  </a:lnTo>
                  <a:lnTo>
                    <a:pt x="86" y="222"/>
                  </a:lnTo>
                  <a:lnTo>
                    <a:pt x="99" y="234"/>
                  </a:lnTo>
                  <a:lnTo>
                    <a:pt x="106" y="238"/>
                  </a:lnTo>
                </a:path>
              </a:pathLst>
            </a:custGeom>
            <a:noFill/>
            <a:ln w="15875" cap="flat" cmpd="sng">
              <a:solidFill>
                <a:schemeClr val="tx1">
                  <a:alpha val="100000"/>
                </a:schemeClr>
              </a:solidFill>
              <a:prstDash val="solid"/>
              <a:round/>
              <a:headEnd type="none" w="med" len="med"/>
              <a:tailEnd type="none" w="med" len="med"/>
            </a:ln>
          </p:spPr>
          <p:txBody>
            <a:bodyPr/>
            <a:p>
              <a:endParaRPr lang="en-US"/>
            </a:p>
          </p:txBody>
        </p:sp>
        <p:sp>
          <p:nvSpPr>
            <p:cNvPr id="65579" name="Freeform 41"/>
            <p:cNvSpPr/>
            <p:nvPr/>
          </p:nvSpPr>
          <p:spPr>
            <a:xfrm>
              <a:off x="982" y="3534"/>
              <a:ext cx="49" cy="44"/>
            </a:xfrm>
            <a:custGeom>
              <a:avLst/>
              <a:gdLst>
                <a:gd name="txL" fmla="*/ 0 w 49"/>
                <a:gd name="txT" fmla="*/ 0 h 44"/>
                <a:gd name="txR" fmla="*/ 49 w 49"/>
                <a:gd name="txB" fmla="*/ 44 h 44"/>
              </a:gdLst>
              <a:ahLst/>
              <a:cxnLst>
                <a:cxn ang="0">
                  <a:pos x="9" y="0"/>
                </a:cxn>
                <a:cxn ang="0">
                  <a:pos x="49" y="31"/>
                </a:cxn>
                <a:cxn ang="0">
                  <a:pos x="0" y="44"/>
                </a:cxn>
                <a:cxn ang="0">
                  <a:pos x="9" y="0"/>
                </a:cxn>
              </a:cxnLst>
              <a:rect l="txL" t="txT" r="txR" b="txB"/>
              <a:pathLst>
                <a:path w="49" h="44">
                  <a:moveTo>
                    <a:pt x="9" y="0"/>
                  </a:moveTo>
                  <a:lnTo>
                    <a:pt x="49" y="31"/>
                  </a:lnTo>
                  <a:lnTo>
                    <a:pt x="0" y="44"/>
                  </a:lnTo>
                  <a:lnTo>
                    <a:pt x="9" y="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65580" name="Freeform 42"/>
            <p:cNvSpPr/>
            <p:nvPr/>
          </p:nvSpPr>
          <p:spPr>
            <a:xfrm>
              <a:off x="1861" y="3317"/>
              <a:ext cx="283" cy="188"/>
            </a:xfrm>
            <a:custGeom>
              <a:avLst/>
              <a:gdLst>
                <a:gd name="txL" fmla="*/ 0 w 283"/>
                <a:gd name="txT" fmla="*/ 0 h 188"/>
                <a:gd name="txR" fmla="*/ 283 w 283"/>
                <a:gd name="txB" fmla="*/ 188 h 188"/>
              </a:gdLst>
              <a:ahLst/>
              <a:cxnLst>
                <a:cxn ang="0">
                  <a:pos x="283" y="0"/>
                </a:cxn>
                <a:cxn ang="0">
                  <a:pos x="281" y="23"/>
                </a:cxn>
                <a:cxn ang="0">
                  <a:pos x="273" y="46"/>
                </a:cxn>
                <a:cxn ang="0">
                  <a:pos x="261" y="66"/>
                </a:cxn>
                <a:cxn ang="0">
                  <a:pos x="246" y="84"/>
                </a:cxn>
                <a:cxn ang="0">
                  <a:pos x="228" y="99"/>
                </a:cxn>
                <a:cxn ang="0">
                  <a:pos x="207" y="110"/>
                </a:cxn>
                <a:cxn ang="0">
                  <a:pos x="183" y="117"/>
                </a:cxn>
                <a:cxn ang="0">
                  <a:pos x="160" y="118"/>
                </a:cxn>
                <a:cxn ang="0">
                  <a:pos x="137" y="116"/>
                </a:cxn>
                <a:cxn ang="0">
                  <a:pos x="113" y="113"/>
                </a:cxn>
                <a:cxn ang="0">
                  <a:pos x="89" y="116"/>
                </a:cxn>
                <a:cxn ang="0">
                  <a:pos x="67" y="123"/>
                </a:cxn>
                <a:cxn ang="0">
                  <a:pos x="45" y="133"/>
                </a:cxn>
                <a:cxn ang="0">
                  <a:pos x="27" y="147"/>
                </a:cxn>
                <a:cxn ang="0">
                  <a:pos x="11" y="166"/>
                </a:cxn>
                <a:cxn ang="0">
                  <a:pos x="0" y="186"/>
                </a:cxn>
                <a:cxn ang="0">
                  <a:pos x="0" y="188"/>
                </a:cxn>
              </a:cxnLst>
              <a:rect l="txL" t="txT" r="txR" b="txB"/>
              <a:pathLst>
                <a:path w="283" h="188">
                  <a:moveTo>
                    <a:pt x="283" y="0"/>
                  </a:moveTo>
                  <a:lnTo>
                    <a:pt x="281" y="23"/>
                  </a:lnTo>
                  <a:lnTo>
                    <a:pt x="273" y="46"/>
                  </a:lnTo>
                  <a:lnTo>
                    <a:pt x="261" y="66"/>
                  </a:lnTo>
                  <a:lnTo>
                    <a:pt x="246" y="84"/>
                  </a:lnTo>
                  <a:lnTo>
                    <a:pt x="228" y="99"/>
                  </a:lnTo>
                  <a:lnTo>
                    <a:pt x="207" y="110"/>
                  </a:lnTo>
                  <a:lnTo>
                    <a:pt x="183" y="117"/>
                  </a:lnTo>
                  <a:lnTo>
                    <a:pt x="160" y="118"/>
                  </a:lnTo>
                  <a:lnTo>
                    <a:pt x="137" y="116"/>
                  </a:lnTo>
                  <a:lnTo>
                    <a:pt x="113" y="113"/>
                  </a:lnTo>
                  <a:lnTo>
                    <a:pt x="89" y="116"/>
                  </a:lnTo>
                  <a:lnTo>
                    <a:pt x="67" y="123"/>
                  </a:lnTo>
                  <a:lnTo>
                    <a:pt x="45" y="133"/>
                  </a:lnTo>
                  <a:lnTo>
                    <a:pt x="27" y="147"/>
                  </a:lnTo>
                  <a:lnTo>
                    <a:pt x="11" y="166"/>
                  </a:lnTo>
                  <a:lnTo>
                    <a:pt x="0" y="186"/>
                  </a:lnTo>
                  <a:lnTo>
                    <a:pt x="0" y="188"/>
                  </a:lnTo>
                </a:path>
              </a:pathLst>
            </a:custGeom>
            <a:noFill/>
            <a:ln w="15875" cap="flat" cmpd="sng">
              <a:solidFill>
                <a:schemeClr val="tx1">
                  <a:alpha val="100000"/>
                </a:schemeClr>
              </a:solidFill>
              <a:prstDash val="solid"/>
              <a:round/>
              <a:headEnd type="none" w="med" len="med"/>
              <a:tailEnd type="none" w="med" len="med"/>
            </a:ln>
          </p:spPr>
          <p:txBody>
            <a:bodyPr/>
            <a:p>
              <a:endParaRPr lang="en-US"/>
            </a:p>
          </p:txBody>
        </p:sp>
        <p:sp>
          <p:nvSpPr>
            <p:cNvPr id="65581" name="Freeform 43"/>
            <p:cNvSpPr/>
            <p:nvPr/>
          </p:nvSpPr>
          <p:spPr>
            <a:xfrm>
              <a:off x="1838" y="3500"/>
              <a:ext cx="45" cy="49"/>
            </a:xfrm>
            <a:custGeom>
              <a:avLst/>
              <a:gdLst>
                <a:gd name="txL" fmla="*/ 0 w 45"/>
                <a:gd name="txT" fmla="*/ 0 h 49"/>
                <a:gd name="txR" fmla="*/ 45 w 45"/>
                <a:gd name="txB" fmla="*/ 49 h 49"/>
              </a:gdLst>
              <a:ahLst/>
              <a:cxnLst>
                <a:cxn ang="0">
                  <a:pos x="45" y="9"/>
                </a:cxn>
                <a:cxn ang="0">
                  <a:pos x="12" y="49"/>
                </a:cxn>
                <a:cxn ang="0">
                  <a:pos x="0" y="0"/>
                </a:cxn>
                <a:cxn ang="0">
                  <a:pos x="45" y="9"/>
                </a:cxn>
              </a:cxnLst>
              <a:rect l="txL" t="txT" r="txR" b="txB"/>
              <a:pathLst>
                <a:path w="45" h="49">
                  <a:moveTo>
                    <a:pt x="45" y="9"/>
                  </a:moveTo>
                  <a:lnTo>
                    <a:pt x="12" y="49"/>
                  </a:lnTo>
                  <a:lnTo>
                    <a:pt x="0" y="0"/>
                  </a:lnTo>
                  <a:lnTo>
                    <a:pt x="45" y="9"/>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65582" name="Rectangle 44"/>
            <p:cNvSpPr/>
            <p:nvPr/>
          </p:nvSpPr>
          <p:spPr>
            <a:xfrm>
              <a:off x="600" y="2777"/>
              <a:ext cx="681"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Reject </a:t>
              </a:r>
              <a:r>
                <a:rPr sz="2200" i="1" dirty="0">
                  <a:latin typeface="Times New Roman" panose="02020603050405020304" pitchFamily="18" charset="0"/>
                </a:rPr>
                <a:t>H</a:t>
              </a:r>
              <a:r>
                <a:rPr sz="2200" baseline="-25000" dirty="0">
                  <a:latin typeface="Times New Roman" panose="02020603050405020304" pitchFamily="18" charset="0"/>
                </a:rPr>
                <a:t>0</a:t>
              </a:r>
              <a:endParaRPr sz="1800" baseline="-25000" dirty="0">
                <a:latin typeface="Times New Roman" panose="02020603050405020304" pitchFamily="18" charset="0"/>
              </a:endParaRPr>
            </a:p>
          </p:txBody>
        </p:sp>
        <p:sp>
          <p:nvSpPr>
            <p:cNvPr id="65583" name="Rectangle 45"/>
            <p:cNvSpPr/>
            <p:nvPr/>
          </p:nvSpPr>
          <p:spPr>
            <a:xfrm>
              <a:off x="1811" y="2777"/>
              <a:ext cx="681"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Reject </a:t>
              </a:r>
              <a:r>
                <a:rPr sz="2200" i="1" dirty="0">
                  <a:latin typeface="Times New Roman" panose="02020603050405020304" pitchFamily="18" charset="0"/>
                </a:rPr>
                <a:t>H</a:t>
              </a:r>
              <a:r>
                <a:rPr sz="2200" baseline="-25000" dirty="0">
                  <a:latin typeface="Times New Roman" panose="02020603050405020304" pitchFamily="18" charset="0"/>
                </a:rPr>
                <a:t>0</a:t>
              </a:r>
              <a:endParaRPr sz="1800" baseline="-25000" dirty="0">
                <a:latin typeface="Times New Roman" panose="02020603050405020304" pitchFamily="18" charset="0"/>
              </a:endParaRPr>
            </a:p>
          </p:txBody>
        </p:sp>
        <p:sp>
          <p:nvSpPr>
            <p:cNvPr id="65584" name="Line 46"/>
            <p:cNvSpPr/>
            <p:nvPr/>
          </p:nvSpPr>
          <p:spPr>
            <a:xfrm>
              <a:off x="832" y="3013"/>
              <a:ext cx="290" cy="1"/>
            </a:xfrm>
            <a:prstGeom prst="line">
              <a:avLst/>
            </a:prstGeom>
            <a:ln w="15875" cap="flat" cmpd="sng">
              <a:solidFill>
                <a:schemeClr val="tx1"/>
              </a:solidFill>
              <a:prstDash val="solid"/>
              <a:headEnd type="none" w="med" len="med"/>
              <a:tailEnd type="none" w="med" len="med"/>
            </a:ln>
          </p:spPr>
        </p:sp>
        <p:sp>
          <p:nvSpPr>
            <p:cNvPr id="65585" name="Freeform 47"/>
            <p:cNvSpPr/>
            <p:nvPr/>
          </p:nvSpPr>
          <p:spPr>
            <a:xfrm>
              <a:off x="773" y="2982"/>
              <a:ext cx="59" cy="60"/>
            </a:xfrm>
            <a:custGeom>
              <a:avLst/>
              <a:gdLst>
                <a:gd name="txL" fmla="*/ 0 w 59"/>
                <a:gd name="txT" fmla="*/ 0 h 60"/>
                <a:gd name="txR" fmla="*/ 59 w 59"/>
                <a:gd name="txB" fmla="*/ 60 h 60"/>
              </a:gdLst>
              <a:ahLst/>
              <a:cxnLst>
                <a:cxn ang="0">
                  <a:pos x="59" y="0"/>
                </a:cxn>
                <a:cxn ang="0">
                  <a:pos x="0" y="31"/>
                </a:cxn>
                <a:cxn ang="0">
                  <a:pos x="59" y="60"/>
                </a:cxn>
                <a:cxn ang="0">
                  <a:pos x="59" y="0"/>
                </a:cxn>
              </a:cxnLst>
              <a:rect l="txL" t="txT" r="txR" b="txB"/>
              <a:pathLst>
                <a:path w="59" h="60">
                  <a:moveTo>
                    <a:pt x="59" y="0"/>
                  </a:moveTo>
                  <a:lnTo>
                    <a:pt x="0" y="31"/>
                  </a:lnTo>
                  <a:lnTo>
                    <a:pt x="59" y="60"/>
                  </a:lnTo>
                  <a:lnTo>
                    <a:pt x="59" y="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65586" name="Line 48"/>
            <p:cNvSpPr/>
            <p:nvPr/>
          </p:nvSpPr>
          <p:spPr>
            <a:xfrm flipH="1">
              <a:off x="1761" y="3013"/>
              <a:ext cx="310" cy="1"/>
            </a:xfrm>
            <a:prstGeom prst="line">
              <a:avLst/>
            </a:prstGeom>
            <a:ln w="15875" cap="flat" cmpd="sng">
              <a:solidFill>
                <a:schemeClr val="tx1"/>
              </a:solidFill>
              <a:prstDash val="solid"/>
              <a:headEnd type="none" w="med" len="med"/>
              <a:tailEnd type="none" w="med" len="med"/>
            </a:ln>
          </p:spPr>
        </p:sp>
        <p:sp>
          <p:nvSpPr>
            <p:cNvPr id="65587" name="Freeform 49"/>
            <p:cNvSpPr/>
            <p:nvPr/>
          </p:nvSpPr>
          <p:spPr>
            <a:xfrm>
              <a:off x="2071" y="2982"/>
              <a:ext cx="59" cy="60"/>
            </a:xfrm>
            <a:custGeom>
              <a:avLst/>
              <a:gdLst>
                <a:gd name="txL" fmla="*/ 0 w 59"/>
                <a:gd name="txT" fmla="*/ 0 h 60"/>
                <a:gd name="txR" fmla="*/ 59 w 59"/>
                <a:gd name="txB" fmla="*/ 60 h 60"/>
              </a:gdLst>
              <a:ahLst/>
              <a:cxnLst>
                <a:cxn ang="0">
                  <a:pos x="0" y="60"/>
                </a:cxn>
                <a:cxn ang="0">
                  <a:pos x="59" y="31"/>
                </a:cxn>
                <a:cxn ang="0">
                  <a:pos x="0" y="0"/>
                </a:cxn>
                <a:cxn ang="0">
                  <a:pos x="0" y="60"/>
                </a:cxn>
              </a:cxnLst>
              <a:rect l="txL" t="txT" r="txR" b="txB"/>
              <a:pathLst>
                <a:path w="59" h="60">
                  <a:moveTo>
                    <a:pt x="0" y="60"/>
                  </a:moveTo>
                  <a:lnTo>
                    <a:pt x="59" y="31"/>
                  </a:lnTo>
                  <a:lnTo>
                    <a:pt x="0" y="0"/>
                  </a:lnTo>
                  <a:lnTo>
                    <a:pt x="0" y="6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65588" name="Line 50"/>
            <p:cNvSpPr/>
            <p:nvPr/>
          </p:nvSpPr>
          <p:spPr>
            <a:xfrm flipV="1">
              <a:off x="1122" y="3013"/>
              <a:ext cx="1" cy="670"/>
            </a:xfrm>
            <a:prstGeom prst="line">
              <a:avLst/>
            </a:prstGeom>
            <a:ln w="15875" cap="flat" cmpd="sng">
              <a:solidFill>
                <a:schemeClr val="tx1"/>
              </a:solidFill>
              <a:prstDash val="solid"/>
              <a:headEnd type="none" w="med" len="med"/>
              <a:tailEnd type="none" w="med" len="med"/>
            </a:ln>
          </p:spPr>
        </p:sp>
        <p:sp>
          <p:nvSpPr>
            <p:cNvPr id="65589" name="Line 51"/>
            <p:cNvSpPr/>
            <p:nvPr/>
          </p:nvSpPr>
          <p:spPr>
            <a:xfrm flipV="1">
              <a:off x="1761" y="3013"/>
              <a:ext cx="1" cy="676"/>
            </a:xfrm>
            <a:prstGeom prst="line">
              <a:avLst/>
            </a:prstGeom>
            <a:ln w="15875" cap="flat" cmpd="sng">
              <a:solidFill>
                <a:schemeClr val="tx1"/>
              </a:solidFill>
              <a:prstDash val="solid"/>
              <a:headEnd type="none" w="med" len="med"/>
              <a:tailEnd type="none" w="med" len="med"/>
            </a:ln>
          </p:spPr>
        </p:sp>
        <p:sp>
          <p:nvSpPr>
            <p:cNvPr id="65590" name="Rectangle 52"/>
            <p:cNvSpPr/>
            <p:nvPr/>
          </p:nvSpPr>
          <p:spPr>
            <a:xfrm>
              <a:off x="600" y="3109"/>
              <a:ext cx="30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.025</a:t>
              </a:r>
              <a:endParaRPr sz="1800" dirty="0">
                <a:latin typeface="Times New Roman" panose="02020603050405020304" pitchFamily="18" charset="0"/>
              </a:endParaRPr>
            </a:p>
          </p:txBody>
        </p:sp>
      </p:grpSp>
      <p:grpSp>
        <p:nvGrpSpPr>
          <p:cNvPr id="3" name="Group 58"/>
          <p:cNvGrpSpPr/>
          <p:nvPr/>
        </p:nvGrpSpPr>
        <p:grpSpPr>
          <a:xfrm>
            <a:off x="1701800" y="1770063"/>
            <a:ext cx="1058863" cy="1019175"/>
            <a:chOff x="1072" y="1115"/>
            <a:chExt cx="667" cy="642"/>
          </a:xfrm>
        </p:grpSpPr>
        <p:sp>
          <p:nvSpPr>
            <p:cNvPr id="65545" name="Rectangle 55"/>
            <p:cNvSpPr/>
            <p:nvPr/>
          </p:nvSpPr>
          <p:spPr>
            <a:xfrm>
              <a:off x="1072" y="1115"/>
              <a:ext cx="667" cy="327"/>
            </a:xfrm>
            <a:prstGeom prst="rect">
              <a:avLst/>
            </a:prstGeom>
            <a:noFill/>
            <a:ln w="9525">
              <a:noFill/>
            </a:ln>
          </p:spPr>
          <p:txBody>
            <a:bodyPr wrap="none">
              <a:spAutoFit/>
            </a:bodyPr>
            <a:p>
              <a:r>
                <a:rPr sz="2800" b="1" i="1" dirty="0">
                  <a:solidFill>
                    <a:srgbClr val="8E0D30"/>
                  </a:solidFill>
                  <a:latin typeface="Symbol" panose="05050102010706020507" pitchFamily="18" charset="2"/>
                </a:rPr>
                <a:t></a:t>
              </a:r>
              <a:r>
                <a:rPr sz="2800" b="1" baseline="-25000" dirty="0">
                  <a:solidFill>
                    <a:srgbClr val="8E0D30"/>
                  </a:solidFill>
                  <a:latin typeface="Times New Roman" panose="02020603050405020304" pitchFamily="18" charset="0"/>
                </a:rPr>
                <a:t>1</a:t>
              </a:r>
              <a:r>
                <a:rPr sz="2800" b="1" dirty="0">
                  <a:solidFill>
                    <a:srgbClr val="8E0D30"/>
                  </a:solidFill>
                  <a:latin typeface="Times New Roman" panose="02020603050405020304" pitchFamily="18" charset="0"/>
                </a:rPr>
                <a:t> = 0</a:t>
              </a:r>
              <a:endParaRPr sz="2800" b="1" dirty="0">
                <a:solidFill>
                  <a:srgbClr val="8E0D30"/>
                </a:solidFill>
                <a:latin typeface="Times New Roman" panose="02020603050405020304" pitchFamily="18" charset="0"/>
              </a:endParaRPr>
            </a:p>
          </p:txBody>
        </p:sp>
        <p:sp>
          <p:nvSpPr>
            <p:cNvPr id="65546" name="Rectangle 57"/>
            <p:cNvSpPr/>
            <p:nvPr/>
          </p:nvSpPr>
          <p:spPr>
            <a:xfrm>
              <a:off x="1074" y="1430"/>
              <a:ext cx="662" cy="327"/>
            </a:xfrm>
            <a:prstGeom prst="rect">
              <a:avLst/>
            </a:prstGeom>
            <a:noFill/>
            <a:ln w="9525">
              <a:noFill/>
            </a:ln>
          </p:spPr>
          <p:txBody>
            <a:bodyPr wrap="none">
              <a:spAutoFit/>
            </a:bodyPr>
            <a:p>
              <a:r>
                <a:rPr sz="2800" b="1" i="1" dirty="0">
                  <a:solidFill>
                    <a:srgbClr val="8E0D30"/>
                  </a:solidFill>
                  <a:latin typeface="Symbol" panose="05050102010706020507" pitchFamily="18" charset="2"/>
                </a:rPr>
                <a:t></a:t>
              </a:r>
              <a:r>
                <a:rPr sz="2800" b="1" baseline="-25000" dirty="0">
                  <a:solidFill>
                    <a:srgbClr val="8E0D30"/>
                  </a:solidFill>
                  <a:latin typeface="Times New Roman" panose="02020603050405020304" pitchFamily="18" charset="0"/>
                </a:rPr>
                <a:t>1</a:t>
              </a:r>
              <a:r>
                <a:rPr sz="2800" b="1" dirty="0">
                  <a:solidFill>
                    <a:srgbClr val="8E0D30"/>
                  </a:solidFill>
                  <a:latin typeface="Times New Roman" panose="02020603050405020304" pitchFamily="18" charset="0"/>
                </a:rPr>
                <a:t> </a:t>
              </a:r>
              <a:r>
                <a:rPr sz="2800" b="1" dirty="0">
                  <a:solidFill>
                    <a:srgbClr val="8E0D30"/>
                  </a:solidFill>
                  <a:latin typeface="Symbol" panose="05050102010706020507" pitchFamily="18" charset="2"/>
                </a:rPr>
                <a:t></a:t>
              </a:r>
              <a:r>
                <a:rPr sz="2800" b="1" dirty="0">
                  <a:solidFill>
                    <a:srgbClr val="8E0D30"/>
                  </a:solidFill>
                  <a:latin typeface="Times New Roman" panose="02020603050405020304" pitchFamily="18" charset="0"/>
                </a:rPr>
                <a:t> 0</a:t>
              </a:r>
              <a:endParaRPr sz="2800" b="1" dirty="0">
                <a:solidFill>
                  <a:srgbClr val="8E0D30"/>
                </a:solidFill>
                <a:latin typeface="Times New Roman" panose="02020603050405020304" pitchFamily="18" charset="0"/>
              </a:endParaRPr>
            </a:p>
          </p:txBody>
        </p:sp>
      </p:grpSp>
      <p:grpSp>
        <p:nvGrpSpPr>
          <p:cNvPr id="4" name="Group 63"/>
          <p:cNvGrpSpPr/>
          <p:nvPr/>
        </p:nvGrpSpPr>
        <p:grpSpPr>
          <a:xfrm>
            <a:off x="1693863" y="2809875"/>
            <a:ext cx="1528762" cy="1044575"/>
            <a:chOff x="1067" y="1770"/>
            <a:chExt cx="963" cy="658"/>
          </a:xfrm>
        </p:grpSpPr>
        <p:sp>
          <p:nvSpPr>
            <p:cNvPr id="65543" name="Rectangle 60"/>
            <p:cNvSpPr/>
            <p:nvPr/>
          </p:nvSpPr>
          <p:spPr>
            <a:xfrm>
              <a:off x="1067" y="1770"/>
              <a:ext cx="396" cy="327"/>
            </a:xfrm>
            <a:prstGeom prst="rect">
              <a:avLst/>
            </a:prstGeom>
            <a:noFill/>
            <a:ln w="9525">
              <a:noFill/>
            </a:ln>
          </p:spPr>
          <p:txBody>
            <a:bodyPr wrap="none">
              <a:spAutoFit/>
            </a:bodyPr>
            <a:p>
              <a:r>
                <a:rPr sz="2800" b="1" dirty="0">
                  <a:solidFill>
                    <a:srgbClr val="8E0D30"/>
                  </a:solidFill>
                  <a:latin typeface="Times New Roman" panose="02020603050405020304" pitchFamily="18" charset="0"/>
                </a:rPr>
                <a:t>.05</a:t>
              </a:r>
              <a:endParaRPr sz="2800" b="1" dirty="0">
                <a:solidFill>
                  <a:srgbClr val="8E0D30"/>
                </a:solidFill>
                <a:latin typeface="Times New Roman" panose="02020603050405020304" pitchFamily="18" charset="0"/>
              </a:endParaRPr>
            </a:p>
          </p:txBody>
        </p:sp>
        <p:sp>
          <p:nvSpPr>
            <p:cNvPr id="65544" name="Rectangle 62"/>
            <p:cNvSpPr/>
            <p:nvPr/>
          </p:nvSpPr>
          <p:spPr>
            <a:xfrm>
              <a:off x="1114" y="2101"/>
              <a:ext cx="916" cy="327"/>
            </a:xfrm>
            <a:prstGeom prst="rect">
              <a:avLst/>
            </a:prstGeom>
            <a:noFill/>
            <a:ln w="9525">
              <a:noFill/>
            </a:ln>
          </p:spPr>
          <p:txBody>
            <a:bodyPr wrap="none">
              <a:spAutoFit/>
            </a:bodyPr>
            <a:p>
              <a:r>
                <a:rPr sz="2800" b="1" dirty="0">
                  <a:solidFill>
                    <a:srgbClr val="8E0D30"/>
                  </a:solidFill>
                  <a:latin typeface="Times New Roman" panose="02020603050405020304" pitchFamily="18" charset="0"/>
                </a:rPr>
                <a:t>5 – 2 = 3</a:t>
              </a:r>
              <a:endParaRPr sz="2800" b="1" dirty="0">
                <a:solidFill>
                  <a:srgbClr val="8E0D30"/>
                </a:solidFill>
                <a:latin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Rectangle 2"/>
          <p:cNvSpPr>
            <a:spLocks noGrp="1"/>
          </p:cNvSpPr>
          <p:nvPr>
            <p:ph type="title"/>
          </p:nvPr>
        </p:nvSpPr>
        <p:spPr>
          <a:ln/>
        </p:spPr>
        <p:txBody>
          <a:bodyPr vert="horz" wrap="square" lIns="90488" tIns="44450" rIns="90488" bIns="44450" anchor="ctr" anchorCtr="1"/>
          <a:p>
            <a:r>
              <a:rPr b="1" dirty="0"/>
              <a:t>Test Statistic</a:t>
            </a:r>
            <a:br>
              <a:rPr b="1" dirty="0"/>
            </a:br>
            <a:r>
              <a:rPr b="1" dirty="0"/>
              <a:t>Solution</a:t>
            </a:r>
            <a:endParaRPr b="1" dirty="0"/>
          </a:p>
        </p:txBody>
      </p:sp>
      <p:graphicFrame>
        <p:nvGraphicFramePr>
          <p:cNvPr id="196611" name="Object 3">
            <a:hlinkClick r:id="" action="ppaction://ole?verb="/>
          </p:cNvPr>
          <p:cNvGraphicFramePr/>
          <p:nvPr/>
        </p:nvGraphicFramePr>
        <p:xfrm>
          <a:off x="2162175" y="2081213"/>
          <a:ext cx="5046663" cy="3536950"/>
        </p:xfrm>
        <a:graphic>
          <a:graphicData uri="http://schemas.openxmlformats.org/presentationml/2006/ole">
            <mc:AlternateContent xmlns:mc="http://schemas.openxmlformats.org/markup-compatibility/2006">
              <mc:Choice xmlns:v="urn:schemas-microsoft-com:vml" Requires="v">
                <p:oleObj spid="_x0000_s3106" name="" r:id="rId1" imgW="2882900" imgH="2019300" progId="Equation.DSMT4">
                  <p:embed/>
                </p:oleObj>
              </mc:Choice>
              <mc:Fallback>
                <p:oleObj name="" r:id="rId1" imgW="2882900" imgH="2019300" progId="Equation.DSMT4">
                  <p:embed/>
                  <p:pic>
                    <p:nvPicPr>
                      <p:cNvPr id="0" name="Picture 3105"/>
                      <p:cNvPicPr/>
                      <p:nvPr/>
                    </p:nvPicPr>
                    <p:blipFill>
                      <a:blip r:embed="rId2">
                        <a:clrChange>
                          <a:clrFrom>
                            <a:srgbClr val="000000"/>
                          </a:clrFrom>
                          <a:clrTo>
                            <a:srgbClr val="000000"/>
                          </a:clrTo>
                        </a:clrChange>
                      </a:blip>
                      <a:stretch>
                        <a:fillRect/>
                      </a:stretch>
                    </p:blipFill>
                    <p:spPr>
                      <a:xfrm>
                        <a:off x="2162175" y="2081213"/>
                        <a:ext cx="5046663" cy="353695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6611"/>
                                        </p:tgtEl>
                                        <p:attrNameLst>
                                          <p:attrName>style.visibility</p:attrName>
                                        </p:attrNameLst>
                                      </p:cBhvr>
                                      <p:to>
                                        <p:strVal val="visible"/>
                                      </p:to>
                                    </p:set>
                                    <p:animEffect transition="in" filter="wipe(up)">
                                      <p:cBhvr>
                                        <p:cTn id="7" dur="500"/>
                                        <p:tgtEl>
                                          <p:spTgt spid="196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Rectangle 2"/>
          <p:cNvSpPr>
            <a:spLocks noGrp="1"/>
          </p:cNvSpPr>
          <p:nvPr>
            <p:ph type="title"/>
          </p:nvPr>
        </p:nvSpPr>
        <p:spPr>
          <a:xfrm>
            <a:off x="914400" y="158750"/>
            <a:ext cx="7348538" cy="1136650"/>
          </a:xfrm>
          <a:ln/>
        </p:spPr>
        <p:txBody>
          <a:bodyPr vert="horz" wrap="square" lIns="90488" tIns="44450" rIns="90488" bIns="44450" anchor="ctr" anchorCtr="1"/>
          <a:p>
            <a:r>
              <a:rPr b="1" dirty="0"/>
              <a:t>Test of Slope Coefficient </a:t>
            </a:r>
            <a:br>
              <a:rPr b="1" dirty="0"/>
            </a:br>
            <a:r>
              <a:rPr b="1" dirty="0"/>
              <a:t>Solution</a:t>
            </a:r>
            <a:endParaRPr b="1" dirty="0"/>
          </a:p>
        </p:txBody>
      </p:sp>
      <p:sp>
        <p:nvSpPr>
          <p:cNvPr id="14340" name="Rectangle 3"/>
          <p:cNvSpPr>
            <a:spLocks noGrp="1"/>
          </p:cNvSpPr>
          <p:nvPr>
            <p:ph type="body" sz="half" idx="1"/>
          </p:nvPr>
        </p:nvSpPr>
        <p:spPr>
          <a:xfrm>
            <a:off x="685800" y="1755775"/>
            <a:ext cx="3810000" cy="4394200"/>
          </a:xfrm>
          <a:ln/>
        </p:spPr>
        <p:txBody>
          <a:bodyPr vert="horz" wrap="square" lIns="90488" tIns="44450" rIns="90488" bIns="44450" anchor="t" anchorCtr="0"/>
          <a:p>
            <a:pPr>
              <a:buClr>
                <a:srgbClr val="8E0D30"/>
              </a:buClr>
              <a:buSzTx/>
              <a:buFontTx/>
            </a:pPr>
            <a:r>
              <a:rPr sz="2800" b="1" i="1" dirty="0">
                <a:solidFill>
                  <a:schemeClr val="tx2"/>
                </a:solidFill>
              </a:rPr>
              <a:t>H</a:t>
            </a:r>
            <a:r>
              <a:rPr sz="2800" b="1" baseline="-25000" dirty="0">
                <a:solidFill>
                  <a:schemeClr val="tx2"/>
                </a:solidFill>
              </a:rPr>
              <a:t>0</a:t>
            </a:r>
            <a:r>
              <a:rPr sz="2800" b="1" dirty="0">
                <a:solidFill>
                  <a:schemeClr val="tx2"/>
                </a:solidFill>
              </a:rPr>
              <a:t>:</a:t>
            </a:r>
            <a:endParaRPr sz="2800" b="1" dirty="0">
              <a:solidFill>
                <a:srgbClr val="8E0D30"/>
              </a:solidFill>
            </a:endParaRPr>
          </a:p>
          <a:p>
            <a:pPr>
              <a:buClr>
                <a:srgbClr val="8E0D30"/>
              </a:buClr>
              <a:buSzTx/>
              <a:buFontTx/>
            </a:pPr>
            <a:r>
              <a:rPr sz="2800" b="1" i="1" dirty="0">
                <a:solidFill>
                  <a:schemeClr val="tx2"/>
                </a:solidFill>
              </a:rPr>
              <a:t>H</a:t>
            </a:r>
            <a:r>
              <a:rPr sz="2800" b="1" baseline="-25000" dirty="0">
                <a:solidFill>
                  <a:schemeClr val="tx2"/>
                </a:solidFill>
              </a:rPr>
              <a:t>a</a:t>
            </a:r>
            <a:r>
              <a:rPr sz="2800" b="1" dirty="0">
                <a:solidFill>
                  <a:schemeClr val="tx2"/>
                </a:solidFill>
              </a:rPr>
              <a:t>:</a:t>
            </a:r>
            <a:endParaRPr sz="2800" b="1" dirty="0">
              <a:solidFill>
                <a:srgbClr val="8E0D30"/>
              </a:solidFill>
            </a:endParaRPr>
          </a:p>
          <a:p>
            <a:pPr>
              <a:buClr>
                <a:srgbClr val="8E0D30"/>
              </a:buClr>
              <a:buSzTx/>
              <a:buFontTx/>
            </a:pPr>
            <a:r>
              <a:rPr sz="2800" b="1" dirty="0">
                <a:solidFill>
                  <a:schemeClr val="tx2"/>
                </a:solidFill>
              </a:rPr>
              <a:t> </a:t>
            </a:r>
            <a:r>
              <a:rPr sz="2800" b="1" i="1" dirty="0">
                <a:solidFill>
                  <a:schemeClr val="tx2"/>
                </a:solidFill>
                <a:latin typeface="Symbol" panose="05050102010706020507" pitchFamily="18" charset="2"/>
              </a:rPr>
              <a:t></a:t>
            </a:r>
            <a:r>
              <a:rPr sz="2800" b="1" dirty="0">
                <a:solidFill>
                  <a:schemeClr val="tx2"/>
                </a:solidFill>
              </a:rPr>
              <a:t> </a:t>
            </a:r>
            <a:r>
              <a:rPr sz="2800" b="1" dirty="0">
                <a:solidFill>
                  <a:schemeClr val="tx2"/>
                </a:solidFill>
                <a:latin typeface="Symbol" panose="05050102010706020507" pitchFamily="18" charset="2"/>
              </a:rPr>
              <a:t></a:t>
            </a:r>
            <a:endParaRPr sz="2800" b="1" dirty="0">
              <a:solidFill>
                <a:srgbClr val="8E0D30"/>
              </a:solidFill>
            </a:endParaRPr>
          </a:p>
          <a:p>
            <a:pPr>
              <a:buClr>
                <a:srgbClr val="8E0D30"/>
              </a:buClr>
              <a:buSzTx/>
              <a:buFontTx/>
            </a:pPr>
            <a:r>
              <a:rPr sz="2800" b="1" dirty="0">
                <a:solidFill>
                  <a:schemeClr val="tx2"/>
                </a:solidFill>
              </a:rPr>
              <a:t>df </a:t>
            </a:r>
            <a:r>
              <a:rPr sz="2800" b="1" dirty="0">
                <a:solidFill>
                  <a:schemeClr val="tx2"/>
                </a:solidFill>
                <a:latin typeface="Symbol" panose="05050102010706020507" pitchFamily="18" charset="2"/>
              </a:rPr>
              <a:t></a:t>
            </a:r>
            <a:endParaRPr sz="2800" b="1" dirty="0">
              <a:solidFill>
                <a:srgbClr val="8E0D30"/>
              </a:solidFill>
            </a:endParaRPr>
          </a:p>
          <a:p>
            <a:pPr>
              <a:buClr>
                <a:srgbClr val="8E0D30"/>
              </a:buClr>
              <a:buSzTx/>
              <a:buFontTx/>
            </a:pPr>
            <a:r>
              <a:rPr sz="2800" b="1" dirty="0">
                <a:solidFill>
                  <a:schemeClr val="tx2"/>
                </a:solidFill>
              </a:rPr>
              <a:t>Critical Value(s):</a:t>
            </a:r>
            <a:endParaRPr sz="2800" b="1" dirty="0">
              <a:solidFill>
                <a:schemeClr val="tx2"/>
              </a:solidFill>
            </a:endParaRPr>
          </a:p>
          <a:p>
            <a:pPr>
              <a:buClr>
                <a:srgbClr val="8E0D30"/>
              </a:buClr>
              <a:buSzTx/>
              <a:buFontTx/>
            </a:pPr>
            <a:endParaRPr sz="2800" b="1" dirty="0">
              <a:solidFill>
                <a:schemeClr val="tx2"/>
              </a:solidFill>
            </a:endParaRPr>
          </a:p>
        </p:txBody>
      </p:sp>
      <p:grpSp>
        <p:nvGrpSpPr>
          <p:cNvPr id="2" name="Group 4"/>
          <p:cNvGrpSpPr/>
          <p:nvPr/>
        </p:nvGrpSpPr>
        <p:grpSpPr>
          <a:xfrm>
            <a:off x="849313" y="4408488"/>
            <a:ext cx="3106737" cy="1839912"/>
            <a:chOff x="535" y="2777"/>
            <a:chExt cx="1957" cy="1159"/>
          </a:xfrm>
        </p:grpSpPr>
        <p:sp>
          <p:nvSpPr>
            <p:cNvPr id="14351" name="Line 5"/>
            <p:cNvSpPr/>
            <p:nvPr/>
          </p:nvSpPr>
          <p:spPr>
            <a:xfrm>
              <a:off x="1428" y="2836"/>
              <a:ext cx="1" cy="824"/>
            </a:xfrm>
            <a:prstGeom prst="line">
              <a:avLst/>
            </a:prstGeom>
            <a:ln w="15875" cap="flat" cmpd="sng">
              <a:solidFill>
                <a:schemeClr val="tx1"/>
              </a:solidFill>
              <a:prstDash val="solid"/>
              <a:headEnd type="none" w="med" len="med"/>
              <a:tailEnd type="none" w="med" len="med"/>
            </a:ln>
          </p:spPr>
        </p:sp>
        <p:sp>
          <p:nvSpPr>
            <p:cNvPr id="14352" name="Freeform 6"/>
            <p:cNvSpPr/>
            <p:nvPr/>
          </p:nvSpPr>
          <p:spPr>
            <a:xfrm>
              <a:off x="690" y="3213"/>
              <a:ext cx="432" cy="436"/>
            </a:xfrm>
            <a:custGeom>
              <a:avLst/>
              <a:gdLst>
                <a:gd name="txL" fmla="*/ 0 w 432"/>
                <a:gd name="txT" fmla="*/ 0 h 436"/>
                <a:gd name="txR" fmla="*/ 432 w 432"/>
                <a:gd name="txB" fmla="*/ 436 h 436"/>
              </a:gdLst>
              <a:ahLst/>
              <a:cxnLst>
                <a:cxn ang="0">
                  <a:pos x="432" y="0"/>
                </a:cxn>
                <a:cxn ang="0">
                  <a:pos x="432" y="436"/>
                </a:cxn>
                <a:cxn ang="0">
                  <a:pos x="0" y="436"/>
                </a:cxn>
                <a:cxn ang="0">
                  <a:pos x="53" y="412"/>
                </a:cxn>
                <a:cxn ang="0">
                  <a:pos x="103" y="386"/>
                </a:cxn>
                <a:cxn ang="0">
                  <a:pos x="151" y="355"/>
                </a:cxn>
                <a:cxn ang="0">
                  <a:pos x="197" y="321"/>
                </a:cxn>
                <a:cxn ang="0">
                  <a:pos x="240" y="284"/>
                </a:cxn>
                <a:cxn ang="0">
                  <a:pos x="280" y="243"/>
                </a:cxn>
                <a:cxn ang="0">
                  <a:pos x="318" y="199"/>
                </a:cxn>
                <a:cxn ang="0">
                  <a:pos x="351" y="152"/>
                </a:cxn>
                <a:cxn ang="0">
                  <a:pos x="382" y="104"/>
                </a:cxn>
                <a:cxn ang="0">
                  <a:pos x="408" y="54"/>
                </a:cxn>
                <a:cxn ang="0">
                  <a:pos x="432" y="0"/>
                </a:cxn>
              </a:cxnLst>
              <a:rect l="txL" t="txT" r="txR" b="txB"/>
              <a:pathLst>
                <a:path w="432" h="436">
                  <a:moveTo>
                    <a:pt x="432" y="0"/>
                  </a:moveTo>
                  <a:lnTo>
                    <a:pt x="432" y="436"/>
                  </a:lnTo>
                  <a:lnTo>
                    <a:pt x="0" y="436"/>
                  </a:lnTo>
                  <a:lnTo>
                    <a:pt x="53" y="412"/>
                  </a:lnTo>
                  <a:lnTo>
                    <a:pt x="103" y="386"/>
                  </a:lnTo>
                  <a:lnTo>
                    <a:pt x="151" y="355"/>
                  </a:lnTo>
                  <a:lnTo>
                    <a:pt x="197" y="321"/>
                  </a:lnTo>
                  <a:lnTo>
                    <a:pt x="240" y="284"/>
                  </a:lnTo>
                  <a:lnTo>
                    <a:pt x="280" y="243"/>
                  </a:lnTo>
                  <a:lnTo>
                    <a:pt x="318" y="199"/>
                  </a:lnTo>
                  <a:lnTo>
                    <a:pt x="351" y="152"/>
                  </a:lnTo>
                  <a:lnTo>
                    <a:pt x="382" y="104"/>
                  </a:lnTo>
                  <a:lnTo>
                    <a:pt x="408" y="54"/>
                  </a:lnTo>
                  <a:lnTo>
                    <a:pt x="432" y="0"/>
                  </a:lnTo>
                  <a:close/>
                </a:path>
              </a:pathLst>
            </a:custGeom>
            <a:solidFill>
              <a:srgbClr val="3333FF">
                <a:alpha val="70195"/>
              </a:srgbClr>
            </a:solidFill>
            <a:ln w="9525">
              <a:noFill/>
            </a:ln>
          </p:spPr>
          <p:txBody>
            <a:bodyPr/>
            <a:p>
              <a:endParaRPr lang="en-US"/>
            </a:p>
          </p:txBody>
        </p:sp>
        <p:sp>
          <p:nvSpPr>
            <p:cNvPr id="14353" name="Freeform 7"/>
            <p:cNvSpPr/>
            <p:nvPr/>
          </p:nvSpPr>
          <p:spPr>
            <a:xfrm>
              <a:off x="1761" y="3235"/>
              <a:ext cx="409" cy="414"/>
            </a:xfrm>
            <a:custGeom>
              <a:avLst/>
              <a:gdLst>
                <a:gd name="txL" fmla="*/ 0 w 409"/>
                <a:gd name="txT" fmla="*/ 0 h 414"/>
                <a:gd name="txR" fmla="*/ 409 w 409"/>
                <a:gd name="txB" fmla="*/ 414 h 414"/>
              </a:gdLst>
              <a:ahLst/>
              <a:cxnLst>
                <a:cxn ang="0">
                  <a:pos x="0" y="0"/>
                </a:cxn>
                <a:cxn ang="0">
                  <a:pos x="0" y="414"/>
                </a:cxn>
                <a:cxn ang="0">
                  <a:pos x="409" y="414"/>
                </a:cxn>
                <a:cxn ang="0">
                  <a:pos x="359" y="392"/>
                </a:cxn>
                <a:cxn ang="0">
                  <a:pos x="311" y="366"/>
                </a:cxn>
                <a:cxn ang="0">
                  <a:pos x="266" y="337"/>
                </a:cxn>
                <a:cxn ang="0">
                  <a:pos x="222" y="304"/>
                </a:cxn>
                <a:cxn ang="0">
                  <a:pos x="181" y="268"/>
                </a:cxn>
                <a:cxn ang="0">
                  <a:pos x="143" y="230"/>
                </a:cxn>
                <a:cxn ang="0">
                  <a:pos x="108" y="188"/>
                </a:cxn>
                <a:cxn ang="0">
                  <a:pos x="75" y="145"/>
                </a:cxn>
                <a:cxn ang="0">
                  <a:pos x="46" y="99"/>
                </a:cxn>
                <a:cxn ang="0">
                  <a:pos x="21" y="50"/>
                </a:cxn>
                <a:cxn ang="0">
                  <a:pos x="0" y="0"/>
                </a:cxn>
              </a:cxnLst>
              <a:rect l="txL" t="txT" r="txR" b="txB"/>
              <a:pathLst>
                <a:path w="409" h="414">
                  <a:moveTo>
                    <a:pt x="0" y="0"/>
                  </a:moveTo>
                  <a:lnTo>
                    <a:pt x="0" y="414"/>
                  </a:lnTo>
                  <a:lnTo>
                    <a:pt x="409" y="414"/>
                  </a:lnTo>
                  <a:lnTo>
                    <a:pt x="359" y="392"/>
                  </a:lnTo>
                  <a:lnTo>
                    <a:pt x="311" y="366"/>
                  </a:lnTo>
                  <a:lnTo>
                    <a:pt x="266" y="337"/>
                  </a:lnTo>
                  <a:lnTo>
                    <a:pt x="222" y="304"/>
                  </a:lnTo>
                  <a:lnTo>
                    <a:pt x="181" y="268"/>
                  </a:lnTo>
                  <a:lnTo>
                    <a:pt x="143" y="230"/>
                  </a:lnTo>
                  <a:lnTo>
                    <a:pt x="108" y="188"/>
                  </a:lnTo>
                  <a:lnTo>
                    <a:pt x="75" y="145"/>
                  </a:lnTo>
                  <a:lnTo>
                    <a:pt x="46" y="99"/>
                  </a:lnTo>
                  <a:lnTo>
                    <a:pt x="21" y="50"/>
                  </a:lnTo>
                  <a:lnTo>
                    <a:pt x="0" y="0"/>
                  </a:lnTo>
                  <a:close/>
                </a:path>
              </a:pathLst>
            </a:custGeom>
            <a:solidFill>
              <a:srgbClr val="3333FF">
                <a:alpha val="70195"/>
              </a:srgbClr>
            </a:solidFill>
            <a:ln w="9525">
              <a:noFill/>
            </a:ln>
          </p:spPr>
          <p:txBody>
            <a:bodyPr/>
            <a:p>
              <a:endParaRPr lang="en-US"/>
            </a:p>
          </p:txBody>
        </p:sp>
        <p:sp>
          <p:nvSpPr>
            <p:cNvPr id="14354" name="Freeform 8"/>
            <p:cNvSpPr/>
            <p:nvPr/>
          </p:nvSpPr>
          <p:spPr>
            <a:xfrm>
              <a:off x="1428" y="2822"/>
              <a:ext cx="872" cy="838"/>
            </a:xfrm>
            <a:custGeom>
              <a:avLst/>
              <a:gdLst>
                <a:gd name="txL" fmla="*/ 0 w 872"/>
                <a:gd name="txT" fmla="*/ 0 h 838"/>
                <a:gd name="txR" fmla="*/ 872 w 872"/>
                <a:gd name="txB" fmla="*/ 838 h 838"/>
              </a:gdLst>
              <a:ahLst/>
              <a:cxnLst>
                <a:cxn ang="0">
                  <a:pos x="872" y="838"/>
                </a:cxn>
                <a:cxn ang="0">
                  <a:pos x="780" y="828"/>
                </a:cxn>
                <a:cxn ang="0">
                  <a:pos x="735" y="818"/>
                </a:cxn>
                <a:cxn ang="0">
                  <a:pos x="688" y="805"/>
                </a:cxn>
                <a:cxn ang="0">
                  <a:pos x="643" y="785"/>
                </a:cxn>
                <a:cxn ang="0">
                  <a:pos x="597" y="759"/>
                </a:cxn>
                <a:cxn ang="0">
                  <a:pos x="551" y="724"/>
                </a:cxn>
                <a:cxn ang="0">
                  <a:pos x="460" y="627"/>
                </a:cxn>
                <a:cxn ang="0">
                  <a:pos x="368" y="491"/>
                </a:cxn>
                <a:cxn ang="0">
                  <a:pos x="276" y="326"/>
                </a:cxn>
                <a:cxn ang="0">
                  <a:pos x="231" y="243"/>
                </a:cxn>
                <a:cxn ang="0">
                  <a:pos x="184" y="165"/>
                </a:cxn>
                <a:cxn ang="0">
                  <a:pos x="139" y="98"/>
                </a:cxn>
                <a:cxn ang="0">
                  <a:pos x="92" y="44"/>
                </a:cxn>
                <a:cxn ang="0">
                  <a:pos x="47" y="11"/>
                </a:cxn>
                <a:cxn ang="0">
                  <a:pos x="0" y="0"/>
                </a:cxn>
              </a:cxnLst>
              <a:rect l="txL" t="txT" r="txR" b="txB"/>
              <a:pathLst>
                <a:path w="872" h="838">
                  <a:moveTo>
                    <a:pt x="872" y="838"/>
                  </a:moveTo>
                  <a:lnTo>
                    <a:pt x="780" y="828"/>
                  </a:lnTo>
                  <a:lnTo>
                    <a:pt x="735" y="818"/>
                  </a:lnTo>
                  <a:lnTo>
                    <a:pt x="688" y="805"/>
                  </a:lnTo>
                  <a:lnTo>
                    <a:pt x="643" y="785"/>
                  </a:lnTo>
                  <a:lnTo>
                    <a:pt x="597" y="759"/>
                  </a:lnTo>
                  <a:lnTo>
                    <a:pt x="551" y="724"/>
                  </a:lnTo>
                  <a:lnTo>
                    <a:pt x="460" y="627"/>
                  </a:lnTo>
                  <a:lnTo>
                    <a:pt x="368" y="491"/>
                  </a:lnTo>
                  <a:lnTo>
                    <a:pt x="276" y="326"/>
                  </a:lnTo>
                  <a:lnTo>
                    <a:pt x="231" y="243"/>
                  </a:lnTo>
                  <a:lnTo>
                    <a:pt x="184" y="165"/>
                  </a:lnTo>
                  <a:lnTo>
                    <a:pt x="139" y="98"/>
                  </a:lnTo>
                  <a:lnTo>
                    <a:pt x="92" y="44"/>
                  </a:lnTo>
                  <a:lnTo>
                    <a:pt x="47" y="11"/>
                  </a:lnTo>
                  <a:lnTo>
                    <a:pt x="0" y="0"/>
                  </a:lnTo>
                </a:path>
              </a:pathLst>
            </a:custGeom>
            <a:noFill/>
            <a:ln w="31750" cap="flat" cmpd="sng">
              <a:solidFill>
                <a:srgbClr val="0000CC">
                  <a:alpha val="100000"/>
                </a:srgbClr>
              </a:solidFill>
              <a:prstDash val="solid"/>
              <a:round/>
              <a:headEnd type="none" w="med" len="med"/>
              <a:tailEnd type="none" w="med" len="med"/>
            </a:ln>
          </p:spPr>
          <p:txBody>
            <a:bodyPr/>
            <a:p>
              <a:endParaRPr lang="en-US"/>
            </a:p>
          </p:txBody>
        </p:sp>
        <p:sp>
          <p:nvSpPr>
            <p:cNvPr id="14355" name="Freeform 9"/>
            <p:cNvSpPr/>
            <p:nvPr/>
          </p:nvSpPr>
          <p:spPr>
            <a:xfrm>
              <a:off x="557" y="2822"/>
              <a:ext cx="871" cy="838"/>
            </a:xfrm>
            <a:custGeom>
              <a:avLst/>
              <a:gdLst>
                <a:gd name="txL" fmla="*/ 0 w 871"/>
                <a:gd name="txT" fmla="*/ 0 h 838"/>
                <a:gd name="txR" fmla="*/ 871 w 871"/>
                <a:gd name="txB" fmla="*/ 838 h 838"/>
              </a:gdLst>
              <a:ahLst/>
              <a:cxnLst>
                <a:cxn ang="0">
                  <a:pos x="0" y="838"/>
                </a:cxn>
                <a:cxn ang="0">
                  <a:pos x="92" y="828"/>
                </a:cxn>
                <a:cxn ang="0">
                  <a:pos x="138" y="818"/>
                </a:cxn>
                <a:cxn ang="0">
                  <a:pos x="183" y="805"/>
                </a:cxn>
                <a:cxn ang="0">
                  <a:pos x="229" y="785"/>
                </a:cxn>
                <a:cxn ang="0">
                  <a:pos x="275" y="759"/>
                </a:cxn>
                <a:cxn ang="0">
                  <a:pos x="321" y="724"/>
                </a:cxn>
                <a:cxn ang="0">
                  <a:pos x="413" y="627"/>
                </a:cxn>
                <a:cxn ang="0">
                  <a:pos x="504" y="491"/>
                </a:cxn>
                <a:cxn ang="0">
                  <a:pos x="596" y="326"/>
                </a:cxn>
                <a:cxn ang="0">
                  <a:pos x="642" y="243"/>
                </a:cxn>
                <a:cxn ang="0">
                  <a:pos x="688" y="165"/>
                </a:cxn>
                <a:cxn ang="0">
                  <a:pos x="734" y="98"/>
                </a:cxn>
                <a:cxn ang="0">
                  <a:pos x="780" y="44"/>
                </a:cxn>
                <a:cxn ang="0">
                  <a:pos x="826" y="11"/>
                </a:cxn>
                <a:cxn ang="0">
                  <a:pos x="871" y="0"/>
                </a:cxn>
              </a:cxnLst>
              <a:rect l="txL" t="txT" r="txR" b="txB"/>
              <a:pathLst>
                <a:path w="871" h="838">
                  <a:moveTo>
                    <a:pt x="0" y="838"/>
                  </a:moveTo>
                  <a:lnTo>
                    <a:pt x="92" y="828"/>
                  </a:lnTo>
                  <a:lnTo>
                    <a:pt x="138" y="818"/>
                  </a:lnTo>
                  <a:lnTo>
                    <a:pt x="183" y="805"/>
                  </a:lnTo>
                  <a:lnTo>
                    <a:pt x="229" y="785"/>
                  </a:lnTo>
                  <a:lnTo>
                    <a:pt x="275" y="759"/>
                  </a:lnTo>
                  <a:lnTo>
                    <a:pt x="321" y="724"/>
                  </a:lnTo>
                  <a:lnTo>
                    <a:pt x="413" y="627"/>
                  </a:lnTo>
                  <a:lnTo>
                    <a:pt x="504" y="491"/>
                  </a:lnTo>
                  <a:lnTo>
                    <a:pt x="596" y="326"/>
                  </a:lnTo>
                  <a:lnTo>
                    <a:pt x="642" y="243"/>
                  </a:lnTo>
                  <a:lnTo>
                    <a:pt x="688" y="165"/>
                  </a:lnTo>
                  <a:lnTo>
                    <a:pt x="734" y="98"/>
                  </a:lnTo>
                  <a:lnTo>
                    <a:pt x="780" y="44"/>
                  </a:lnTo>
                  <a:lnTo>
                    <a:pt x="826" y="11"/>
                  </a:lnTo>
                  <a:lnTo>
                    <a:pt x="871" y="0"/>
                  </a:lnTo>
                </a:path>
              </a:pathLst>
            </a:custGeom>
            <a:noFill/>
            <a:ln w="31750" cap="flat" cmpd="sng">
              <a:solidFill>
                <a:srgbClr val="0000CC">
                  <a:alpha val="100000"/>
                </a:srgbClr>
              </a:solidFill>
              <a:prstDash val="solid"/>
              <a:round/>
              <a:headEnd type="none" w="med" len="med"/>
              <a:tailEnd type="none" w="med" len="med"/>
            </a:ln>
          </p:spPr>
          <p:txBody>
            <a:bodyPr/>
            <a:p>
              <a:endParaRPr lang="en-US"/>
            </a:p>
          </p:txBody>
        </p:sp>
        <p:sp>
          <p:nvSpPr>
            <p:cNvPr id="14356" name="Freeform 10"/>
            <p:cNvSpPr/>
            <p:nvPr/>
          </p:nvSpPr>
          <p:spPr>
            <a:xfrm>
              <a:off x="557" y="2968"/>
              <a:ext cx="1776" cy="689"/>
            </a:xfrm>
            <a:custGeom>
              <a:avLst/>
              <a:gdLst>
                <a:gd name="txL" fmla="*/ 0 w 1776"/>
                <a:gd name="txT" fmla="*/ 0 h 689"/>
                <a:gd name="txR" fmla="*/ 1776 w 1776"/>
                <a:gd name="txB" fmla="*/ 689 h 689"/>
              </a:gdLst>
              <a:ahLst/>
              <a:cxnLst>
                <a:cxn ang="0">
                  <a:pos x="0" y="0"/>
                </a:cxn>
                <a:cxn ang="0">
                  <a:pos x="0" y="689"/>
                </a:cxn>
                <a:cxn ang="0">
                  <a:pos x="1776" y="689"/>
                </a:cxn>
              </a:cxnLst>
              <a:rect l="txL" t="txT" r="txR" b="txB"/>
              <a:pathLst>
                <a:path w="1776" h="689">
                  <a:moveTo>
                    <a:pt x="0" y="0"/>
                  </a:moveTo>
                  <a:lnTo>
                    <a:pt x="0" y="689"/>
                  </a:lnTo>
                  <a:lnTo>
                    <a:pt x="1776" y="689"/>
                  </a:lnTo>
                </a:path>
              </a:pathLst>
            </a:custGeom>
            <a:noFill/>
            <a:ln w="23813" cap="flat" cmpd="sng">
              <a:solidFill>
                <a:schemeClr val="tx1">
                  <a:alpha val="100000"/>
                </a:schemeClr>
              </a:solidFill>
              <a:prstDash val="solid"/>
              <a:round/>
              <a:headEnd type="none" w="med" len="med"/>
              <a:tailEnd type="none" w="med" len="med"/>
            </a:ln>
          </p:spPr>
          <p:txBody>
            <a:bodyPr/>
            <a:p>
              <a:endParaRPr lang="en-US"/>
            </a:p>
          </p:txBody>
        </p:sp>
        <p:sp>
          <p:nvSpPr>
            <p:cNvPr id="14357" name="Line 11"/>
            <p:cNvSpPr/>
            <p:nvPr/>
          </p:nvSpPr>
          <p:spPr>
            <a:xfrm>
              <a:off x="535" y="2968"/>
              <a:ext cx="22" cy="1"/>
            </a:xfrm>
            <a:prstGeom prst="line">
              <a:avLst/>
            </a:prstGeom>
            <a:ln w="23813" cap="flat" cmpd="sng">
              <a:solidFill>
                <a:schemeClr val="tx1"/>
              </a:solidFill>
              <a:prstDash val="solid"/>
              <a:headEnd type="none" w="med" len="med"/>
              <a:tailEnd type="none" w="med" len="med"/>
            </a:ln>
          </p:spPr>
        </p:sp>
        <p:sp>
          <p:nvSpPr>
            <p:cNvPr id="14358" name="Line 12"/>
            <p:cNvSpPr/>
            <p:nvPr/>
          </p:nvSpPr>
          <p:spPr>
            <a:xfrm>
              <a:off x="535" y="3037"/>
              <a:ext cx="22" cy="1"/>
            </a:xfrm>
            <a:prstGeom prst="line">
              <a:avLst/>
            </a:prstGeom>
            <a:ln w="23813" cap="flat" cmpd="sng">
              <a:solidFill>
                <a:schemeClr val="tx1"/>
              </a:solidFill>
              <a:prstDash val="solid"/>
              <a:headEnd type="none" w="med" len="med"/>
              <a:tailEnd type="none" w="med" len="med"/>
            </a:ln>
          </p:spPr>
        </p:sp>
        <p:sp>
          <p:nvSpPr>
            <p:cNvPr id="14359" name="Line 13"/>
            <p:cNvSpPr/>
            <p:nvPr/>
          </p:nvSpPr>
          <p:spPr>
            <a:xfrm>
              <a:off x="535" y="3107"/>
              <a:ext cx="22" cy="1"/>
            </a:xfrm>
            <a:prstGeom prst="line">
              <a:avLst/>
            </a:prstGeom>
            <a:ln w="23813" cap="flat" cmpd="sng">
              <a:solidFill>
                <a:schemeClr val="tx1"/>
              </a:solidFill>
              <a:prstDash val="solid"/>
              <a:headEnd type="none" w="med" len="med"/>
              <a:tailEnd type="none" w="med" len="med"/>
            </a:ln>
          </p:spPr>
        </p:sp>
        <p:sp>
          <p:nvSpPr>
            <p:cNvPr id="14360" name="Line 14"/>
            <p:cNvSpPr/>
            <p:nvPr/>
          </p:nvSpPr>
          <p:spPr>
            <a:xfrm>
              <a:off x="535" y="3175"/>
              <a:ext cx="22" cy="1"/>
            </a:xfrm>
            <a:prstGeom prst="line">
              <a:avLst/>
            </a:prstGeom>
            <a:ln w="23813" cap="flat" cmpd="sng">
              <a:solidFill>
                <a:schemeClr val="tx1"/>
              </a:solidFill>
              <a:prstDash val="solid"/>
              <a:headEnd type="none" w="med" len="med"/>
              <a:tailEnd type="none" w="med" len="med"/>
            </a:ln>
          </p:spPr>
        </p:sp>
        <p:sp>
          <p:nvSpPr>
            <p:cNvPr id="14361" name="Line 15"/>
            <p:cNvSpPr/>
            <p:nvPr/>
          </p:nvSpPr>
          <p:spPr>
            <a:xfrm>
              <a:off x="535" y="3244"/>
              <a:ext cx="22" cy="1"/>
            </a:xfrm>
            <a:prstGeom prst="line">
              <a:avLst/>
            </a:prstGeom>
            <a:ln w="23813" cap="flat" cmpd="sng">
              <a:solidFill>
                <a:schemeClr val="tx1"/>
              </a:solidFill>
              <a:prstDash val="solid"/>
              <a:headEnd type="none" w="med" len="med"/>
              <a:tailEnd type="none" w="med" len="med"/>
            </a:ln>
          </p:spPr>
        </p:sp>
        <p:sp>
          <p:nvSpPr>
            <p:cNvPr id="14362" name="Line 16"/>
            <p:cNvSpPr/>
            <p:nvPr/>
          </p:nvSpPr>
          <p:spPr>
            <a:xfrm>
              <a:off x="535" y="3312"/>
              <a:ext cx="22" cy="1"/>
            </a:xfrm>
            <a:prstGeom prst="line">
              <a:avLst/>
            </a:prstGeom>
            <a:ln w="23813" cap="flat" cmpd="sng">
              <a:solidFill>
                <a:schemeClr val="tx1"/>
              </a:solidFill>
              <a:prstDash val="solid"/>
              <a:headEnd type="none" w="med" len="med"/>
              <a:tailEnd type="none" w="med" len="med"/>
            </a:ln>
          </p:spPr>
        </p:sp>
        <p:sp>
          <p:nvSpPr>
            <p:cNvPr id="14363" name="Line 17"/>
            <p:cNvSpPr/>
            <p:nvPr/>
          </p:nvSpPr>
          <p:spPr>
            <a:xfrm>
              <a:off x="535" y="3382"/>
              <a:ext cx="22" cy="1"/>
            </a:xfrm>
            <a:prstGeom prst="line">
              <a:avLst/>
            </a:prstGeom>
            <a:ln w="23813" cap="flat" cmpd="sng">
              <a:solidFill>
                <a:schemeClr val="tx1"/>
              </a:solidFill>
              <a:prstDash val="solid"/>
              <a:headEnd type="none" w="med" len="med"/>
              <a:tailEnd type="none" w="med" len="med"/>
            </a:ln>
          </p:spPr>
        </p:sp>
        <p:sp>
          <p:nvSpPr>
            <p:cNvPr id="14364" name="Line 18"/>
            <p:cNvSpPr/>
            <p:nvPr/>
          </p:nvSpPr>
          <p:spPr>
            <a:xfrm>
              <a:off x="535" y="3450"/>
              <a:ext cx="22" cy="1"/>
            </a:xfrm>
            <a:prstGeom prst="line">
              <a:avLst/>
            </a:prstGeom>
            <a:ln w="23813" cap="flat" cmpd="sng">
              <a:solidFill>
                <a:schemeClr val="tx1"/>
              </a:solidFill>
              <a:prstDash val="solid"/>
              <a:headEnd type="none" w="med" len="med"/>
              <a:tailEnd type="none" w="med" len="med"/>
            </a:ln>
          </p:spPr>
        </p:sp>
        <p:sp>
          <p:nvSpPr>
            <p:cNvPr id="14365" name="Line 19"/>
            <p:cNvSpPr/>
            <p:nvPr/>
          </p:nvSpPr>
          <p:spPr>
            <a:xfrm>
              <a:off x="535" y="3519"/>
              <a:ext cx="22" cy="1"/>
            </a:xfrm>
            <a:prstGeom prst="line">
              <a:avLst/>
            </a:prstGeom>
            <a:ln w="23813" cap="flat" cmpd="sng">
              <a:solidFill>
                <a:schemeClr val="tx1"/>
              </a:solidFill>
              <a:prstDash val="solid"/>
              <a:headEnd type="none" w="med" len="med"/>
              <a:tailEnd type="none" w="med" len="med"/>
            </a:ln>
          </p:spPr>
        </p:sp>
        <p:sp>
          <p:nvSpPr>
            <p:cNvPr id="14366" name="Line 20"/>
            <p:cNvSpPr/>
            <p:nvPr/>
          </p:nvSpPr>
          <p:spPr>
            <a:xfrm>
              <a:off x="535" y="3588"/>
              <a:ext cx="22" cy="1"/>
            </a:xfrm>
            <a:prstGeom prst="line">
              <a:avLst/>
            </a:prstGeom>
            <a:ln w="23813" cap="flat" cmpd="sng">
              <a:solidFill>
                <a:schemeClr val="tx1"/>
              </a:solidFill>
              <a:prstDash val="solid"/>
              <a:headEnd type="none" w="med" len="med"/>
              <a:tailEnd type="none" w="med" len="med"/>
            </a:ln>
          </p:spPr>
        </p:sp>
        <p:sp>
          <p:nvSpPr>
            <p:cNvPr id="14367" name="Line 21"/>
            <p:cNvSpPr/>
            <p:nvPr/>
          </p:nvSpPr>
          <p:spPr>
            <a:xfrm>
              <a:off x="2333" y="3657"/>
              <a:ext cx="1" cy="8"/>
            </a:xfrm>
            <a:prstGeom prst="line">
              <a:avLst/>
            </a:prstGeom>
            <a:ln w="23813" cap="flat" cmpd="sng">
              <a:solidFill>
                <a:schemeClr val="tx1"/>
              </a:solidFill>
              <a:prstDash val="solid"/>
              <a:headEnd type="none" w="med" len="med"/>
              <a:tailEnd type="none" w="med" len="med"/>
            </a:ln>
          </p:spPr>
        </p:sp>
        <p:sp>
          <p:nvSpPr>
            <p:cNvPr id="14368" name="Line 22"/>
            <p:cNvSpPr/>
            <p:nvPr/>
          </p:nvSpPr>
          <p:spPr>
            <a:xfrm>
              <a:off x="2156" y="3657"/>
              <a:ext cx="1" cy="8"/>
            </a:xfrm>
            <a:prstGeom prst="line">
              <a:avLst/>
            </a:prstGeom>
            <a:ln w="23813" cap="flat" cmpd="sng">
              <a:solidFill>
                <a:schemeClr val="tx1"/>
              </a:solidFill>
              <a:prstDash val="solid"/>
              <a:headEnd type="none" w="med" len="med"/>
              <a:tailEnd type="none" w="med" len="med"/>
            </a:ln>
          </p:spPr>
        </p:sp>
        <p:sp>
          <p:nvSpPr>
            <p:cNvPr id="14369" name="Line 23"/>
            <p:cNvSpPr/>
            <p:nvPr/>
          </p:nvSpPr>
          <p:spPr>
            <a:xfrm>
              <a:off x="1978" y="3657"/>
              <a:ext cx="1" cy="8"/>
            </a:xfrm>
            <a:prstGeom prst="line">
              <a:avLst/>
            </a:prstGeom>
            <a:ln w="23813" cap="flat" cmpd="sng">
              <a:solidFill>
                <a:schemeClr val="tx1"/>
              </a:solidFill>
              <a:prstDash val="solid"/>
              <a:headEnd type="none" w="med" len="med"/>
              <a:tailEnd type="none" w="med" len="med"/>
            </a:ln>
          </p:spPr>
        </p:sp>
        <p:sp>
          <p:nvSpPr>
            <p:cNvPr id="14370" name="Line 24"/>
            <p:cNvSpPr/>
            <p:nvPr/>
          </p:nvSpPr>
          <p:spPr>
            <a:xfrm>
              <a:off x="1800" y="3657"/>
              <a:ext cx="1" cy="8"/>
            </a:xfrm>
            <a:prstGeom prst="line">
              <a:avLst/>
            </a:prstGeom>
            <a:ln w="23813" cap="flat" cmpd="sng">
              <a:solidFill>
                <a:schemeClr val="tx1"/>
              </a:solidFill>
              <a:prstDash val="solid"/>
              <a:headEnd type="none" w="med" len="med"/>
              <a:tailEnd type="none" w="med" len="med"/>
            </a:ln>
          </p:spPr>
        </p:sp>
        <p:sp>
          <p:nvSpPr>
            <p:cNvPr id="14371" name="Line 25"/>
            <p:cNvSpPr/>
            <p:nvPr/>
          </p:nvSpPr>
          <p:spPr>
            <a:xfrm>
              <a:off x="1623" y="3657"/>
              <a:ext cx="1" cy="8"/>
            </a:xfrm>
            <a:prstGeom prst="line">
              <a:avLst/>
            </a:prstGeom>
            <a:ln w="23813" cap="flat" cmpd="sng">
              <a:solidFill>
                <a:schemeClr val="tx1"/>
              </a:solidFill>
              <a:prstDash val="solid"/>
              <a:headEnd type="none" w="med" len="med"/>
              <a:tailEnd type="none" w="med" len="med"/>
            </a:ln>
          </p:spPr>
        </p:sp>
        <p:sp>
          <p:nvSpPr>
            <p:cNvPr id="14372" name="Line 26"/>
            <p:cNvSpPr/>
            <p:nvPr/>
          </p:nvSpPr>
          <p:spPr>
            <a:xfrm>
              <a:off x="1445" y="3657"/>
              <a:ext cx="1" cy="8"/>
            </a:xfrm>
            <a:prstGeom prst="line">
              <a:avLst/>
            </a:prstGeom>
            <a:ln w="23813" cap="flat" cmpd="sng">
              <a:solidFill>
                <a:schemeClr val="tx1"/>
              </a:solidFill>
              <a:prstDash val="solid"/>
              <a:headEnd type="none" w="med" len="med"/>
              <a:tailEnd type="none" w="med" len="med"/>
            </a:ln>
          </p:spPr>
        </p:sp>
        <p:sp>
          <p:nvSpPr>
            <p:cNvPr id="14373" name="Line 27"/>
            <p:cNvSpPr/>
            <p:nvPr/>
          </p:nvSpPr>
          <p:spPr>
            <a:xfrm>
              <a:off x="1267" y="3657"/>
              <a:ext cx="1" cy="8"/>
            </a:xfrm>
            <a:prstGeom prst="line">
              <a:avLst/>
            </a:prstGeom>
            <a:ln w="23813" cap="flat" cmpd="sng">
              <a:solidFill>
                <a:schemeClr val="tx1"/>
              </a:solidFill>
              <a:prstDash val="solid"/>
              <a:headEnd type="none" w="med" len="med"/>
              <a:tailEnd type="none" w="med" len="med"/>
            </a:ln>
          </p:spPr>
        </p:sp>
        <p:sp>
          <p:nvSpPr>
            <p:cNvPr id="14374" name="Line 28"/>
            <p:cNvSpPr/>
            <p:nvPr/>
          </p:nvSpPr>
          <p:spPr>
            <a:xfrm>
              <a:off x="1090" y="3657"/>
              <a:ext cx="1" cy="8"/>
            </a:xfrm>
            <a:prstGeom prst="line">
              <a:avLst/>
            </a:prstGeom>
            <a:ln w="23813" cap="flat" cmpd="sng">
              <a:solidFill>
                <a:schemeClr val="tx1"/>
              </a:solidFill>
              <a:prstDash val="solid"/>
              <a:headEnd type="none" w="med" len="med"/>
              <a:tailEnd type="none" w="med" len="med"/>
            </a:ln>
          </p:spPr>
        </p:sp>
        <p:sp>
          <p:nvSpPr>
            <p:cNvPr id="14375" name="Line 29"/>
            <p:cNvSpPr/>
            <p:nvPr/>
          </p:nvSpPr>
          <p:spPr>
            <a:xfrm>
              <a:off x="912" y="3657"/>
              <a:ext cx="1" cy="8"/>
            </a:xfrm>
            <a:prstGeom prst="line">
              <a:avLst/>
            </a:prstGeom>
            <a:ln w="23813" cap="flat" cmpd="sng">
              <a:solidFill>
                <a:schemeClr val="tx1"/>
              </a:solidFill>
              <a:prstDash val="solid"/>
              <a:headEnd type="none" w="med" len="med"/>
              <a:tailEnd type="none" w="med" len="med"/>
            </a:ln>
          </p:spPr>
        </p:sp>
        <p:sp>
          <p:nvSpPr>
            <p:cNvPr id="14376" name="Line 30"/>
            <p:cNvSpPr/>
            <p:nvPr/>
          </p:nvSpPr>
          <p:spPr>
            <a:xfrm>
              <a:off x="735" y="3657"/>
              <a:ext cx="1" cy="8"/>
            </a:xfrm>
            <a:prstGeom prst="line">
              <a:avLst/>
            </a:prstGeom>
            <a:ln w="23813" cap="flat" cmpd="sng">
              <a:solidFill>
                <a:schemeClr val="tx1"/>
              </a:solidFill>
              <a:prstDash val="solid"/>
              <a:headEnd type="none" w="med" len="med"/>
              <a:tailEnd type="none" w="med" len="med"/>
            </a:ln>
          </p:spPr>
        </p:sp>
        <p:sp>
          <p:nvSpPr>
            <p:cNvPr id="14377" name="Rectangle 31"/>
            <p:cNvSpPr/>
            <p:nvPr/>
          </p:nvSpPr>
          <p:spPr>
            <a:xfrm>
              <a:off x="2268" y="3658"/>
              <a:ext cx="64" cy="278"/>
            </a:xfrm>
            <a:prstGeom prst="rect">
              <a:avLst/>
            </a:prstGeom>
            <a:noFill/>
            <a:ln w="9525">
              <a:noFill/>
            </a:ln>
          </p:spPr>
          <p:txBody>
            <a:bodyPr wrap="none" lIns="0" tIns="0" rIns="0" bIns="0">
              <a:spAutoFit/>
            </a:bodyPr>
            <a:p>
              <a:pPr>
                <a:spcBef>
                  <a:spcPct val="0"/>
                </a:spcBef>
              </a:pPr>
              <a:r>
                <a:rPr sz="2900" i="1" dirty="0">
                  <a:latin typeface="Times New Roman" panose="02020603050405020304" pitchFamily="18" charset="0"/>
                </a:rPr>
                <a:t>t</a:t>
              </a:r>
              <a:endParaRPr sz="1800" i="1" dirty="0">
                <a:latin typeface="Times New Roman" panose="02020603050405020304" pitchFamily="18" charset="0"/>
              </a:endParaRPr>
            </a:p>
          </p:txBody>
        </p:sp>
        <p:sp>
          <p:nvSpPr>
            <p:cNvPr id="14378" name="Rectangle 32"/>
            <p:cNvSpPr/>
            <p:nvPr/>
          </p:nvSpPr>
          <p:spPr>
            <a:xfrm>
              <a:off x="1385" y="3689"/>
              <a:ext cx="8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a:t>
              </a:r>
              <a:endParaRPr sz="1800" dirty="0">
                <a:latin typeface="Times New Roman" panose="02020603050405020304" pitchFamily="18" charset="0"/>
              </a:endParaRPr>
            </a:p>
          </p:txBody>
        </p:sp>
        <p:sp>
          <p:nvSpPr>
            <p:cNvPr id="14379" name="Rectangle 33"/>
            <p:cNvSpPr/>
            <p:nvPr/>
          </p:nvSpPr>
          <p:spPr>
            <a:xfrm>
              <a:off x="1593" y="3689"/>
              <a:ext cx="396"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3.182</a:t>
              </a:r>
              <a:endParaRPr sz="1800" dirty="0">
                <a:latin typeface="Times New Roman" panose="02020603050405020304" pitchFamily="18" charset="0"/>
              </a:endParaRPr>
            </a:p>
          </p:txBody>
        </p:sp>
        <p:sp>
          <p:nvSpPr>
            <p:cNvPr id="14380" name="Rectangle 34"/>
            <p:cNvSpPr/>
            <p:nvPr/>
          </p:nvSpPr>
          <p:spPr>
            <a:xfrm>
              <a:off x="659" y="3689"/>
              <a:ext cx="455"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-3.182</a:t>
              </a:r>
              <a:endParaRPr sz="1800" dirty="0">
                <a:latin typeface="Times New Roman" panose="02020603050405020304" pitchFamily="18" charset="0"/>
              </a:endParaRPr>
            </a:p>
          </p:txBody>
        </p:sp>
        <p:sp>
          <p:nvSpPr>
            <p:cNvPr id="14381" name="Rectangle 35"/>
            <p:cNvSpPr/>
            <p:nvPr/>
          </p:nvSpPr>
          <p:spPr>
            <a:xfrm>
              <a:off x="1932" y="3109"/>
              <a:ext cx="30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.025</a:t>
              </a:r>
              <a:endParaRPr sz="1800" dirty="0">
                <a:latin typeface="Times New Roman" panose="02020603050405020304" pitchFamily="18" charset="0"/>
              </a:endParaRPr>
            </a:p>
          </p:txBody>
        </p:sp>
        <p:sp>
          <p:nvSpPr>
            <p:cNvPr id="14382" name="Freeform 36"/>
            <p:cNvSpPr/>
            <p:nvPr/>
          </p:nvSpPr>
          <p:spPr>
            <a:xfrm>
              <a:off x="881" y="3317"/>
              <a:ext cx="106" cy="238"/>
            </a:xfrm>
            <a:custGeom>
              <a:avLst/>
              <a:gdLst>
                <a:gd name="txL" fmla="*/ 0 w 106"/>
                <a:gd name="txT" fmla="*/ 0 h 238"/>
                <a:gd name="txR" fmla="*/ 106 w 106"/>
                <a:gd name="txB" fmla="*/ 238 h 238"/>
              </a:gdLst>
              <a:ahLst/>
              <a:cxnLst>
                <a:cxn ang="0">
                  <a:pos x="0" y="0"/>
                </a:cxn>
                <a:cxn ang="0">
                  <a:pos x="17" y="1"/>
                </a:cxn>
                <a:cxn ang="0">
                  <a:pos x="35" y="5"/>
                </a:cxn>
                <a:cxn ang="0">
                  <a:pos x="50" y="14"/>
                </a:cxn>
                <a:cxn ang="0">
                  <a:pos x="64" y="25"/>
                </a:cxn>
                <a:cxn ang="0">
                  <a:pos x="74" y="39"/>
                </a:cxn>
                <a:cxn ang="0">
                  <a:pos x="83" y="55"/>
                </a:cxn>
                <a:cxn ang="0">
                  <a:pos x="86" y="73"/>
                </a:cxn>
                <a:cxn ang="0">
                  <a:pos x="86" y="90"/>
                </a:cxn>
                <a:cxn ang="0">
                  <a:pos x="83" y="108"/>
                </a:cxn>
                <a:cxn ang="0">
                  <a:pos x="74" y="124"/>
                </a:cxn>
                <a:cxn ang="0">
                  <a:pos x="67" y="140"/>
                </a:cxn>
                <a:cxn ang="0">
                  <a:pos x="64" y="157"/>
                </a:cxn>
                <a:cxn ang="0">
                  <a:pos x="64" y="175"/>
                </a:cxn>
                <a:cxn ang="0">
                  <a:pos x="67" y="192"/>
                </a:cxn>
                <a:cxn ang="0">
                  <a:pos x="76" y="209"/>
                </a:cxn>
                <a:cxn ang="0">
                  <a:pos x="86" y="222"/>
                </a:cxn>
                <a:cxn ang="0">
                  <a:pos x="99" y="234"/>
                </a:cxn>
                <a:cxn ang="0">
                  <a:pos x="106" y="238"/>
                </a:cxn>
              </a:cxnLst>
              <a:rect l="txL" t="txT" r="txR" b="txB"/>
              <a:pathLst>
                <a:path w="106" h="238">
                  <a:moveTo>
                    <a:pt x="0" y="0"/>
                  </a:moveTo>
                  <a:lnTo>
                    <a:pt x="17" y="1"/>
                  </a:lnTo>
                  <a:lnTo>
                    <a:pt x="35" y="5"/>
                  </a:lnTo>
                  <a:lnTo>
                    <a:pt x="50" y="14"/>
                  </a:lnTo>
                  <a:lnTo>
                    <a:pt x="64" y="25"/>
                  </a:lnTo>
                  <a:lnTo>
                    <a:pt x="74" y="39"/>
                  </a:lnTo>
                  <a:lnTo>
                    <a:pt x="83" y="55"/>
                  </a:lnTo>
                  <a:lnTo>
                    <a:pt x="86" y="73"/>
                  </a:lnTo>
                  <a:lnTo>
                    <a:pt x="86" y="90"/>
                  </a:lnTo>
                  <a:lnTo>
                    <a:pt x="83" y="108"/>
                  </a:lnTo>
                  <a:lnTo>
                    <a:pt x="74" y="124"/>
                  </a:lnTo>
                  <a:lnTo>
                    <a:pt x="67" y="140"/>
                  </a:lnTo>
                  <a:lnTo>
                    <a:pt x="64" y="157"/>
                  </a:lnTo>
                  <a:lnTo>
                    <a:pt x="64" y="175"/>
                  </a:lnTo>
                  <a:lnTo>
                    <a:pt x="67" y="192"/>
                  </a:lnTo>
                  <a:lnTo>
                    <a:pt x="76" y="209"/>
                  </a:lnTo>
                  <a:lnTo>
                    <a:pt x="86" y="222"/>
                  </a:lnTo>
                  <a:lnTo>
                    <a:pt x="99" y="234"/>
                  </a:lnTo>
                  <a:lnTo>
                    <a:pt x="106" y="238"/>
                  </a:lnTo>
                </a:path>
              </a:pathLst>
            </a:custGeom>
            <a:noFill/>
            <a:ln w="15875" cap="flat" cmpd="sng">
              <a:solidFill>
                <a:schemeClr val="tx1">
                  <a:alpha val="100000"/>
                </a:schemeClr>
              </a:solidFill>
              <a:prstDash val="solid"/>
              <a:round/>
              <a:headEnd type="none" w="med" len="med"/>
              <a:tailEnd type="none" w="med" len="med"/>
            </a:ln>
          </p:spPr>
          <p:txBody>
            <a:bodyPr/>
            <a:p>
              <a:endParaRPr lang="en-US"/>
            </a:p>
          </p:txBody>
        </p:sp>
        <p:sp>
          <p:nvSpPr>
            <p:cNvPr id="14383" name="Freeform 37"/>
            <p:cNvSpPr/>
            <p:nvPr/>
          </p:nvSpPr>
          <p:spPr>
            <a:xfrm>
              <a:off x="982" y="3534"/>
              <a:ext cx="49" cy="44"/>
            </a:xfrm>
            <a:custGeom>
              <a:avLst/>
              <a:gdLst>
                <a:gd name="txL" fmla="*/ 0 w 49"/>
                <a:gd name="txT" fmla="*/ 0 h 44"/>
                <a:gd name="txR" fmla="*/ 49 w 49"/>
                <a:gd name="txB" fmla="*/ 44 h 44"/>
              </a:gdLst>
              <a:ahLst/>
              <a:cxnLst>
                <a:cxn ang="0">
                  <a:pos x="9" y="0"/>
                </a:cxn>
                <a:cxn ang="0">
                  <a:pos x="49" y="31"/>
                </a:cxn>
                <a:cxn ang="0">
                  <a:pos x="0" y="44"/>
                </a:cxn>
                <a:cxn ang="0">
                  <a:pos x="9" y="0"/>
                </a:cxn>
              </a:cxnLst>
              <a:rect l="txL" t="txT" r="txR" b="txB"/>
              <a:pathLst>
                <a:path w="49" h="44">
                  <a:moveTo>
                    <a:pt x="9" y="0"/>
                  </a:moveTo>
                  <a:lnTo>
                    <a:pt x="49" y="31"/>
                  </a:lnTo>
                  <a:lnTo>
                    <a:pt x="0" y="44"/>
                  </a:lnTo>
                  <a:lnTo>
                    <a:pt x="9" y="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14384" name="Freeform 38"/>
            <p:cNvSpPr/>
            <p:nvPr/>
          </p:nvSpPr>
          <p:spPr>
            <a:xfrm>
              <a:off x="1861" y="3317"/>
              <a:ext cx="283" cy="188"/>
            </a:xfrm>
            <a:custGeom>
              <a:avLst/>
              <a:gdLst>
                <a:gd name="txL" fmla="*/ 0 w 283"/>
                <a:gd name="txT" fmla="*/ 0 h 188"/>
                <a:gd name="txR" fmla="*/ 283 w 283"/>
                <a:gd name="txB" fmla="*/ 188 h 188"/>
              </a:gdLst>
              <a:ahLst/>
              <a:cxnLst>
                <a:cxn ang="0">
                  <a:pos x="283" y="0"/>
                </a:cxn>
                <a:cxn ang="0">
                  <a:pos x="281" y="23"/>
                </a:cxn>
                <a:cxn ang="0">
                  <a:pos x="273" y="46"/>
                </a:cxn>
                <a:cxn ang="0">
                  <a:pos x="261" y="66"/>
                </a:cxn>
                <a:cxn ang="0">
                  <a:pos x="246" y="84"/>
                </a:cxn>
                <a:cxn ang="0">
                  <a:pos x="228" y="99"/>
                </a:cxn>
                <a:cxn ang="0">
                  <a:pos x="207" y="110"/>
                </a:cxn>
                <a:cxn ang="0">
                  <a:pos x="183" y="117"/>
                </a:cxn>
                <a:cxn ang="0">
                  <a:pos x="160" y="118"/>
                </a:cxn>
                <a:cxn ang="0">
                  <a:pos x="137" y="116"/>
                </a:cxn>
                <a:cxn ang="0">
                  <a:pos x="113" y="113"/>
                </a:cxn>
                <a:cxn ang="0">
                  <a:pos x="89" y="116"/>
                </a:cxn>
                <a:cxn ang="0">
                  <a:pos x="67" y="123"/>
                </a:cxn>
                <a:cxn ang="0">
                  <a:pos x="45" y="133"/>
                </a:cxn>
                <a:cxn ang="0">
                  <a:pos x="27" y="147"/>
                </a:cxn>
                <a:cxn ang="0">
                  <a:pos x="11" y="166"/>
                </a:cxn>
                <a:cxn ang="0">
                  <a:pos x="0" y="186"/>
                </a:cxn>
                <a:cxn ang="0">
                  <a:pos x="0" y="188"/>
                </a:cxn>
              </a:cxnLst>
              <a:rect l="txL" t="txT" r="txR" b="txB"/>
              <a:pathLst>
                <a:path w="283" h="188">
                  <a:moveTo>
                    <a:pt x="283" y="0"/>
                  </a:moveTo>
                  <a:lnTo>
                    <a:pt x="281" y="23"/>
                  </a:lnTo>
                  <a:lnTo>
                    <a:pt x="273" y="46"/>
                  </a:lnTo>
                  <a:lnTo>
                    <a:pt x="261" y="66"/>
                  </a:lnTo>
                  <a:lnTo>
                    <a:pt x="246" y="84"/>
                  </a:lnTo>
                  <a:lnTo>
                    <a:pt x="228" y="99"/>
                  </a:lnTo>
                  <a:lnTo>
                    <a:pt x="207" y="110"/>
                  </a:lnTo>
                  <a:lnTo>
                    <a:pt x="183" y="117"/>
                  </a:lnTo>
                  <a:lnTo>
                    <a:pt x="160" y="118"/>
                  </a:lnTo>
                  <a:lnTo>
                    <a:pt x="137" y="116"/>
                  </a:lnTo>
                  <a:lnTo>
                    <a:pt x="113" y="113"/>
                  </a:lnTo>
                  <a:lnTo>
                    <a:pt x="89" y="116"/>
                  </a:lnTo>
                  <a:lnTo>
                    <a:pt x="67" y="123"/>
                  </a:lnTo>
                  <a:lnTo>
                    <a:pt x="45" y="133"/>
                  </a:lnTo>
                  <a:lnTo>
                    <a:pt x="27" y="147"/>
                  </a:lnTo>
                  <a:lnTo>
                    <a:pt x="11" y="166"/>
                  </a:lnTo>
                  <a:lnTo>
                    <a:pt x="0" y="186"/>
                  </a:lnTo>
                  <a:lnTo>
                    <a:pt x="0" y="188"/>
                  </a:lnTo>
                </a:path>
              </a:pathLst>
            </a:custGeom>
            <a:noFill/>
            <a:ln w="15875" cap="flat" cmpd="sng">
              <a:solidFill>
                <a:schemeClr val="tx1">
                  <a:alpha val="100000"/>
                </a:schemeClr>
              </a:solidFill>
              <a:prstDash val="solid"/>
              <a:round/>
              <a:headEnd type="none" w="med" len="med"/>
              <a:tailEnd type="none" w="med" len="med"/>
            </a:ln>
          </p:spPr>
          <p:txBody>
            <a:bodyPr/>
            <a:p>
              <a:endParaRPr lang="en-US"/>
            </a:p>
          </p:txBody>
        </p:sp>
        <p:sp>
          <p:nvSpPr>
            <p:cNvPr id="14385" name="Freeform 39"/>
            <p:cNvSpPr/>
            <p:nvPr/>
          </p:nvSpPr>
          <p:spPr>
            <a:xfrm>
              <a:off x="1838" y="3500"/>
              <a:ext cx="45" cy="49"/>
            </a:xfrm>
            <a:custGeom>
              <a:avLst/>
              <a:gdLst>
                <a:gd name="txL" fmla="*/ 0 w 45"/>
                <a:gd name="txT" fmla="*/ 0 h 49"/>
                <a:gd name="txR" fmla="*/ 45 w 45"/>
                <a:gd name="txB" fmla="*/ 49 h 49"/>
              </a:gdLst>
              <a:ahLst/>
              <a:cxnLst>
                <a:cxn ang="0">
                  <a:pos x="45" y="9"/>
                </a:cxn>
                <a:cxn ang="0">
                  <a:pos x="12" y="49"/>
                </a:cxn>
                <a:cxn ang="0">
                  <a:pos x="0" y="0"/>
                </a:cxn>
                <a:cxn ang="0">
                  <a:pos x="45" y="9"/>
                </a:cxn>
              </a:cxnLst>
              <a:rect l="txL" t="txT" r="txR" b="txB"/>
              <a:pathLst>
                <a:path w="45" h="49">
                  <a:moveTo>
                    <a:pt x="45" y="9"/>
                  </a:moveTo>
                  <a:lnTo>
                    <a:pt x="12" y="49"/>
                  </a:lnTo>
                  <a:lnTo>
                    <a:pt x="0" y="0"/>
                  </a:lnTo>
                  <a:lnTo>
                    <a:pt x="45" y="9"/>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14386" name="Rectangle 40"/>
            <p:cNvSpPr/>
            <p:nvPr/>
          </p:nvSpPr>
          <p:spPr>
            <a:xfrm>
              <a:off x="600" y="2777"/>
              <a:ext cx="681"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Reject </a:t>
              </a:r>
              <a:r>
                <a:rPr sz="2200" i="1" dirty="0">
                  <a:latin typeface="Times New Roman" panose="02020603050405020304" pitchFamily="18" charset="0"/>
                </a:rPr>
                <a:t>H</a:t>
              </a:r>
              <a:r>
                <a:rPr sz="2200" baseline="-25000" dirty="0">
                  <a:latin typeface="Times New Roman" panose="02020603050405020304" pitchFamily="18" charset="0"/>
                </a:rPr>
                <a:t>0</a:t>
              </a:r>
              <a:endParaRPr sz="1800" baseline="-25000" dirty="0">
                <a:latin typeface="Times New Roman" panose="02020603050405020304" pitchFamily="18" charset="0"/>
              </a:endParaRPr>
            </a:p>
          </p:txBody>
        </p:sp>
        <p:sp>
          <p:nvSpPr>
            <p:cNvPr id="14387" name="Rectangle 41"/>
            <p:cNvSpPr/>
            <p:nvPr/>
          </p:nvSpPr>
          <p:spPr>
            <a:xfrm>
              <a:off x="1811" y="2777"/>
              <a:ext cx="681"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Reject </a:t>
              </a:r>
              <a:r>
                <a:rPr sz="2200" i="1" dirty="0">
                  <a:latin typeface="Times New Roman" panose="02020603050405020304" pitchFamily="18" charset="0"/>
                </a:rPr>
                <a:t>H</a:t>
              </a:r>
              <a:r>
                <a:rPr sz="2200" baseline="-25000" dirty="0">
                  <a:latin typeface="Times New Roman" panose="02020603050405020304" pitchFamily="18" charset="0"/>
                </a:rPr>
                <a:t>0</a:t>
              </a:r>
              <a:endParaRPr sz="1800" baseline="-25000" dirty="0">
                <a:latin typeface="Times New Roman" panose="02020603050405020304" pitchFamily="18" charset="0"/>
              </a:endParaRPr>
            </a:p>
          </p:txBody>
        </p:sp>
        <p:sp>
          <p:nvSpPr>
            <p:cNvPr id="14388" name="Line 42"/>
            <p:cNvSpPr/>
            <p:nvPr/>
          </p:nvSpPr>
          <p:spPr>
            <a:xfrm>
              <a:off x="832" y="3013"/>
              <a:ext cx="290" cy="1"/>
            </a:xfrm>
            <a:prstGeom prst="line">
              <a:avLst/>
            </a:prstGeom>
            <a:ln w="15875" cap="flat" cmpd="sng">
              <a:solidFill>
                <a:schemeClr val="tx1"/>
              </a:solidFill>
              <a:prstDash val="solid"/>
              <a:headEnd type="none" w="med" len="med"/>
              <a:tailEnd type="none" w="med" len="med"/>
            </a:ln>
          </p:spPr>
        </p:sp>
        <p:sp>
          <p:nvSpPr>
            <p:cNvPr id="14389" name="Freeform 43"/>
            <p:cNvSpPr/>
            <p:nvPr/>
          </p:nvSpPr>
          <p:spPr>
            <a:xfrm>
              <a:off x="773" y="2982"/>
              <a:ext cx="59" cy="60"/>
            </a:xfrm>
            <a:custGeom>
              <a:avLst/>
              <a:gdLst>
                <a:gd name="txL" fmla="*/ 0 w 59"/>
                <a:gd name="txT" fmla="*/ 0 h 60"/>
                <a:gd name="txR" fmla="*/ 59 w 59"/>
                <a:gd name="txB" fmla="*/ 60 h 60"/>
              </a:gdLst>
              <a:ahLst/>
              <a:cxnLst>
                <a:cxn ang="0">
                  <a:pos x="59" y="0"/>
                </a:cxn>
                <a:cxn ang="0">
                  <a:pos x="0" y="31"/>
                </a:cxn>
                <a:cxn ang="0">
                  <a:pos x="59" y="60"/>
                </a:cxn>
                <a:cxn ang="0">
                  <a:pos x="59" y="0"/>
                </a:cxn>
              </a:cxnLst>
              <a:rect l="txL" t="txT" r="txR" b="txB"/>
              <a:pathLst>
                <a:path w="59" h="60">
                  <a:moveTo>
                    <a:pt x="59" y="0"/>
                  </a:moveTo>
                  <a:lnTo>
                    <a:pt x="0" y="31"/>
                  </a:lnTo>
                  <a:lnTo>
                    <a:pt x="59" y="60"/>
                  </a:lnTo>
                  <a:lnTo>
                    <a:pt x="59" y="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14390" name="Line 44"/>
            <p:cNvSpPr/>
            <p:nvPr/>
          </p:nvSpPr>
          <p:spPr>
            <a:xfrm flipH="1">
              <a:off x="1761" y="3013"/>
              <a:ext cx="310" cy="1"/>
            </a:xfrm>
            <a:prstGeom prst="line">
              <a:avLst/>
            </a:prstGeom>
            <a:ln w="15875" cap="flat" cmpd="sng">
              <a:solidFill>
                <a:schemeClr val="tx1"/>
              </a:solidFill>
              <a:prstDash val="solid"/>
              <a:headEnd type="none" w="med" len="med"/>
              <a:tailEnd type="none" w="med" len="med"/>
            </a:ln>
          </p:spPr>
        </p:sp>
        <p:sp>
          <p:nvSpPr>
            <p:cNvPr id="14391" name="Freeform 45"/>
            <p:cNvSpPr/>
            <p:nvPr/>
          </p:nvSpPr>
          <p:spPr>
            <a:xfrm>
              <a:off x="2071" y="2982"/>
              <a:ext cx="59" cy="60"/>
            </a:xfrm>
            <a:custGeom>
              <a:avLst/>
              <a:gdLst>
                <a:gd name="txL" fmla="*/ 0 w 59"/>
                <a:gd name="txT" fmla="*/ 0 h 60"/>
                <a:gd name="txR" fmla="*/ 59 w 59"/>
                <a:gd name="txB" fmla="*/ 60 h 60"/>
              </a:gdLst>
              <a:ahLst/>
              <a:cxnLst>
                <a:cxn ang="0">
                  <a:pos x="0" y="60"/>
                </a:cxn>
                <a:cxn ang="0">
                  <a:pos x="59" y="31"/>
                </a:cxn>
                <a:cxn ang="0">
                  <a:pos x="0" y="0"/>
                </a:cxn>
                <a:cxn ang="0">
                  <a:pos x="0" y="60"/>
                </a:cxn>
              </a:cxnLst>
              <a:rect l="txL" t="txT" r="txR" b="txB"/>
              <a:pathLst>
                <a:path w="59" h="60">
                  <a:moveTo>
                    <a:pt x="0" y="60"/>
                  </a:moveTo>
                  <a:lnTo>
                    <a:pt x="59" y="31"/>
                  </a:lnTo>
                  <a:lnTo>
                    <a:pt x="0" y="0"/>
                  </a:lnTo>
                  <a:lnTo>
                    <a:pt x="0" y="60"/>
                  </a:lnTo>
                  <a:close/>
                </a:path>
              </a:pathLst>
            </a:custGeom>
            <a:solidFill>
              <a:schemeClr val="tx1">
                <a:alpha val="100000"/>
              </a:schemeClr>
            </a:solidFill>
            <a:ln w="9525" cap="flat" cmpd="sng">
              <a:solidFill>
                <a:schemeClr val="tx1">
                  <a:alpha val="100000"/>
                </a:schemeClr>
              </a:solidFill>
              <a:prstDash val="solid"/>
              <a:round/>
              <a:headEnd type="none" w="med" len="med"/>
              <a:tailEnd type="none" w="med" len="med"/>
            </a:ln>
          </p:spPr>
          <p:txBody>
            <a:bodyPr/>
            <a:p>
              <a:endParaRPr lang="en-US"/>
            </a:p>
          </p:txBody>
        </p:sp>
        <p:sp>
          <p:nvSpPr>
            <p:cNvPr id="14392" name="Line 46"/>
            <p:cNvSpPr/>
            <p:nvPr/>
          </p:nvSpPr>
          <p:spPr>
            <a:xfrm flipV="1">
              <a:off x="1122" y="3013"/>
              <a:ext cx="1" cy="670"/>
            </a:xfrm>
            <a:prstGeom prst="line">
              <a:avLst/>
            </a:prstGeom>
            <a:ln w="15875" cap="flat" cmpd="sng">
              <a:solidFill>
                <a:schemeClr val="tx1"/>
              </a:solidFill>
              <a:prstDash val="solid"/>
              <a:headEnd type="none" w="med" len="med"/>
              <a:tailEnd type="none" w="med" len="med"/>
            </a:ln>
          </p:spPr>
        </p:sp>
        <p:sp>
          <p:nvSpPr>
            <p:cNvPr id="14393" name="Line 47"/>
            <p:cNvSpPr/>
            <p:nvPr/>
          </p:nvSpPr>
          <p:spPr>
            <a:xfrm flipV="1">
              <a:off x="1761" y="3013"/>
              <a:ext cx="1" cy="676"/>
            </a:xfrm>
            <a:prstGeom prst="line">
              <a:avLst/>
            </a:prstGeom>
            <a:ln w="15875" cap="flat" cmpd="sng">
              <a:solidFill>
                <a:schemeClr val="tx1"/>
              </a:solidFill>
              <a:prstDash val="solid"/>
              <a:headEnd type="none" w="med" len="med"/>
              <a:tailEnd type="none" w="med" len="med"/>
            </a:ln>
          </p:spPr>
        </p:sp>
        <p:sp>
          <p:nvSpPr>
            <p:cNvPr id="14394" name="Rectangle 48"/>
            <p:cNvSpPr/>
            <p:nvPr/>
          </p:nvSpPr>
          <p:spPr>
            <a:xfrm>
              <a:off x="600" y="3109"/>
              <a:ext cx="308" cy="211"/>
            </a:xfrm>
            <a:prstGeom prst="rect">
              <a:avLst/>
            </a:prstGeom>
            <a:noFill/>
            <a:ln w="9525">
              <a:noFill/>
            </a:ln>
          </p:spPr>
          <p:txBody>
            <a:bodyPr wrap="none" lIns="0" tIns="0" rIns="0" bIns="0">
              <a:spAutoFit/>
            </a:bodyPr>
            <a:p>
              <a:pPr>
                <a:spcBef>
                  <a:spcPct val="0"/>
                </a:spcBef>
              </a:pPr>
              <a:r>
                <a:rPr sz="2200" dirty="0">
                  <a:latin typeface="Times New Roman" panose="02020603050405020304" pitchFamily="18" charset="0"/>
                </a:rPr>
                <a:t>.025</a:t>
              </a:r>
              <a:endParaRPr sz="1800" dirty="0">
                <a:latin typeface="Times New Roman" panose="02020603050405020304" pitchFamily="18" charset="0"/>
              </a:endParaRPr>
            </a:p>
          </p:txBody>
        </p:sp>
      </p:grpSp>
      <p:grpSp>
        <p:nvGrpSpPr>
          <p:cNvPr id="3" name="Group 49"/>
          <p:cNvGrpSpPr/>
          <p:nvPr/>
        </p:nvGrpSpPr>
        <p:grpSpPr>
          <a:xfrm>
            <a:off x="1701800" y="1770063"/>
            <a:ext cx="1058863" cy="1019175"/>
            <a:chOff x="1072" y="1115"/>
            <a:chExt cx="667" cy="642"/>
          </a:xfrm>
        </p:grpSpPr>
        <p:sp>
          <p:nvSpPr>
            <p:cNvPr id="14349" name="Rectangle 50"/>
            <p:cNvSpPr/>
            <p:nvPr/>
          </p:nvSpPr>
          <p:spPr>
            <a:xfrm>
              <a:off x="1072" y="1115"/>
              <a:ext cx="667" cy="327"/>
            </a:xfrm>
            <a:prstGeom prst="rect">
              <a:avLst/>
            </a:prstGeom>
            <a:noFill/>
            <a:ln w="9525">
              <a:noFill/>
            </a:ln>
          </p:spPr>
          <p:txBody>
            <a:bodyPr wrap="none">
              <a:spAutoFit/>
            </a:bodyPr>
            <a:p>
              <a:r>
                <a:rPr sz="2800" b="1" i="1" dirty="0">
                  <a:solidFill>
                    <a:srgbClr val="8E0D30"/>
                  </a:solidFill>
                  <a:latin typeface="Symbol" panose="05050102010706020507" pitchFamily="18" charset="2"/>
                </a:rPr>
                <a:t></a:t>
              </a:r>
              <a:r>
                <a:rPr sz="2800" b="1" baseline="-25000" dirty="0">
                  <a:solidFill>
                    <a:srgbClr val="8E0D30"/>
                  </a:solidFill>
                  <a:latin typeface="Times New Roman" panose="02020603050405020304" pitchFamily="18" charset="0"/>
                </a:rPr>
                <a:t>1</a:t>
              </a:r>
              <a:r>
                <a:rPr sz="2800" b="1" dirty="0">
                  <a:solidFill>
                    <a:srgbClr val="8E0D30"/>
                  </a:solidFill>
                  <a:latin typeface="Times New Roman" panose="02020603050405020304" pitchFamily="18" charset="0"/>
                </a:rPr>
                <a:t> = 0</a:t>
              </a:r>
              <a:endParaRPr sz="2800" b="1" dirty="0">
                <a:solidFill>
                  <a:srgbClr val="8E0D30"/>
                </a:solidFill>
                <a:latin typeface="Times New Roman" panose="02020603050405020304" pitchFamily="18" charset="0"/>
              </a:endParaRPr>
            </a:p>
          </p:txBody>
        </p:sp>
        <p:sp>
          <p:nvSpPr>
            <p:cNvPr id="14350" name="Rectangle 51"/>
            <p:cNvSpPr/>
            <p:nvPr/>
          </p:nvSpPr>
          <p:spPr>
            <a:xfrm>
              <a:off x="1074" y="1430"/>
              <a:ext cx="662" cy="327"/>
            </a:xfrm>
            <a:prstGeom prst="rect">
              <a:avLst/>
            </a:prstGeom>
            <a:noFill/>
            <a:ln w="9525">
              <a:noFill/>
            </a:ln>
          </p:spPr>
          <p:txBody>
            <a:bodyPr wrap="none">
              <a:spAutoFit/>
            </a:bodyPr>
            <a:p>
              <a:r>
                <a:rPr sz="2800" b="1" i="1" dirty="0">
                  <a:solidFill>
                    <a:srgbClr val="8E0D30"/>
                  </a:solidFill>
                  <a:latin typeface="Symbol" panose="05050102010706020507" pitchFamily="18" charset="2"/>
                </a:rPr>
                <a:t></a:t>
              </a:r>
              <a:r>
                <a:rPr sz="2800" b="1" baseline="-25000" dirty="0">
                  <a:solidFill>
                    <a:srgbClr val="8E0D30"/>
                  </a:solidFill>
                  <a:latin typeface="Times New Roman" panose="02020603050405020304" pitchFamily="18" charset="0"/>
                </a:rPr>
                <a:t>1</a:t>
              </a:r>
              <a:r>
                <a:rPr sz="2800" b="1" dirty="0">
                  <a:solidFill>
                    <a:srgbClr val="8E0D30"/>
                  </a:solidFill>
                  <a:latin typeface="Times New Roman" panose="02020603050405020304" pitchFamily="18" charset="0"/>
                </a:rPr>
                <a:t> </a:t>
              </a:r>
              <a:r>
                <a:rPr sz="2800" b="1" dirty="0">
                  <a:solidFill>
                    <a:srgbClr val="8E0D30"/>
                  </a:solidFill>
                  <a:latin typeface="Symbol" panose="05050102010706020507" pitchFamily="18" charset="2"/>
                </a:rPr>
                <a:t></a:t>
              </a:r>
              <a:r>
                <a:rPr sz="2800" b="1" dirty="0">
                  <a:solidFill>
                    <a:srgbClr val="8E0D30"/>
                  </a:solidFill>
                  <a:latin typeface="Times New Roman" panose="02020603050405020304" pitchFamily="18" charset="0"/>
                </a:rPr>
                <a:t> 0</a:t>
              </a:r>
              <a:endParaRPr sz="2800" b="1" dirty="0">
                <a:solidFill>
                  <a:srgbClr val="8E0D30"/>
                </a:solidFill>
                <a:latin typeface="Times New Roman" panose="02020603050405020304" pitchFamily="18" charset="0"/>
              </a:endParaRPr>
            </a:p>
          </p:txBody>
        </p:sp>
      </p:grpSp>
      <p:grpSp>
        <p:nvGrpSpPr>
          <p:cNvPr id="4" name="Group 52"/>
          <p:cNvGrpSpPr/>
          <p:nvPr/>
        </p:nvGrpSpPr>
        <p:grpSpPr>
          <a:xfrm>
            <a:off x="1693863" y="2809875"/>
            <a:ext cx="1528762" cy="1044575"/>
            <a:chOff x="1067" y="1770"/>
            <a:chExt cx="963" cy="658"/>
          </a:xfrm>
        </p:grpSpPr>
        <p:sp>
          <p:nvSpPr>
            <p:cNvPr id="14347" name="Rectangle 53"/>
            <p:cNvSpPr/>
            <p:nvPr/>
          </p:nvSpPr>
          <p:spPr>
            <a:xfrm>
              <a:off x="1067" y="1770"/>
              <a:ext cx="396" cy="327"/>
            </a:xfrm>
            <a:prstGeom prst="rect">
              <a:avLst/>
            </a:prstGeom>
            <a:noFill/>
            <a:ln w="9525">
              <a:noFill/>
            </a:ln>
          </p:spPr>
          <p:txBody>
            <a:bodyPr wrap="none">
              <a:spAutoFit/>
            </a:bodyPr>
            <a:p>
              <a:r>
                <a:rPr sz="2800" b="1" dirty="0">
                  <a:solidFill>
                    <a:srgbClr val="8E0D30"/>
                  </a:solidFill>
                  <a:latin typeface="Times New Roman" panose="02020603050405020304" pitchFamily="18" charset="0"/>
                </a:rPr>
                <a:t>.05</a:t>
              </a:r>
              <a:endParaRPr sz="2800" b="1" dirty="0">
                <a:solidFill>
                  <a:srgbClr val="8E0D30"/>
                </a:solidFill>
                <a:latin typeface="Times New Roman" panose="02020603050405020304" pitchFamily="18" charset="0"/>
              </a:endParaRPr>
            </a:p>
          </p:txBody>
        </p:sp>
        <p:sp>
          <p:nvSpPr>
            <p:cNvPr id="14348" name="Rectangle 54"/>
            <p:cNvSpPr/>
            <p:nvPr/>
          </p:nvSpPr>
          <p:spPr>
            <a:xfrm>
              <a:off x="1114" y="2101"/>
              <a:ext cx="916" cy="327"/>
            </a:xfrm>
            <a:prstGeom prst="rect">
              <a:avLst/>
            </a:prstGeom>
            <a:noFill/>
            <a:ln w="9525">
              <a:noFill/>
            </a:ln>
          </p:spPr>
          <p:txBody>
            <a:bodyPr wrap="none">
              <a:spAutoFit/>
            </a:bodyPr>
            <a:p>
              <a:r>
                <a:rPr sz="2800" b="1" dirty="0">
                  <a:solidFill>
                    <a:srgbClr val="8E0D30"/>
                  </a:solidFill>
                  <a:latin typeface="Times New Roman" panose="02020603050405020304" pitchFamily="18" charset="0"/>
                </a:rPr>
                <a:t>5 – 2 = 3</a:t>
              </a:r>
              <a:endParaRPr sz="2800" b="1" dirty="0">
                <a:solidFill>
                  <a:srgbClr val="8E0D30"/>
                </a:solidFill>
                <a:latin typeface="Times New Roman" panose="02020603050405020304" pitchFamily="18" charset="0"/>
              </a:endParaRPr>
            </a:p>
          </p:txBody>
        </p:sp>
      </p:grpSp>
      <p:sp>
        <p:nvSpPr>
          <p:cNvPr id="14344" name="Rectangle 55"/>
          <p:cNvSpPr/>
          <p:nvPr/>
        </p:nvSpPr>
        <p:spPr>
          <a:xfrm>
            <a:off x="4724400" y="1755775"/>
            <a:ext cx="3810000" cy="4114800"/>
          </a:xfrm>
          <a:prstGeom prst="rect">
            <a:avLst/>
          </a:prstGeom>
          <a:noFill/>
          <a:ln w="12700">
            <a:noFill/>
          </a:ln>
        </p:spPr>
        <p:txBody>
          <a:bodyPr lIns="90488" tIns="44450" rIns="90488" bIns="44450"/>
          <a:p>
            <a:pPr eaLnBrk="0" hangingPunct="0">
              <a:spcBef>
                <a:spcPct val="20000"/>
              </a:spcBef>
            </a:pPr>
            <a:r>
              <a:rPr sz="2800" b="1" dirty="0">
                <a:solidFill>
                  <a:schemeClr val="tx2"/>
                </a:solidFill>
                <a:latin typeface="Times New Roman" panose="02020603050405020304" pitchFamily="18" charset="0"/>
              </a:rPr>
              <a:t>Test Statistic: </a:t>
            </a:r>
            <a:endParaRPr sz="2800" b="1" dirty="0">
              <a:solidFill>
                <a:schemeClr val="tx2"/>
              </a:solidFill>
              <a:latin typeface="Times New Roman" panose="02020603050405020304" pitchFamily="18" charset="0"/>
            </a:endParaRPr>
          </a:p>
          <a:p>
            <a:pPr eaLnBrk="0" hangingPunct="0">
              <a:spcBef>
                <a:spcPct val="430000"/>
              </a:spcBef>
            </a:pPr>
            <a:r>
              <a:rPr sz="2800" b="1" dirty="0">
                <a:solidFill>
                  <a:schemeClr val="tx2"/>
                </a:solidFill>
                <a:latin typeface="Times New Roman" panose="02020603050405020304" pitchFamily="18" charset="0"/>
              </a:rPr>
              <a:t>Decision:</a:t>
            </a:r>
            <a:endParaRPr sz="2800" b="1" dirty="0">
              <a:solidFill>
                <a:schemeClr val="tx2"/>
              </a:solidFill>
              <a:latin typeface="Times New Roman" panose="02020603050405020304" pitchFamily="18" charset="0"/>
            </a:endParaRPr>
          </a:p>
          <a:p>
            <a:pPr eaLnBrk="0" hangingPunct="0">
              <a:spcBef>
                <a:spcPct val="20000"/>
              </a:spcBef>
            </a:pPr>
            <a:endParaRPr sz="2800" b="1" dirty="0">
              <a:solidFill>
                <a:schemeClr val="tx2"/>
              </a:solidFill>
              <a:latin typeface="Times New Roman" panose="02020603050405020304" pitchFamily="18" charset="0"/>
            </a:endParaRPr>
          </a:p>
          <a:p>
            <a:pPr eaLnBrk="0" hangingPunct="0">
              <a:spcBef>
                <a:spcPct val="20000"/>
              </a:spcBef>
            </a:pPr>
            <a:r>
              <a:rPr sz="2800" b="1" dirty="0">
                <a:solidFill>
                  <a:schemeClr val="tx2"/>
                </a:solidFill>
                <a:latin typeface="Times New Roman" panose="02020603050405020304" pitchFamily="18" charset="0"/>
              </a:rPr>
              <a:t>Conclusion:</a:t>
            </a:r>
            <a:endParaRPr sz="2800" b="1" dirty="0">
              <a:solidFill>
                <a:schemeClr val="tx2"/>
              </a:solidFill>
              <a:latin typeface="Times New Roman" panose="02020603050405020304" pitchFamily="18" charset="0"/>
            </a:endParaRPr>
          </a:p>
          <a:p>
            <a:pPr eaLnBrk="0" latinLnBrk="1" hangingPunct="0">
              <a:spcBef>
                <a:spcPct val="20000"/>
              </a:spcBef>
            </a:pPr>
            <a:endParaRPr sz="2800" b="1" dirty="0">
              <a:solidFill>
                <a:schemeClr val="tx2"/>
              </a:solidFill>
              <a:latin typeface="Times New Roman" panose="02020603050405020304" pitchFamily="18" charset="0"/>
            </a:endParaRPr>
          </a:p>
        </p:txBody>
      </p:sp>
      <p:graphicFrame>
        <p:nvGraphicFramePr>
          <p:cNvPr id="423992" name="Object 56">
            <a:hlinkClick r:id="" action="ppaction://ole?verb="/>
          </p:cNvPr>
          <p:cNvGraphicFramePr/>
          <p:nvPr/>
        </p:nvGraphicFramePr>
        <p:xfrm>
          <a:off x="5649913" y="2771775"/>
          <a:ext cx="1389062" cy="352425"/>
        </p:xfrm>
        <a:graphic>
          <a:graphicData uri="http://schemas.openxmlformats.org/presentationml/2006/ole">
            <mc:AlternateContent xmlns:mc="http://schemas.openxmlformats.org/markup-compatibility/2006">
              <mc:Choice xmlns:v="urn:schemas-microsoft-com:vml" Requires="v">
                <p:oleObj spid="_x0000_s3107" name="" r:id="rId1" imgW="787400" imgH="203200" progId="Equation.DSMT4">
                  <p:embed/>
                </p:oleObj>
              </mc:Choice>
              <mc:Fallback>
                <p:oleObj name="" r:id="rId1" imgW="787400" imgH="203200" progId="Equation.DSMT4">
                  <p:embed/>
                  <p:pic>
                    <p:nvPicPr>
                      <p:cNvPr id="0" name="Picture 3106"/>
                      <p:cNvPicPr/>
                      <p:nvPr/>
                    </p:nvPicPr>
                    <p:blipFill>
                      <a:blip r:embed="rId2">
                        <a:clrChange>
                          <a:clrFrom>
                            <a:srgbClr val="000000"/>
                          </a:clrFrom>
                          <a:clrTo>
                            <a:srgbClr val="000000"/>
                          </a:clrTo>
                        </a:clrChange>
                      </a:blip>
                      <a:stretch>
                        <a:fillRect/>
                      </a:stretch>
                    </p:blipFill>
                    <p:spPr>
                      <a:xfrm>
                        <a:off x="5649913" y="2771775"/>
                        <a:ext cx="1389062" cy="352425"/>
                      </a:xfrm>
                      <a:prstGeom prst="rect">
                        <a:avLst/>
                      </a:prstGeom>
                      <a:noFill/>
                      <a:ln w="38100">
                        <a:noFill/>
                        <a:miter/>
                      </a:ln>
                    </p:spPr>
                  </p:pic>
                </p:oleObj>
              </mc:Fallback>
            </mc:AlternateContent>
          </a:graphicData>
        </a:graphic>
      </p:graphicFrame>
      <p:sp>
        <p:nvSpPr>
          <p:cNvPr id="423993" name="Rectangle 57"/>
          <p:cNvSpPr/>
          <p:nvPr/>
        </p:nvSpPr>
        <p:spPr>
          <a:xfrm>
            <a:off x="4725988" y="4427538"/>
            <a:ext cx="4187825" cy="515937"/>
          </a:xfrm>
          <a:prstGeom prst="rect">
            <a:avLst/>
          </a:prstGeom>
          <a:noFill/>
          <a:ln w="12700">
            <a:noFill/>
          </a:ln>
        </p:spPr>
        <p:txBody>
          <a:bodyPr lIns="90488" tIns="44450" rIns="90488" bIns="44450">
            <a:spAutoFit/>
          </a:bodyPr>
          <a:p>
            <a:pPr eaLnBrk="0" hangingPunct="0"/>
            <a:r>
              <a:rPr sz="2800" b="1" dirty="0">
                <a:solidFill>
                  <a:srgbClr val="8E0D30"/>
                </a:solidFill>
                <a:latin typeface="Times New Roman" panose="02020603050405020304" pitchFamily="18" charset="0"/>
              </a:rPr>
              <a:t>Reject at </a:t>
            </a:r>
            <a:r>
              <a:rPr sz="2800" b="1" i="1" dirty="0">
                <a:solidFill>
                  <a:srgbClr val="8E0D30"/>
                </a:solidFill>
                <a:latin typeface="Symbol" panose="05050102010706020507" pitchFamily="18" charset="2"/>
              </a:rPr>
              <a:t></a:t>
            </a:r>
            <a:r>
              <a:rPr sz="2800" b="1" dirty="0">
                <a:solidFill>
                  <a:srgbClr val="8E0D30"/>
                </a:solidFill>
                <a:latin typeface="Times New Roman" panose="02020603050405020304" pitchFamily="18" charset="0"/>
              </a:rPr>
              <a:t> = .05</a:t>
            </a:r>
            <a:endParaRPr sz="2800" b="1" dirty="0">
              <a:solidFill>
                <a:srgbClr val="8E0D30"/>
              </a:solidFill>
              <a:latin typeface="Times New Roman" panose="02020603050405020304" pitchFamily="18" charset="0"/>
            </a:endParaRPr>
          </a:p>
        </p:txBody>
      </p:sp>
      <p:sp>
        <p:nvSpPr>
          <p:cNvPr id="423994" name="Rectangle 58"/>
          <p:cNvSpPr/>
          <p:nvPr/>
        </p:nvSpPr>
        <p:spPr>
          <a:xfrm>
            <a:off x="4725988" y="5494338"/>
            <a:ext cx="3959225" cy="942975"/>
          </a:xfrm>
          <a:prstGeom prst="rect">
            <a:avLst/>
          </a:prstGeom>
          <a:noFill/>
          <a:ln w="12700">
            <a:noFill/>
          </a:ln>
        </p:spPr>
        <p:txBody>
          <a:bodyPr lIns="90488" tIns="44450" rIns="90488" bIns="44450">
            <a:spAutoFit/>
          </a:bodyPr>
          <a:p>
            <a:pPr eaLnBrk="0" hangingPunct="0"/>
            <a:r>
              <a:rPr sz="2800" b="1" dirty="0">
                <a:solidFill>
                  <a:srgbClr val="8E0D30"/>
                </a:solidFill>
                <a:latin typeface="Times New Roman" panose="02020603050405020304" pitchFamily="18" charset="0"/>
              </a:rPr>
              <a:t>There is evidence of a relationship</a:t>
            </a:r>
            <a:endParaRPr sz="2800" b="1" dirty="0">
              <a:solidFill>
                <a:srgbClr val="8E0D3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423992"/>
                                        </p:tgtEl>
                                        <p:attrNameLst>
                                          <p:attrName>style.visibility</p:attrName>
                                        </p:attrNameLst>
                                      </p:cBhvr>
                                      <p:to>
                                        <p:strVal val="visible"/>
                                      </p:to>
                                    </p:set>
                                    <p:animEffect transition="in" filter="wipe(left)">
                                      <p:cBhvr>
                                        <p:cTn id="21" dur="500"/>
                                        <p:tgtEl>
                                          <p:spTgt spid="42399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23993"/>
                                        </p:tgtEl>
                                        <p:attrNameLst>
                                          <p:attrName>style.visibility</p:attrName>
                                        </p:attrNameLst>
                                      </p:cBhvr>
                                      <p:to>
                                        <p:strVal val="visible"/>
                                      </p:to>
                                    </p:set>
                                    <p:animEffect transition="in" filter="wipe(left)">
                                      <p:cBhvr>
                                        <p:cTn id="26" dur="500"/>
                                        <p:tgtEl>
                                          <p:spTgt spid="42399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23994"/>
                                        </p:tgtEl>
                                        <p:attrNameLst>
                                          <p:attrName>style.visibility</p:attrName>
                                        </p:attrNameLst>
                                      </p:cBhvr>
                                      <p:to>
                                        <p:strVal val="visible"/>
                                      </p:to>
                                    </p:set>
                                    <p:animEffect transition="in" filter="wipe(left)">
                                      <p:cBhvr>
                                        <p:cTn id="31" dur="500"/>
                                        <p:tgtEl>
                                          <p:spTgt spid="423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93" grpId="0"/>
      <p:bldP spid="42399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Rectangle 3"/>
          <p:cNvSpPr>
            <a:spLocks noGrp="1"/>
          </p:cNvSpPr>
          <p:nvPr>
            <p:ph type="title"/>
          </p:nvPr>
        </p:nvSpPr>
        <p:spPr>
          <a:xfrm>
            <a:off x="1066800" y="171450"/>
            <a:ext cx="6934200" cy="1123950"/>
          </a:xfrm>
          <a:ln/>
        </p:spPr>
        <p:txBody>
          <a:bodyPr vert="horz" wrap="square" lIns="90488" tIns="44450" rIns="90488" bIns="44450" anchor="ctr" anchorCtr="1"/>
          <a:p>
            <a:r>
              <a:rPr b="1" dirty="0"/>
              <a:t>Test of Slope Coefficient</a:t>
            </a:r>
            <a:br>
              <a:rPr b="1" dirty="0"/>
            </a:br>
            <a:r>
              <a:rPr b="1" dirty="0"/>
              <a:t>Computer Output</a:t>
            </a:r>
            <a:endParaRPr b="1" dirty="0"/>
          </a:p>
        </p:txBody>
      </p:sp>
      <p:sp>
        <p:nvSpPr>
          <p:cNvPr id="66563" name="Rectangle 4"/>
          <p:cNvSpPr>
            <a:spLocks noGrp="1"/>
          </p:cNvSpPr>
          <p:nvPr>
            <p:ph sz="half" idx="1"/>
          </p:nvPr>
        </p:nvSpPr>
        <p:spPr>
          <a:xfrm>
            <a:off x="836613" y="1858963"/>
            <a:ext cx="7620000" cy="4237037"/>
          </a:xfrm>
          <a:solidFill>
            <a:srgbClr val="E9F05A">
              <a:alpha val="50195"/>
            </a:srgbClr>
          </a:solidFill>
          <a:ln/>
        </p:spPr>
        <p:txBody>
          <a:bodyPr vert="horz" wrap="square" lIns="90488" tIns="44450" rIns="90488" bIns="44450" anchor="t" anchorCtr="0"/>
          <a:p>
            <a:pPr algn="ctr">
              <a:buClrTx/>
              <a:buSzTx/>
              <a:buFontTx/>
              <a:buNone/>
            </a:pPr>
            <a:r>
              <a:rPr sz="2000" b="1" dirty="0">
                <a:latin typeface="Courier New" panose="02070309020205020404" pitchFamily="49" charset="0"/>
                <a:ea typeface="+mn-ea"/>
                <a:cs typeface="+mn-cs"/>
              </a:rPr>
              <a:t> Parameter Estimates</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Parameter Standard  T for H0:</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Variable DF Estimate    Error   Param=0 Prob&gt;|T|</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INTERCEP  1  -0.1000   0.6350    -0.157   0.8849</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ADVERT    1   0.7000   0.1914     3.656   0.0354</a:t>
            </a:r>
            <a:endParaRPr sz="1800" b="1" dirty="0">
              <a:latin typeface="Courier New" panose="02070309020205020404" pitchFamily="49" charset="0"/>
              <a:ea typeface="+mn-ea"/>
              <a:cs typeface="+mn-cs"/>
            </a:endParaRPr>
          </a:p>
          <a:p>
            <a:pPr>
              <a:buClrTx/>
              <a:buSzTx/>
              <a:buFontTx/>
              <a:buNone/>
            </a:pPr>
            <a:endParaRPr sz="1800" b="1" dirty="0">
              <a:latin typeface="Courier New" panose="02070309020205020404" pitchFamily="49" charset="0"/>
              <a:ea typeface="+mn-ea"/>
              <a:cs typeface="+mn-cs"/>
            </a:endParaRPr>
          </a:p>
          <a:p>
            <a:pPr>
              <a:buClrTx/>
              <a:buSzTx/>
              <a:buFontTx/>
              <a:buNone/>
            </a:pPr>
            <a:endParaRPr sz="1800" b="1" dirty="0">
              <a:latin typeface="Courier New" panose="02070309020205020404" pitchFamily="49" charset="0"/>
              <a:ea typeface="+mn-ea"/>
              <a:cs typeface="+mn-cs"/>
            </a:endParaRPr>
          </a:p>
          <a:p>
            <a:pPr>
              <a:buClrTx/>
              <a:buSzTx/>
              <a:buFontTx/>
              <a:buNone/>
            </a:pPr>
            <a:r>
              <a:rPr sz="1800" b="1" dirty="0">
                <a:latin typeface="Courier New" panose="02070309020205020404" pitchFamily="49" charset="0"/>
                <a:ea typeface="+mn-ea"/>
                <a:cs typeface="+mn-cs"/>
              </a:rPr>
              <a:t> </a:t>
            </a:r>
            <a:endParaRPr sz="1800" b="1" dirty="0">
              <a:latin typeface="Courier New" panose="02070309020205020404" pitchFamily="49" charset="0"/>
              <a:ea typeface="+mn-ea"/>
              <a:cs typeface="+mn-cs"/>
            </a:endParaRPr>
          </a:p>
        </p:txBody>
      </p:sp>
      <p:sp>
        <p:nvSpPr>
          <p:cNvPr id="66564" name="Line 5"/>
          <p:cNvSpPr/>
          <p:nvPr/>
        </p:nvSpPr>
        <p:spPr>
          <a:xfrm flipV="1">
            <a:off x="5422900" y="3581400"/>
            <a:ext cx="673100" cy="1155700"/>
          </a:xfrm>
          <a:prstGeom prst="line">
            <a:avLst/>
          </a:prstGeom>
          <a:ln w="25400" cap="flat" cmpd="sng">
            <a:solidFill>
              <a:schemeClr val="folHlink"/>
            </a:solidFill>
            <a:prstDash val="solid"/>
            <a:headEnd type="none" w="med" len="med"/>
            <a:tailEnd type="triangle" w="med" len="med"/>
          </a:ln>
        </p:spPr>
      </p:sp>
      <p:sp>
        <p:nvSpPr>
          <p:cNvPr id="66565" name="Line 6"/>
          <p:cNvSpPr/>
          <p:nvPr/>
        </p:nvSpPr>
        <p:spPr>
          <a:xfrm flipV="1">
            <a:off x="7924800" y="3657600"/>
            <a:ext cx="0" cy="1831975"/>
          </a:xfrm>
          <a:prstGeom prst="line">
            <a:avLst/>
          </a:prstGeom>
          <a:ln w="25400" cap="flat" cmpd="sng">
            <a:solidFill>
              <a:schemeClr val="folHlink"/>
            </a:solidFill>
            <a:prstDash val="solid"/>
            <a:headEnd type="none" w="med" len="med"/>
            <a:tailEnd type="triangle" w="med" len="med"/>
          </a:ln>
        </p:spPr>
      </p:sp>
      <p:sp>
        <p:nvSpPr>
          <p:cNvPr id="66566" name="Line 7"/>
          <p:cNvSpPr/>
          <p:nvPr/>
        </p:nvSpPr>
        <p:spPr>
          <a:xfrm flipV="1">
            <a:off x="3975100" y="3581400"/>
            <a:ext cx="444500" cy="1155700"/>
          </a:xfrm>
          <a:prstGeom prst="line">
            <a:avLst/>
          </a:prstGeom>
          <a:ln w="25400" cap="flat" cmpd="sng">
            <a:solidFill>
              <a:schemeClr val="folHlink"/>
            </a:solidFill>
            <a:prstDash val="solid"/>
            <a:headEnd type="none" w="med" len="med"/>
            <a:tailEnd type="triangle" w="med" len="med"/>
          </a:ln>
        </p:spPr>
      </p:sp>
      <p:sp>
        <p:nvSpPr>
          <p:cNvPr id="66567" name="Line 8"/>
          <p:cNvSpPr/>
          <p:nvPr/>
        </p:nvSpPr>
        <p:spPr>
          <a:xfrm flipV="1">
            <a:off x="2298700" y="3581400"/>
            <a:ext cx="673100" cy="1155700"/>
          </a:xfrm>
          <a:prstGeom prst="line">
            <a:avLst/>
          </a:prstGeom>
          <a:ln w="25400" cap="flat" cmpd="sng">
            <a:solidFill>
              <a:schemeClr val="folHlink"/>
            </a:solidFill>
            <a:prstDash val="solid"/>
            <a:headEnd type="none" w="med" len="med"/>
            <a:tailEnd type="triangle" w="med" len="med"/>
          </a:ln>
        </p:spPr>
      </p:sp>
      <p:sp>
        <p:nvSpPr>
          <p:cNvPr id="66568" name="AutoShape 9"/>
          <p:cNvSpPr/>
          <p:nvPr/>
        </p:nvSpPr>
        <p:spPr>
          <a:xfrm>
            <a:off x="4806950" y="4630738"/>
            <a:ext cx="2017713" cy="773112"/>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66569" name="Rectangle 10"/>
          <p:cNvSpPr/>
          <p:nvPr/>
        </p:nvSpPr>
        <p:spPr>
          <a:xfrm>
            <a:off x="4573588" y="4770438"/>
            <a:ext cx="2206625" cy="515937"/>
          </a:xfrm>
          <a:prstGeom prst="rect">
            <a:avLst/>
          </a:prstGeom>
          <a:noFill/>
          <a:ln w="12700">
            <a:noFill/>
          </a:ln>
        </p:spPr>
        <p:txBody>
          <a:bodyPr lIns="90488" tIns="44450" rIns="90488" bIns="44450">
            <a:spAutoFit/>
          </a:bodyPr>
          <a:p>
            <a:pPr algn="ctr" eaLnBrk="0" hangingPunct="0"/>
            <a:r>
              <a:rPr sz="2800" b="1" i="1" dirty="0">
                <a:latin typeface="Times New Roman" panose="02020603050405020304" pitchFamily="18" charset="0"/>
              </a:rPr>
              <a:t>t</a:t>
            </a:r>
            <a:r>
              <a:rPr sz="2800" b="1" dirty="0">
                <a:latin typeface="Times New Roman" panose="02020603050405020304" pitchFamily="18" charset="0"/>
              </a:rPr>
              <a:t> = </a:t>
            </a:r>
            <a:r>
              <a:rPr sz="2800" b="1" i="1" dirty="0">
                <a:latin typeface="Symbol" panose="05050102010706020507" pitchFamily="18" charset="2"/>
              </a:rPr>
              <a:t></a:t>
            </a:r>
            <a:r>
              <a:rPr sz="2800" b="1" i="1" baseline="-25000" dirty="0">
                <a:latin typeface="Times New Roman" panose="02020603050405020304" pitchFamily="18" charset="0"/>
              </a:rPr>
              <a:t>1</a:t>
            </a:r>
            <a:r>
              <a:rPr sz="2800" b="1" baseline="-25000" dirty="0">
                <a:latin typeface="Times New Roman" panose="02020603050405020304" pitchFamily="18" charset="0"/>
              </a:rPr>
              <a:t> </a:t>
            </a:r>
            <a:r>
              <a:rPr sz="2800" b="1" dirty="0">
                <a:latin typeface="Times New Roman" panose="02020603050405020304" pitchFamily="18" charset="0"/>
              </a:rPr>
              <a:t>/ </a:t>
            </a:r>
            <a:r>
              <a:rPr sz="2800" b="1" i="1" dirty="0">
                <a:latin typeface="Times New Roman" panose="02020603050405020304" pitchFamily="18" charset="0"/>
              </a:rPr>
              <a:t>S</a:t>
            </a:r>
            <a:r>
              <a:rPr sz="2800" b="1" i="1" baseline="-25000" dirty="0">
                <a:latin typeface="Symbol" panose="05050102010706020507" pitchFamily="18" charset="2"/>
              </a:rPr>
              <a:t></a:t>
            </a:r>
            <a:endParaRPr sz="2800" b="1" i="1" baseline="-25000" dirty="0">
              <a:latin typeface="Symbol" panose="05050102010706020507" pitchFamily="18" charset="2"/>
            </a:endParaRPr>
          </a:p>
        </p:txBody>
      </p:sp>
      <p:sp>
        <p:nvSpPr>
          <p:cNvPr id="66570" name="AutoShape 11"/>
          <p:cNvSpPr/>
          <p:nvPr/>
        </p:nvSpPr>
        <p:spPr>
          <a:xfrm>
            <a:off x="6559550" y="5483225"/>
            <a:ext cx="1511300" cy="520700"/>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66571" name="Rectangle 12"/>
          <p:cNvSpPr/>
          <p:nvPr/>
        </p:nvSpPr>
        <p:spPr>
          <a:xfrm>
            <a:off x="6249988" y="5478463"/>
            <a:ext cx="2206625" cy="515937"/>
          </a:xfrm>
          <a:prstGeom prst="rect">
            <a:avLst/>
          </a:prstGeom>
          <a:noFill/>
          <a:ln w="12700">
            <a:noFill/>
          </a:ln>
        </p:spPr>
        <p:txBody>
          <a:bodyPr lIns="90488" tIns="44450" rIns="90488" bIns="44450">
            <a:spAutoFit/>
          </a:bodyPr>
          <a:p>
            <a:pPr algn="ctr" eaLnBrk="0" hangingPunct="0"/>
            <a:r>
              <a:rPr sz="2800" b="1" dirty="0">
                <a:latin typeface="Times New Roman" panose="02020603050405020304" pitchFamily="18" charset="0"/>
              </a:rPr>
              <a:t>P-Value</a:t>
            </a:r>
            <a:endParaRPr sz="2800" b="1" dirty="0">
              <a:latin typeface="Times New Roman" panose="02020603050405020304" pitchFamily="18" charset="0"/>
            </a:endParaRPr>
          </a:p>
        </p:txBody>
      </p:sp>
      <p:sp>
        <p:nvSpPr>
          <p:cNvPr id="66572" name="AutoShape 13"/>
          <p:cNvSpPr/>
          <p:nvPr/>
        </p:nvSpPr>
        <p:spPr>
          <a:xfrm>
            <a:off x="3206750" y="4630738"/>
            <a:ext cx="977900" cy="768350"/>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66573" name="Rectangle 14"/>
          <p:cNvSpPr/>
          <p:nvPr/>
        </p:nvSpPr>
        <p:spPr>
          <a:xfrm>
            <a:off x="3200400" y="4724400"/>
            <a:ext cx="758825" cy="515938"/>
          </a:xfrm>
          <a:prstGeom prst="rect">
            <a:avLst/>
          </a:prstGeom>
          <a:noFill/>
          <a:ln w="12700">
            <a:noFill/>
          </a:ln>
        </p:spPr>
        <p:txBody>
          <a:bodyPr lIns="90488" tIns="44450" rIns="90488" bIns="44450">
            <a:spAutoFit/>
          </a:bodyPr>
          <a:p>
            <a:pPr algn="ctr" eaLnBrk="0" hangingPunct="0"/>
            <a:r>
              <a:rPr sz="2800" b="1" i="1" dirty="0">
                <a:latin typeface="Times New Roman" panose="02020603050405020304" pitchFamily="18" charset="0"/>
              </a:rPr>
              <a:t>S</a:t>
            </a:r>
            <a:r>
              <a:rPr sz="2800" b="1" i="1" baseline="-25000" dirty="0">
                <a:latin typeface="Symbol" panose="05050102010706020507" pitchFamily="18" charset="2"/>
              </a:rPr>
              <a:t></a:t>
            </a:r>
            <a:endParaRPr sz="2800" b="1" i="1" baseline="-25000" dirty="0">
              <a:latin typeface="Symbol" panose="05050102010706020507" pitchFamily="18" charset="2"/>
            </a:endParaRPr>
          </a:p>
        </p:txBody>
      </p:sp>
      <p:sp>
        <p:nvSpPr>
          <p:cNvPr id="66574" name="AutoShape 15"/>
          <p:cNvSpPr/>
          <p:nvPr/>
        </p:nvSpPr>
        <p:spPr>
          <a:xfrm>
            <a:off x="1606550" y="4652963"/>
            <a:ext cx="901700" cy="719137"/>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66575" name="Rectangle 16"/>
          <p:cNvSpPr/>
          <p:nvPr/>
        </p:nvSpPr>
        <p:spPr>
          <a:xfrm>
            <a:off x="1754188" y="4837113"/>
            <a:ext cx="758825" cy="515937"/>
          </a:xfrm>
          <a:prstGeom prst="rect">
            <a:avLst/>
          </a:prstGeom>
          <a:noFill/>
          <a:ln w="12700">
            <a:noFill/>
          </a:ln>
        </p:spPr>
        <p:txBody>
          <a:bodyPr lIns="90488" tIns="44450" rIns="90488" bIns="44450">
            <a:spAutoFit/>
          </a:bodyPr>
          <a:p>
            <a:pPr eaLnBrk="0" hangingPunct="0"/>
            <a:r>
              <a:rPr sz="2800" b="1" i="1" dirty="0">
                <a:latin typeface="Symbol" panose="05050102010706020507" pitchFamily="18" charset="2"/>
              </a:rPr>
              <a:t></a:t>
            </a:r>
            <a:r>
              <a:rPr sz="2800" b="1" i="1" baseline="-25000" dirty="0">
                <a:latin typeface="Times New Roman" panose="02020603050405020304" pitchFamily="18" charset="0"/>
              </a:rPr>
              <a:t>1</a:t>
            </a:r>
            <a:endParaRPr sz="2800" b="1" i="1" baseline="-25000" dirty="0">
              <a:latin typeface="Times New Roman" panose="02020603050405020304" pitchFamily="18" charset="0"/>
            </a:endParaRPr>
          </a:p>
        </p:txBody>
      </p:sp>
      <p:sp>
        <p:nvSpPr>
          <p:cNvPr id="66576" name="Rectangle 17"/>
          <p:cNvSpPr/>
          <p:nvPr/>
        </p:nvSpPr>
        <p:spPr>
          <a:xfrm>
            <a:off x="3657600" y="5010150"/>
            <a:ext cx="282575" cy="333375"/>
          </a:xfrm>
          <a:prstGeom prst="rect">
            <a:avLst/>
          </a:prstGeom>
          <a:noFill/>
          <a:ln w="12700">
            <a:noFill/>
          </a:ln>
        </p:spPr>
        <p:txBody>
          <a:bodyPr wrap="none" lIns="90488" tIns="44450" rIns="90488" bIns="44450">
            <a:spAutoFit/>
          </a:bodyPr>
          <a:p>
            <a:pPr eaLnBrk="0" hangingPunct="0"/>
            <a:r>
              <a:rPr b="1" i="1" baseline="-25000" dirty="0">
                <a:latin typeface="Times New Roman" panose="02020603050405020304" pitchFamily="18" charset="0"/>
              </a:rPr>
              <a:t>1</a:t>
            </a:r>
            <a:endParaRPr b="1" i="1" baseline="-25000" dirty="0">
              <a:latin typeface="Times New Roman" panose="02020603050405020304" pitchFamily="18" charset="0"/>
            </a:endParaRPr>
          </a:p>
        </p:txBody>
      </p:sp>
      <p:sp>
        <p:nvSpPr>
          <p:cNvPr id="66577" name="Rectangle 18"/>
          <p:cNvSpPr/>
          <p:nvPr/>
        </p:nvSpPr>
        <p:spPr>
          <a:xfrm>
            <a:off x="6270625" y="5035550"/>
            <a:ext cx="282575" cy="333375"/>
          </a:xfrm>
          <a:prstGeom prst="rect">
            <a:avLst/>
          </a:prstGeom>
          <a:noFill/>
          <a:ln w="12700">
            <a:noFill/>
          </a:ln>
        </p:spPr>
        <p:txBody>
          <a:bodyPr wrap="none" lIns="90488" tIns="44450" rIns="90488" bIns="44450">
            <a:spAutoFit/>
          </a:bodyPr>
          <a:p>
            <a:pPr eaLnBrk="0" hangingPunct="0"/>
            <a:r>
              <a:rPr b="1" i="1" baseline="-25000" dirty="0">
                <a:latin typeface="Times New Roman" panose="02020603050405020304" pitchFamily="18" charset="0"/>
              </a:rPr>
              <a:t>1</a:t>
            </a:r>
            <a:endParaRPr b="1" i="1" baseline="-25000" dirty="0">
              <a:latin typeface="Times New Roman" panose="02020603050405020304" pitchFamily="18" charset="0"/>
            </a:endParaRPr>
          </a:p>
        </p:txBody>
      </p:sp>
      <p:sp>
        <p:nvSpPr>
          <p:cNvPr id="66578" name="Rectangle 19"/>
          <p:cNvSpPr/>
          <p:nvPr/>
        </p:nvSpPr>
        <p:spPr>
          <a:xfrm>
            <a:off x="6172200" y="4803775"/>
            <a:ext cx="528638"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a:t>
            </a:r>
            <a:endParaRPr b="1" dirty="0">
              <a:latin typeface="Times New Roman" panose="02020603050405020304" pitchFamily="18" charset="0"/>
            </a:endParaRPr>
          </a:p>
        </p:txBody>
      </p:sp>
      <p:sp>
        <p:nvSpPr>
          <p:cNvPr id="66579" name="Rectangle 20"/>
          <p:cNvSpPr/>
          <p:nvPr/>
        </p:nvSpPr>
        <p:spPr>
          <a:xfrm>
            <a:off x="5434013" y="4602163"/>
            <a:ext cx="528637" cy="515937"/>
          </a:xfrm>
          <a:prstGeom prst="rect">
            <a:avLst/>
          </a:prstGeom>
          <a:noFill/>
          <a:ln w="12700">
            <a:noFill/>
          </a:ln>
        </p:spPr>
        <p:txBody>
          <a:bodyPr lIns="90488" tIns="44450" rIns="90488" bIns="44450">
            <a:spAutoFit/>
          </a:bodyPr>
          <a:p>
            <a:pPr eaLnBrk="0" hangingPunct="0"/>
            <a:r>
              <a:rPr sz="2800" b="1" dirty="0">
                <a:latin typeface="Times New Roman" panose="02020603050405020304" pitchFamily="18" charset="0"/>
              </a:rPr>
              <a:t>^</a:t>
            </a:r>
            <a:endParaRPr sz="2800" b="1" dirty="0">
              <a:latin typeface="Times New Roman" panose="02020603050405020304" pitchFamily="18" charset="0"/>
            </a:endParaRPr>
          </a:p>
        </p:txBody>
      </p:sp>
      <p:sp>
        <p:nvSpPr>
          <p:cNvPr id="66580" name="Rectangle 21"/>
          <p:cNvSpPr/>
          <p:nvPr/>
        </p:nvSpPr>
        <p:spPr>
          <a:xfrm>
            <a:off x="3562350" y="4754563"/>
            <a:ext cx="528638"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a:t>
            </a:r>
            <a:endParaRPr b="1" dirty="0">
              <a:latin typeface="Times New Roman" panose="02020603050405020304" pitchFamily="18" charset="0"/>
            </a:endParaRPr>
          </a:p>
        </p:txBody>
      </p:sp>
      <p:sp>
        <p:nvSpPr>
          <p:cNvPr id="66581" name="Rectangle 22"/>
          <p:cNvSpPr/>
          <p:nvPr/>
        </p:nvSpPr>
        <p:spPr>
          <a:xfrm>
            <a:off x="1862138" y="4664075"/>
            <a:ext cx="528637" cy="515938"/>
          </a:xfrm>
          <a:prstGeom prst="rect">
            <a:avLst/>
          </a:prstGeom>
          <a:noFill/>
          <a:ln w="12700">
            <a:noFill/>
          </a:ln>
        </p:spPr>
        <p:txBody>
          <a:bodyPr lIns="90488" tIns="44450" rIns="90488" bIns="44450">
            <a:spAutoFit/>
          </a:bodyPr>
          <a:p>
            <a:pPr eaLnBrk="0" hangingPunct="0"/>
            <a:r>
              <a:rPr sz="2800" b="1" dirty="0">
                <a:latin typeface="Times New Roman" panose="02020603050405020304" pitchFamily="18" charset="0"/>
              </a:rPr>
              <a:t>^</a:t>
            </a:r>
            <a:endParaRPr sz="2800" b="1" dirty="0">
              <a:latin typeface="Times New Roman" panose="02020603050405020304" pitchFamily="18"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11.5</a:t>
            </a:r>
            <a:endParaRPr b="1" dirty="0">
              <a:solidFill>
                <a:srgbClr val="8E0D30"/>
              </a:solidFill>
            </a:endParaRPr>
          </a:p>
        </p:txBody>
      </p:sp>
      <p:sp>
        <p:nvSpPr>
          <p:cNvPr id="67587"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The Coefficients of Correlation and Determination</a:t>
            </a:r>
            <a:endParaRPr sz="4200" dirty="0">
              <a:solidFill>
                <a:srgbClr val="141413"/>
              </a:solidFill>
              <a:latin typeface="+mn-lt"/>
              <a:ea typeface="+mn-ea"/>
              <a:cs typeface="+mn-cs"/>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Rectangle 2"/>
          <p:cNvSpPr>
            <a:spLocks noGrp="1"/>
          </p:cNvSpPr>
          <p:nvPr>
            <p:ph type="title"/>
          </p:nvPr>
        </p:nvSpPr>
        <p:spPr>
          <a:ln/>
        </p:spPr>
        <p:txBody>
          <a:bodyPr vert="horz" wrap="square" lIns="90488" tIns="44450" rIns="90488" bIns="44450" anchor="ctr" anchorCtr="1"/>
          <a:p>
            <a:r>
              <a:rPr b="1" dirty="0"/>
              <a:t>Correlation Models</a:t>
            </a:r>
            <a:endParaRPr b="1" dirty="0"/>
          </a:p>
        </p:txBody>
      </p:sp>
      <p:sp>
        <p:nvSpPr>
          <p:cNvPr id="233475" name="Rectangle 3"/>
          <p:cNvSpPr>
            <a:spLocks noGrp="1"/>
          </p:cNvSpPr>
          <p:nvPr>
            <p:ph idx="1"/>
          </p:nvPr>
        </p:nvSpPr>
        <p:spPr>
          <a:xfrm>
            <a:off x="609600" y="1847850"/>
            <a:ext cx="8153400" cy="4114800"/>
          </a:xfrm>
          <a:ln/>
        </p:spPr>
        <p:txBody>
          <a:bodyPr vert="horz" wrap="square" lIns="90488" tIns="44450" rIns="90488" bIns="44450" anchor="t" anchorCtr="0"/>
          <a:p>
            <a:pPr marL="609600" indent="-609600">
              <a:lnSpc>
                <a:spcPct val="90000"/>
              </a:lnSpc>
              <a:buClr>
                <a:srgbClr val="8E0D30"/>
              </a:buClr>
            </a:pPr>
            <a:r>
              <a:rPr dirty="0"/>
              <a:t>Answers ‘How strong</a:t>
            </a:r>
            <a:r>
              <a:rPr b="1" dirty="0"/>
              <a:t> </a:t>
            </a:r>
            <a:r>
              <a:rPr dirty="0"/>
              <a:t>is the </a:t>
            </a:r>
            <a:r>
              <a:rPr b="1" dirty="0">
                <a:solidFill>
                  <a:srgbClr val="8E0D30"/>
                </a:solidFill>
              </a:rPr>
              <a:t>linear</a:t>
            </a:r>
            <a:r>
              <a:rPr dirty="0"/>
              <a:t> relationship between two variables?’</a:t>
            </a:r>
            <a:endParaRPr dirty="0"/>
          </a:p>
          <a:p>
            <a:pPr marL="609600" indent="-609600">
              <a:lnSpc>
                <a:spcPct val="90000"/>
              </a:lnSpc>
              <a:buClr>
                <a:srgbClr val="8E0D30"/>
              </a:buClr>
            </a:pPr>
            <a:r>
              <a:rPr dirty="0"/>
              <a:t>Coefficient of correlation</a:t>
            </a:r>
            <a:endParaRPr dirty="0"/>
          </a:p>
          <a:p>
            <a:pPr marL="1437005" lvl="1" indent="-533400">
              <a:lnSpc>
                <a:spcPct val="90000"/>
              </a:lnSpc>
              <a:buClr>
                <a:srgbClr val="8E0D30"/>
              </a:buClr>
            </a:pPr>
            <a:r>
              <a:rPr dirty="0"/>
              <a:t>Sample correlation coefficient denoted </a:t>
            </a:r>
            <a:r>
              <a:rPr i="1" dirty="0"/>
              <a:t>r</a:t>
            </a:r>
            <a:endParaRPr i="1" dirty="0"/>
          </a:p>
          <a:p>
            <a:pPr marL="1437005" lvl="1" indent="-533400">
              <a:lnSpc>
                <a:spcPct val="90000"/>
              </a:lnSpc>
              <a:buClr>
                <a:srgbClr val="8E0D30"/>
              </a:buClr>
            </a:pPr>
            <a:r>
              <a:rPr dirty="0"/>
              <a:t>Values range from –1 to +1</a:t>
            </a:r>
            <a:endParaRPr dirty="0"/>
          </a:p>
          <a:p>
            <a:pPr marL="1437005" lvl="1" indent="-533400">
              <a:lnSpc>
                <a:spcPct val="90000"/>
              </a:lnSpc>
              <a:buClr>
                <a:srgbClr val="8E0D30"/>
              </a:buClr>
            </a:pPr>
            <a:r>
              <a:rPr dirty="0"/>
              <a:t>Measures degree of association</a:t>
            </a:r>
            <a:endParaRPr dirty="0"/>
          </a:p>
          <a:p>
            <a:pPr marL="1437005" lvl="1" indent="-533400">
              <a:lnSpc>
                <a:spcPct val="90000"/>
              </a:lnSpc>
              <a:buClr>
                <a:srgbClr val="8E0D30"/>
              </a:buClr>
            </a:pPr>
            <a:r>
              <a:rPr dirty="0"/>
              <a:t>Does not indicate cause–effect relationship</a:t>
            </a:r>
            <a:endParaRPr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3475">
                                            <p:txEl>
                                              <p:charRg st="0" end="71"/>
                                            </p:txEl>
                                          </p:spTgt>
                                        </p:tgtEl>
                                        <p:attrNameLst>
                                          <p:attrName>style.visibility</p:attrName>
                                        </p:attrNameLst>
                                      </p:cBhvr>
                                      <p:to>
                                        <p:strVal val="visible"/>
                                      </p:to>
                                    </p:set>
                                    <p:animEffect transition="in" filter="wipe(left)">
                                      <p:cBhvr>
                                        <p:cTn id="7" dur="500"/>
                                        <p:tgtEl>
                                          <p:spTgt spid="233475">
                                            <p:txEl>
                                              <p:charRg st="0" end="71"/>
                                            </p:txEl>
                                          </p:spTgt>
                                        </p:tgtEl>
                                      </p:cBhvr>
                                    </p:animEffect>
                                  </p:childTnLst>
                                  <p:subTnLst>
                                    <p:animClr clrSpc="rgb" dir="cw">
                                      <p:cBhvr override="childStyle">
                                        <p:cTn dur="1" fill="hold" display="0" masterRel="nextClick" afterEffect="1"/>
                                        <p:tgtEl>
                                          <p:spTgt spid="233475">
                                            <p:txEl>
                                              <p:charRg st="0" end="71"/>
                                            </p:txEl>
                                          </p:spTgt>
                                        </p:tgtEl>
                                        <p:attrNameLst>
                                          <p:attrName>ppt_c</p:attrName>
                                        </p:attrNameLst>
                                      </p:cBhvr>
                                      <p:to>
                                        <a:srgbClr val="B0D46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3475">
                                            <p:txEl>
                                              <p:charRg st="71" end="98"/>
                                            </p:txEl>
                                          </p:spTgt>
                                        </p:tgtEl>
                                        <p:attrNameLst>
                                          <p:attrName>style.visibility</p:attrName>
                                        </p:attrNameLst>
                                      </p:cBhvr>
                                      <p:to>
                                        <p:strVal val="visible"/>
                                      </p:to>
                                    </p:set>
                                    <p:animEffect transition="in" filter="wipe(left)">
                                      <p:cBhvr>
                                        <p:cTn id="12" dur="500"/>
                                        <p:tgtEl>
                                          <p:spTgt spid="233475">
                                            <p:txEl>
                                              <p:charRg st="71" end="98"/>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3475">
                                            <p:txEl>
                                              <p:charRg st="98" end="139"/>
                                            </p:txEl>
                                          </p:spTgt>
                                        </p:tgtEl>
                                        <p:attrNameLst>
                                          <p:attrName>style.visibility</p:attrName>
                                        </p:attrNameLst>
                                      </p:cBhvr>
                                      <p:to>
                                        <p:strVal val="visible"/>
                                      </p:to>
                                    </p:set>
                                    <p:animEffect transition="in" filter="wipe(left)">
                                      <p:cBhvr>
                                        <p:cTn id="15" dur="500"/>
                                        <p:tgtEl>
                                          <p:spTgt spid="233475">
                                            <p:txEl>
                                              <p:charRg st="98" end="139"/>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33475">
                                            <p:txEl>
                                              <p:charRg st="139" end="166"/>
                                            </p:txEl>
                                          </p:spTgt>
                                        </p:tgtEl>
                                        <p:attrNameLst>
                                          <p:attrName>style.visibility</p:attrName>
                                        </p:attrNameLst>
                                      </p:cBhvr>
                                      <p:to>
                                        <p:strVal val="visible"/>
                                      </p:to>
                                    </p:set>
                                    <p:animEffect transition="in" filter="wipe(left)">
                                      <p:cBhvr>
                                        <p:cTn id="18" dur="500"/>
                                        <p:tgtEl>
                                          <p:spTgt spid="233475">
                                            <p:txEl>
                                              <p:charRg st="139" end="166"/>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33475">
                                            <p:txEl>
                                              <p:charRg st="166" end="197"/>
                                            </p:txEl>
                                          </p:spTgt>
                                        </p:tgtEl>
                                        <p:attrNameLst>
                                          <p:attrName>style.visibility</p:attrName>
                                        </p:attrNameLst>
                                      </p:cBhvr>
                                      <p:to>
                                        <p:strVal val="visible"/>
                                      </p:to>
                                    </p:set>
                                    <p:animEffect transition="in" filter="wipe(left)">
                                      <p:cBhvr>
                                        <p:cTn id="21" dur="500"/>
                                        <p:tgtEl>
                                          <p:spTgt spid="233475">
                                            <p:txEl>
                                              <p:charRg st="166" end="197"/>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33475">
                                            <p:txEl>
                                              <p:charRg st="197" end="241"/>
                                            </p:txEl>
                                          </p:spTgt>
                                        </p:tgtEl>
                                        <p:attrNameLst>
                                          <p:attrName>style.visibility</p:attrName>
                                        </p:attrNameLst>
                                      </p:cBhvr>
                                      <p:to>
                                        <p:strVal val="visible"/>
                                      </p:to>
                                    </p:set>
                                    <p:animEffect transition="in" filter="wipe(left)">
                                      <p:cBhvr>
                                        <p:cTn id="24" dur="500"/>
                                        <p:tgtEl>
                                          <p:spTgt spid="233475">
                                            <p:txEl>
                                              <p:charRg st="197" end="24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4" name="Rectangle 2"/>
          <p:cNvSpPr>
            <a:spLocks noGrp="1"/>
          </p:cNvSpPr>
          <p:nvPr>
            <p:ph type="title"/>
          </p:nvPr>
        </p:nvSpPr>
        <p:spPr>
          <a:ln/>
        </p:spPr>
        <p:txBody>
          <a:bodyPr vert="horz" wrap="square" lIns="91440" tIns="45720" rIns="91440" bIns="45720" anchor="ctr" anchorCtr="0"/>
          <a:p>
            <a:r>
              <a:rPr b="1" dirty="0"/>
              <a:t>Coefficient of Correlation</a:t>
            </a:r>
            <a:endParaRPr b="1" dirty="0"/>
          </a:p>
        </p:txBody>
      </p:sp>
      <p:graphicFrame>
        <p:nvGraphicFramePr>
          <p:cNvPr id="15362" name="Object 7"/>
          <p:cNvGraphicFramePr>
            <a:graphicFrameLocks noChangeAspect="1"/>
          </p:cNvGraphicFramePr>
          <p:nvPr/>
        </p:nvGraphicFramePr>
        <p:xfrm>
          <a:off x="2819400" y="1600200"/>
          <a:ext cx="2590800" cy="1382713"/>
        </p:xfrm>
        <a:graphic>
          <a:graphicData uri="http://schemas.openxmlformats.org/presentationml/2006/ole">
            <mc:AlternateContent xmlns:mc="http://schemas.openxmlformats.org/markup-compatibility/2006">
              <mc:Choice xmlns:v="urn:schemas-microsoft-com:vml" Requires="v">
                <p:oleObj spid="_x0000_s3109" name="" r:id="rId1" imgW="926465" imgH="495300" progId="Equation.DSMT4">
                  <p:embed/>
                </p:oleObj>
              </mc:Choice>
              <mc:Fallback>
                <p:oleObj name="" r:id="rId1" imgW="926465" imgH="495300" progId="Equation.DSMT4">
                  <p:embed/>
                  <p:pic>
                    <p:nvPicPr>
                      <p:cNvPr id="0" name="Picture 3108"/>
                      <p:cNvPicPr/>
                      <p:nvPr/>
                    </p:nvPicPr>
                    <p:blipFill>
                      <a:blip r:embed="rId2"/>
                      <a:stretch>
                        <a:fillRect/>
                      </a:stretch>
                    </p:blipFill>
                    <p:spPr>
                      <a:xfrm>
                        <a:off x="2819400" y="1600200"/>
                        <a:ext cx="2590800" cy="1382713"/>
                      </a:xfrm>
                      <a:prstGeom prst="rect">
                        <a:avLst/>
                      </a:prstGeom>
                      <a:noFill/>
                      <a:ln w="38100">
                        <a:noFill/>
                        <a:miter/>
                      </a:ln>
                    </p:spPr>
                  </p:pic>
                </p:oleObj>
              </mc:Fallback>
            </mc:AlternateContent>
          </a:graphicData>
        </a:graphic>
      </p:graphicFrame>
      <p:graphicFrame>
        <p:nvGraphicFramePr>
          <p:cNvPr id="288828" name="Object 60"/>
          <p:cNvGraphicFramePr>
            <a:graphicFrameLocks noChangeAspect="1"/>
          </p:cNvGraphicFramePr>
          <p:nvPr/>
        </p:nvGraphicFramePr>
        <p:xfrm>
          <a:off x="2662238" y="3852863"/>
          <a:ext cx="3355975" cy="2014537"/>
        </p:xfrm>
        <a:graphic>
          <a:graphicData uri="http://schemas.openxmlformats.org/presentationml/2006/ole">
            <mc:AlternateContent xmlns:mc="http://schemas.openxmlformats.org/markup-compatibility/2006">
              <mc:Choice xmlns:v="urn:schemas-microsoft-com:vml" Requires="v">
                <p:oleObj spid="_x0000_s3108" name="" r:id="rId3" imgW="1524000" imgH="914400" progId="Equation.DSMT4">
                  <p:embed/>
                </p:oleObj>
              </mc:Choice>
              <mc:Fallback>
                <p:oleObj name="" r:id="rId3" imgW="1524000" imgH="914400" progId="Equation.DSMT4">
                  <p:embed/>
                  <p:pic>
                    <p:nvPicPr>
                      <p:cNvPr id="0" name="Picture 3107"/>
                      <p:cNvPicPr/>
                      <p:nvPr/>
                    </p:nvPicPr>
                    <p:blipFill>
                      <a:blip r:embed="rId4"/>
                      <a:stretch>
                        <a:fillRect/>
                      </a:stretch>
                    </p:blipFill>
                    <p:spPr>
                      <a:xfrm>
                        <a:off x="2662238" y="3852863"/>
                        <a:ext cx="3355975" cy="2014537"/>
                      </a:xfrm>
                      <a:prstGeom prst="rect">
                        <a:avLst/>
                      </a:prstGeom>
                      <a:noFill/>
                      <a:ln w="38100">
                        <a:noFill/>
                        <a:miter/>
                      </a:ln>
                    </p:spPr>
                  </p:pic>
                </p:oleObj>
              </mc:Fallback>
            </mc:AlternateContent>
          </a:graphicData>
        </a:graphic>
      </p:graphicFrame>
      <p:sp>
        <p:nvSpPr>
          <p:cNvPr id="15365" name="Text Box 61"/>
          <p:cNvSpPr txBox="1"/>
          <p:nvPr/>
        </p:nvSpPr>
        <p:spPr>
          <a:xfrm>
            <a:off x="685800" y="3429000"/>
            <a:ext cx="1524000" cy="519113"/>
          </a:xfrm>
          <a:prstGeom prst="rect">
            <a:avLst/>
          </a:prstGeom>
          <a:noFill/>
          <a:ln w="9525">
            <a:noFill/>
          </a:ln>
        </p:spPr>
        <p:txBody>
          <a:bodyPr>
            <a:spAutoFit/>
          </a:bodyPr>
          <a:p>
            <a:r>
              <a:rPr sz="2800" dirty="0">
                <a:latin typeface="Times New Roman" panose="02020603050405020304" pitchFamily="18" charset="0"/>
              </a:rPr>
              <a:t>where</a:t>
            </a:r>
            <a:endParaRPr sz="28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88828"/>
                                        </p:tgtEl>
                                        <p:attrNameLst>
                                          <p:attrName>style.visibility</p:attrName>
                                        </p:attrNameLst>
                                      </p:cBhvr>
                                      <p:to>
                                        <p:strVal val="visible"/>
                                      </p:to>
                                    </p:set>
                                    <p:animEffect transition="in" filter="wipe(up)">
                                      <p:cBhvr>
                                        <p:cTn id="7" dur="500"/>
                                        <p:tgtEl>
                                          <p:spTgt spid="288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Rectangle 2"/>
          <p:cNvSpPr>
            <a:spLocks noGrp="1"/>
          </p:cNvSpPr>
          <p:nvPr>
            <p:ph type="title"/>
          </p:nvPr>
        </p:nvSpPr>
        <p:spPr>
          <a:ln/>
        </p:spPr>
        <p:txBody>
          <a:bodyPr vert="horz" wrap="square" lIns="91440" tIns="45720" rIns="91440" bIns="45720" anchor="ctr" anchorCtr="0"/>
          <a:p>
            <a:r>
              <a:rPr b="1" dirty="0"/>
              <a:t>Coefficient of Correlation</a:t>
            </a:r>
            <a:endParaRPr b="1" dirty="0"/>
          </a:p>
        </p:txBody>
      </p:sp>
      <p:pic>
        <p:nvPicPr>
          <p:cNvPr id="69635" name="Picture 6" descr="Screen shot 2010-03-27 at 9"/>
          <p:cNvPicPr>
            <a:picLocks noChangeAspect="1"/>
          </p:cNvPicPr>
          <p:nvPr/>
        </p:nvPicPr>
        <p:blipFill>
          <a:blip r:embed="rId1"/>
          <a:stretch>
            <a:fillRect/>
          </a:stretch>
        </p:blipFill>
        <p:spPr>
          <a:xfrm>
            <a:off x="152400" y="1876425"/>
            <a:ext cx="8839200" cy="3279775"/>
          </a:xfrm>
          <a:prstGeom prst="rect">
            <a:avLst/>
          </a:prstGeom>
          <a:noFill/>
          <a:ln w="9525">
            <a:noFill/>
          </a:ln>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Rectangle 2"/>
          <p:cNvSpPr>
            <a:spLocks noGrp="1"/>
          </p:cNvSpPr>
          <p:nvPr>
            <p:ph type="title"/>
          </p:nvPr>
        </p:nvSpPr>
        <p:spPr>
          <a:ln/>
        </p:spPr>
        <p:txBody>
          <a:bodyPr vert="horz" wrap="square" lIns="91440" tIns="45720" rIns="91440" bIns="45720" anchor="ctr" anchorCtr="0"/>
          <a:p>
            <a:r>
              <a:rPr b="1" dirty="0"/>
              <a:t>Coefficient of Correlation</a:t>
            </a:r>
            <a:endParaRPr b="1" dirty="0"/>
          </a:p>
        </p:txBody>
      </p:sp>
      <p:pic>
        <p:nvPicPr>
          <p:cNvPr id="70659" name="Picture 4" descr="Screen shot 2010-03-27 at 9"/>
          <p:cNvPicPr>
            <a:picLocks noChangeAspect="1"/>
          </p:cNvPicPr>
          <p:nvPr/>
        </p:nvPicPr>
        <p:blipFill>
          <a:blip r:embed="rId1"/>
          <a:stretch>
            <a:fillRect/>
          </a:stretch>
        </p:blipFill>
        <p:spPr>
          <a:xfrm>
            <a:off x="762000" y="1600200"/>
            <a:ext cx="7772400" cy="4100513"/>
          </a:xfrm>
          <a:prstGeom prst="rect">
            <a:avLst/>
          </a:prstGeom>
          <a:noFill/>
          <a:ln w="9525">
            <a:noFill/>
          </a:ln>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Rectangle 2"/>
          <p:cNvSpPr>
            <a:spLocks noGrp="1"/>
          </p:cNvSpPr>
          <p:nvPr>
            <p:ph type="title"/>
          </p:nvPr>
        </p:nvSpPr>
        <p:spPr>
          <a:ln/>
        </p:spPr>
        <p:txBody>
          <a:bodyPr vert="horz" wrap="square" lIns="91440" tIns="45720" rIns="91440" bIns="45720" anchor="ctr" anchorCtr="0"/>
          <a:p>
            <a:r>
              <a:rPr b="1" dirty="0"/>
              <a:t>Coefficient of Correlation</a:t>
            </a:r>
            <a:endParaRPr b="1" dirty="0"/>
          </a:p>
        </p:txBody>
      </p:sp>
      <p:pic>
        <p:nvPicPr>
          <p:cNvPr id="71683" name="Picture 4" descr="Screen shot 2010-03-27 at 9"/>
          <p:cNvPicPr>
            <a:picLocks noChangeAspect="1"/>
          </p:cNvPicPr>
          <p:nvPr/>
        </p:nvPicPr>
        <p:blipFill>
          <a:blip r:embed="rId1"/>
          <a:stretch>
            <a:fillRect/>
          </a:stretch>
        </p:blipFill>
        <p:spPr>
          <a:xfrm>
            <a:off x="2819400" y="1981200"/>
            <a:ext cx="3733800" cy="3582988"/>
          </a:xfrm>
          <a:prstGeom prst="rect">
            <a:avLst/>
          </a:prstGeom>
          <a:noFill/>
          <a:ln w="9525">
            <a:noFill/>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Rectangle 2"/>
          <p:cNvSpPr>
            <a:spLocks noGrp="1"/>
          </p:cNvSpPr>
          <p:nvPr>
            <p:ph type="title"/>
          </p:nvPr>
        </p:nvSpPr>
        <p:spPr>
          <a:xfrm>
            <a:off x="762000" y="152400"/>
            <a:ext cx="7315200" cy="1143000"/>
          </a:xfrm>
          <a:ln/>
        </p:spPr>
        <p:txBody>
          <a:bodyPr vert="horz" wrap="square" lIns="90488" tIns="44450" rIns="90488" bIns="44450" anchor="ctr" anchorCtr="1"/>
          <a:p>
            <a:r>
              <a:rPr b="1" dirty="0"/>
              <a:t>Coefficient of Correlation Example</a:t>
            </a:r>
            <a:endParaRPr b="1" dirty="0"/>
          </a:p>
        </p:txBody>
      </p:sp>
      <p:sp>
        <p:nvSpPr>
          <p:cNvPr id="16388" name="Rectangle 3"/>
          <p:cNvSpPr>
            <a:spLocks noGrp="1"/>
          </p:cNvSpPr>
          <p:nvPr>
            <p:ph type="body" sz="half" idx="1"/>
          </p:nvPr>
        </p:nvSpPr>
        <p:spPr>
          <a:xfrm>
            <a:off x="685800" y="1762125"/>
            <a:ext cx="7848600" cy="4568825"/>
          </a:xfrm>
          <a:ln/>
        </p:spPr>
        <p:txBody>
          <a:bodyPr vert="horz" wrap="square" lIns="90488" tIns="44450" rIns="90488" bIns="44450" anchor="t" anchorCtr="0"/>
          <a:p>
            <a:pPr marL="0" indent="0" defTabSz="914400">
              <a:buClrTx/>
              <a:buSzTx/>
              <a:buFontTx/>
              <a:buNone/>
              <a:tabLst>
                <a:tab pos="908050" algn="ctr"/>
                <a:tab pos="3145155" algn="ctr"/>
              </a:tabLst>
            </a:pPr>
            <a:r>
              <a:rPr sz="2800" dirty="0"/>
              <a:t>You’re a marketing analyst for Hasbro Toys. </a:t>
            </a:r>
            <a:endParaRPr sz="2800" dirty="0"/>
          </a:p>
          <a:p>
            <a:pPr marL="0" indent="0" defTabSz="914400">
              <a:buClrTx/>
              <a:buSzTx/>
              <a:buFontTx/>
              <a:buNone/>
              <a:tabLst>
                <a:tab pos="908050" algn="ctr"/>
                <a:tab pos="3145155" algn="ctr"/>
              </a:tabLst>
            </a:pP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b="1" dirty="0">
              <a:solidFill>
                <a:schemeClr val="tx2"/>
              </a:solidFill>
            </a:endParaRPr>
          </a:p>
          <a:p>
            <a:pPr marL="0" indent="0" defTabSz="914400">
              <a:buClrTx/>
              <a:buSzTx/>
              <a:buFontTx/>
              <a:buNone/>
              <a:tabLst>
                <a:tab pos="908050" algn="ctr"/>
                <a:tab pos="3145155" algn="ctr"/>
              </a:tabLst>
            </a:pPr>
            <a:r>
              <a:rPr sz="2800" dirty="0"/>
              <a:t>Calculate the </a:t>
            </a:r>
            <a:r>
              <a:rPr sz="2800" b="1" dirty="0">
                <a:solidFill>
                  <a:srgbClr val="8E0D30"/>
                </a:solidFill>
              </a:rPr>
              <a:t>coefficient of</a:t>
            </a:r>
            <a:br>
              <a:rPr sz="2800" b="1" dirty="0">
                <a:solidFill>
                  <a:srgbClr val="8E0D30"/>
                </a:solidFill>
              </a:rPr>
            </a:br>
            <a:r>
              <a:rPr sz="2800" b="1" dirty="0">
                <a:solidFill>
                  <a:srgbClr val="8E0D30"/>
                </a:solidFill>
              </a:rPr>
              <a:t>correlation</a:t>
            </a:r>
            <a:r>
              <a:rPr sz="2800" dirty="0">
                <a:solidFill>
                  <a:schemeClr val="tx2"/>
                </a:solidFill>
              </a:rPr>
              <a:t>.</a:t>
            </a:r>
            <a:endParaRPr sz="2800" dirty="0">
              <a:solidFill>
                <a:schemeClr val="tx2"/>
              </a:solidFill>
            </a:endParaRPr>
          </a:p>
        </p:txBody>
      </p:sp>
      <p:graphicFrame>
        <p:nvGraphicFramePr>
          <p:cNvPr id="16386" name="Object 4">
            <a:hlinkClick r:id="" action="ppaction://ole?verb="/>
          </p:cNvPr>
          <p:cNvGraphicFramePr/>
          <p:nvPr>
            <p:ph type="clipArt" sz="half" idx="2"/>
          </p:nvPr>
        </p:nvGraphicFramePr>
        <p:xfrm>
          <a:off x="6400800" y="3200400"/>
          <a:ext cx="2428875" cy="2897188"/>
        </p:xfrm>
        <a:graphic>
          <a:graphicData uri="http://schemas.openxmlformats.org/presentationml/2006/ole">
            <mc:AlternateContent xmlns:mc="http://schemas.openxmlformats.org/markup-compatibility/2006">
              <mc:Choice xmlns:v="urn:schemas-microsoft-com:vml" Requires="v">
                <p:oleObj spid="_x0000_s3111" name="" r:id="rId1" imgW="4330700" imgH="4927600" progId="MS_ClipArt_Gallery.2">
                  <p:embed/>
                </p:oleObj>
              </mc:Choice>
              <mc:Fallback>
                <p:oleObj name="" r:id="rId1" imgW="4330700" imgH="4927600" progId="MS_ClipArt_Gallery.2">
                  <p:embed/>
                  <p:pic>
                    <p:nvPicPr>
                      <p:cNvPr id="0" name="Picture 3110"/>
                      <p:cNvPicPr/>
                      <p:nvPr/>
                    </p:nvPicPr>
                    <p:blipFill>
                      <a:blip r:embed="rId2">
                        <a:clrChange>
                          <a:clrFrom>
                            <a:srgbClr val="A0F050"/>
                          </a:clrFrom>
                          <a:clrTo>
                            <a:srgbClr val="AD6D78"/>
                          </a:clrTo>
                        </a:clrChange>
                        <a:clrChange>
                          <a:clrFrom>
                            <a:srgbClr val="FFFF80"/>
                          </a:clrFrom>
                          <a:clrTo>
                            <a:srgbClr val="F6FF7D"/>
                          </a:clrTo>
                        </a:clrChange>
                      </a:blip>
                      <a:srcRect/>
                      <a:stretch>
                        <a:fillRect/>
                      </a:stretch>
                    </p:blipFill>
                    <p:spPr>
                      <a:xfrm>
                        <a:off x="6400800" y="3200400"/>
                        <a:ext cx="2428875" cy="2897188"/>
                      </a:xfrm>
                      <a:prstGeom prst="rect">
                        <a:avLst/>
                      </a:prstGeom>
                      <a:noFill/>
                      <a:ln w="38100">
                        <a:miter/>
                      </a:ln>
                      <a:effectLst>
                        <a:outerShdw dist="107763" dir="2699999" algn="ctr" rotWithShape="0">
                          <a:schemeClr val="bg2">
                            <a:alpha val="100000"/>
                          </a:schemeClr>
                        </a:outerShdw>
                      </a:effectLst>
                    </p:spPr>
                  </p:pic>
                </p:oleObj>
              </mc:Fallback>
            </mc:AlternateContent>
          </a:graphicData>
        </a:graphic>
      </p:graphicFrame>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2" name="Rectangle 2"/>
          <p:cNvSpPr>
            <a:spLocks noGrp="1"/>
          </p:cNvSpPr>
          <p:nvPr>
            <p:ph type="title"/>
          </p:nvPr>
        </p:nvSpPr>
        <p:spPr>
          <a:ln/>
        </p:spPr>
        <p:txBody>
          <a:bodyPr vert="horz" wrap="square" lIns="91440" tIns="45720" rIns="91440" bIns="45720" anchor="ctr" anchorCtr="0"/>
          <a:p>
            <a:r>
              <a:rPr sz="4000" b="1" dirty="0"/>
              <a:t>Coefficient of Correlation Solution</a:t>
            </a:r>
            <a:endParaRPr sz="4000" b="1" dirty="0"/>
          </a:p>
        </p:txBody>
      </p:sp>
      <p:graphicFrame>
        <p:nvGraphicFramePr>
          <p:cNvPr id="293892" name="Object 4"/>
          <p:cNvGraphicFramePr>
            <a:graphicFrameLocks noChangeAspect="1"/>
          </p:cNvGraphicFramePr>
          <p:nvPr/>
        </p:nvGraphicFramePr>
        <p:xfrm>
          <a:off x="2857500" y="2125663"/>
          <a:ext cx="3859213" cy="2012950"/>
        </p:xfrm>
        <a:graphic>
          <a:graphicData uri="http://schemas.openxmlformats.org/presentationml/2006/ole">
            <mc:AlternateContent xmlns:mc="http://schemas.openxmlformats.org/markup-compatibility/2006">
              <mc:Choice xmlns:v="urn:schemas-microsoft-com:vml" Requires="v">
                <p:oleObj spid="_x0000_s3110" name="" r:id="rId1" imgW="1752600" imgH="914400" progId="Equation.DSMT4">
                  <p:embed/>
                </p:oleObj>
              </mc:Choice>
              <mc:Fallback>
                <p:oleObj name="" r:id="rId1" imgW="1752600" imgH="914400" progId="Equation.DSMT4">
                  <p:embed/>
                  <p:pic>
                    <p:nvPicPr>
                      <p:cNvPr id="0" name="Picture 3109"/>
                      <p:cNvPicPr/>
                      <p:nvPr/>
                    </p:nvPicPr>
                    <p:blipFill>
                      <a:blip r:embed="rId2"/>
                      <a:stretch>
                        <a:fillRect/>
                      </a:stretch>
                    </p:blipFill>
                    <p:spPr>
                      <a:xfrm>
                        <a:off x="2857500" y="2125663"/>
                        <a:ext cx="3859213" cy="2012950"/>
                      </a:xfrm>
                      <a:prstGeom prst="rect">
                        <a:avLst/>
                      </a:prstGeom>
                      <a:noFill/>
                      <a:ln w="38100">
                        <a:noFill/>
                        <a:miter/>
                      </a:ln>
                    </p:spPr>
                  </p:pic>
                </p:oleObj>
              </mc:Fallback>
            </mc:AlternateContent>
          </a:graphicData>
        </a:graphic>
      </p:graphicFrame>
      <p:graphicFrame>
        <p:nvGraphicFramePr>
          <p:cNvPr id="293893" name="Object 5"/>
          <p:cNvGraphicFramePr>
            <a:graphicFrameLocks noChangeAspect="1"/>
          </p:cNvGraphicFramePr>
          <p:nvPr/>
        </p:nvGraphicFramePr>
        <p:xfrm>
          <a:off x="2209800" y="4419600"/>
          <a:ext cx="4572000" cy="1181100"/>
        </p:xfrm>
        <a:graphic>
          <a:graphicData uri="http://schemas.openxmlformats.org/presentationml/2006/ole">
            <mc:AlternateContent xmlns:mc="http://schemas.openxmlformats.org/markup-compatibility/2006">
              <mc:Choice xmlns:v="urn:schemas-microsoft-com:vml" Requires="v">
                <p:oleObj spid="_x0000_s3112" name="" r:id="rId3" imgW="1917065" imgH="495300" progId="Equation.DSMT4">
                  <p:embed/>
                </p:oleObj>
              </mc:Choice>
              <mc:Fallback>
                <p:oleObj name="" r:id="rId3" imgW="1917065" imgH="495300" progId="Equation.DSMT4">
                  <p:embed/>
                  <p:pic>
                    <p:nvPicPr>
                      <p:cNvPr id="0" name="Picture 3111"/>
                      <p:cNvPicPr/>
                      <p:nvPr/>
                    </p:nvPicPr>
                    <p:blipFill>
                      <a:blip r:embed="rId4"/>
                      <a:stretch>
                        <a:fillRect/>
                      </a:stretch>
                    </p:blipFill>
                    <p:spPr>
                      <a:xfrm>
                        <a:off x="2209800" y="4419600"/>
                        <a:ext cx="4572000" cy="11811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3892"/>
                                        </p:tgtEl>
                                        <p:attrNameLst>
                                          <p:attrName>style.visibility</p:attrName>
                                        </p:attrNameLst>
                                      </p:cBhvr>
                                      <p:to>
                                        <p:strVal val="visible"/>
                                      </p:to>
                                    </p:set>
                                    <p:animEffect transition="in" filter="wipe(up)">
                                      <p:cBhvr>
                                        <p:cTn id="7" dur="2000"/>
                                        <p:tgtEl>
                                          <p:spTgt spid="2938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3893"/>
                                        </p:tgtEl>
                                        <p:attrNameLst>
                                          <p:attrName>style.visibility</p:attrName>
                                        </p:attrNameLst>
                                      </p:cBhvr>
                                      <p:to>
                                        <p:strVal val="visible"/>
                                      </p:to>
                                    </p:set>
                                    <p:animEffect transition="in" filter="wipe(left)">
                                      <p:cBhvr>
                                        <p:cTn id="12" dur="500"/>
                                        <p:tgtEl>
                                          <p:spTgt spid="293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Rectangle 2"/>
          <p:cNvSpPr>
            <a:spLocks noGrp="1"/>
          </p:cNvSpPr>
          <p:nvPr>
            <p:ph type="title"/>
          </p:nvPr>
        </p:nvSpPr>
        <p:spPr>
          <a:xfrm>
            <a:off x="457200" y="152400"/>
            <a:ext cx="8229600" cy="990600"/>
          </a:xfrm>
          <a:ln/>
        </p:spPr>
        <p:txBody>
          <a:bodyPr vert="horz" wrap="square" lIns="90488" tIns="44450" rIns="90488" bIns="44450" anchor="ctr" anchorCtr="1"/>
          <a:p>
            <a:r>
              <a:rPr b="1" dirty="0"/>
              <a:t>A Test for Linear Correlation</a:t>
            </a:r>
            <a:endParaRPr b="1" dirty="0"/>
          </a:p>
        </p:txBody>
      </p:sp>
      <p:pic>
        <p:nvPicPr>
          <p:cNvPr id="72707" name="Picture 6" descr="Page 634.JPG"/>
          <p:cNvPicPr>
            <a:picLocks noChangeAspect="1"/>
          </p:cNvPicPr>
          <p:nvPr/>
        </p:nvPicPr>
        <p:blipFill>
          <a:blip r:embed="rId1"/>
          <a:stretch>
            <a:fillRect/>
          </a:stretch>
        </p:blipFill>
        <p:spPr>
          <a:xfrm>
            <a:off x="228600" y="1752600"/>
            <a:ext cx="8839200" cy="3319463"/>
          </a:xfrm>
          <a:prstGeom prst="rect">
            <a:avLst/>
          </a:prstGeom>
          <a:noFill/>
          <a:ln w="9525">
            <a:noFill/>
          </a:ln>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Rectangle 2"/>
          <p:cNvSpPr>
            <a:spLocks noGrp="1"/>
          </p:cNvSpPr>
          <p:nvPr>
            <p:ph type="title"/>
          </p:nvPr>
        </p:nvSpPr>
        <p:spPr>
          <a:xfrm>
            <a:off x="457200" y="152400"/>
            <a:ext cx="8229600" cy="1447800"/>
          </a:xfrm>
          <a:ln/>
        </p:spPr>
        <p:txBody>
          <a:bodyPr vert="horz" wrap="square" lIns="90488" tIns="44450" rIns="90488" bIns="44450" anchor="ctr" anchorCtr="1"/>
          <a:p>
            <a:r>
              <a:rPr b="1" dirty="0"/>
              <a:t>Condition Required for a Valid Test of Correlation</a:t>
            </a:r>
            <a:endParaRPr b="1" dirty="0"/>
          </a:p>
        </p:txBody>
      </p:sp>
      <p:sp>
        <p:nvSpPr>
          <p:cNvPr id="73731" name="Content Placeholder 4"/>
          <p:cNvSpPr>
            <a:spLocks noGrp="1"/>
          </p:cNvSpPr>
          <p:nvPr>
            <p:ph idx="1"/>
          </p:nvPr>
        </p:nvSpPr>
        <p:spPr>
          <a:xfrm>
            <a:off x="457200" y="2667000"/>
            <a:ext cx="8229600" cy="3459163"/>
          </a:xfrm>
          <a:ln/>
        </p:spPr>
        <p:txBody>
          <a:bodyPr vert="horz" wrap="square" lIns="91440" tIns="45720" rIns="91440" bIns="45720" anchor="t" anchorCtr="0"/>
          <a:p>
            <a:r>
              <a:rPr dirty="0">
                <a:solidFill>
                  <a:srgbClr val="141413"/>
                </a:solidFill>
              </a:rPr>
              <a:t>The sample of (</a:t>
            </a:r>
            <a:r>
              <a:rPr i="1" dirty="0">
                <a:solidFill>
                  <a:srgbClr val="141413"/>
                </a:solidFill>
              </a:rPr>
              <a:t>x</a:t>
            </a:r>
            <a:r>
              <a:rPr dirty="0">
                <a:solidFill>
                  <a:srgbClr val="141413"/>
                </a:solidFill>
              </a:rPr>
              <a:t>, </a:t>
            </a:r>
            <a:r>
              <a:rPr i="1" dirty="0">
                <a:solidFill>
                  <a:srgbClr val="141413"/>
                </a:solidFill>
              </a:rPr>
              <a:t>y</a:t>
            </a:r>
            <a:r>
              <a:rPr dirty="0">
                <a:solidFill>
                  <a:srgbClr val="141413"/>
                </a:solidFill>
              </a:rPr>
              <a:t>) values is randomly selected from a normal population.</a:t>
            </a:r>
            <a:endParaRPr dirty="0">
              <a:solidFill>
                <a:srgbClr val="141413"/>
              </a:solidFill>
            </a:endParaRPr>
          </a:p>
          <a:p>
            <a:endParaRPr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5" name="Rectangle 2"/>
          <p:cNvSpPr>
            <a:spLocks noGrp="1"/>
          </p:cNvSpPr>
          <p:nvPr>
            <p:ph type="title"/>
          </p:nvPr>
        </p:nvSpPr>
        <p:spPr>
          <a:ln/>
        </p:spPr>
        <p:txBody>
          <a:bodyPr vert="horz" wrap="square" lIns="90488" tIns="44450" rIns="90488" bIns="44450" anchor="ctr" anchorCtr="1"/>
          <a:p>
            <a:r>
              <a:rPr b="1" dirty="0"/>
              <a:t>Coefficient of Correlation Thinking Challenge</a:t>
            </a:r>
            <a:endParaRPr b="1" dirty="0"/>
          </a:p>
        </p:txBody>
      </p:sp>
      <p:sp>
        <p:nvSpPr>
          <p:cNvPr id="18436" name="Rectangle 3"/>
          <p:cNvSpPr>
            <a:spLocks noGrp="1"/>
          </p:cNvSpPr>
          <p:nvPr>
            <p:ph type="body" sz="half" idx="1"/>
          </p:nvPr>
        </p:nvSpPr>
        <p:spPr>
          <a:xfrm>
            <a:off x="381000" y="1930400"/>
            <a:ext cx="7620000" cy="4267200"/>
          </a:xfrm>
          <a:ln/>
        </p:spPr>
        <p:txBody>
          <a:bodyPr vert="horz" wrap="square" lIns="90488" tIns="44450" rIns="90488" bIns="44450" anchor="t" anchorCtr="0"/>
          <a:p>
            <a:pPr marL="0" indent="0" defTabSz="914400">
              <a:buClrTx/>
              <a:buSzTx/>
              <a:buFontTx/>
              <a:buNone/>
              <a:tabLst>
                <a:tab pos="908050" algn="ctr"/>
                <a:tab pos="3367405" algn="ctr"/>
              </a:tabLst>
            </a:pPr>
            <a:r>
              <a:rPr sz="2800" dirty="0"/>
              <a:t>You’re an economist for the county cooperative.  You gather the following data:</a:t>
            </a:r>
            <a:endParaRPr sz="2800" dirty="0"/>
          </a:p>
          <a:p>
            <a:pPr marL="0" indent="0" defTabSz="914400">
              <a:buClrTx/>
              <a:buSzTx/>
              <a:buFontTx/>
              <a:buNone/>
              <a:tabLst>
                <a:tab pos="908050" algn="ctr"/>
                <a:tab pos="3367405" algn="ctr"/>
              </a:tabLst>
            </a:pPr>
            <a:r>
              <a:rPr sz="2800" dirty="0"/>
              <a:t>	</a:t>
            </a:r>
            <a:r>
              <a:rPr sz="2800" b="1" u="sng" dirty="0">
                <a:solidFill>
                  <a:schemeClr val="tx2"/>
                </a:solidFill>
              </a:rPr>
              <a:t>Fertilizer (lb.)</a:t>
            </a:r>
            <a:r>
              <a:rPr sz="2800" b="1" dirty="0">
                <a:solidFill>
                  <a:schemeClr val="tx2"/>
                </a:solidFill>
              </a:rPr>
              <a:t>	</a:t>
            </a:r>
            <a:r>
              <a:rPr sz="2800" b="1" u="sng" dirty="0">
                <a:solidFill>
                  <a:schemeClr val="tx2"/>
                </a:solidFill>
              </a:rPr>
              <a:t>Yield (lb.)</a:t>
            </a:r>
            <a:br>
              <a:rPr sz="2800" b="1" dirty="0">
                <a:solidFill>
                  <a:schemeClr val="tx2"/>
                </a:solidFill>
              </a:rPr>
            </a:br>
            <a:r>
              <a:rPr sz="2800" b="1" dirty="0">
                <a:solidFill>
                  <a:schemeClr val="tx2"/>
                </a:solidFill>
              </a:rPr>
              <a:t>	  4	3.0</a:t>
            </a:r>
            <a:br>
              <a:rPr sz="2800" b="1" dirty="0">
                <a:solidFill>
                  <a:schemeClr val="tx2"/>
                </a:solidFill>
              </a:rPr>
            </a:br>
            <a:r>
              <a:rPr sz="2800" b="1" dirty="0">
                <a:solidFill>
                  <a:schemeClr val="tx2"/>
                </a:solidFill>
              </a:rPr>
              <a:t>	  6	5.5</a:t>
            </a:r>
            <a:br>
              <a:rPr sz="2800" b="1" dirty="0">
                <a:solidFill>
                  <a:schemeClr val="tx2"/>
                </a:solidFill>
              </a:rPr>
            </a:br>
            <a:r>
              <a:rPr sz="2800" b="1" dirty="0">
                <a:solidFill>
                  <a:schemeClr val="tx2"/>
                </a:solidFill>
              </a:rPr>
              <a:t>	10	6.5</a:t>
            </a:r>
            <a:br>
              <a:rPr sz="2800" b="1" dirty="0">
                <a:solidFill>
                  <a:schemeClr val="tx2"/>
                </a:solidFill>
              </a:rPr>
            </a:br>
            <a:r>
              <a:rPr sz="2800" b="1" dirty="0">
                <a:solidFill>
                  <a:schemeClr val="tx2"/>
                </a:solidFill>
              </a:rPr>
              <a:t>	12	9.0</a:t>
            </a:r>
            <a:endParaRPr sz="2800" b="1" dirty="0">
              <a:solidFill>
                <a:schemeClr val="tx2"/>
              </a:solidFill>
            </a:endParaRPr>
          </a:p>
          <a:p>
            <a:pPr marL="0" indent="0" defTabSz="914400">
              <a:buClrTx/>
              <a:buSzTx/>
              <a:buFontTx/>
              <a:buNone/>
              <a:tabLst>
                <a:tab pos="908050" algn="ctr"/>
                <a:tab pos="3367405" algn="ctr"/>
              </a:tabLst>
            </a:pPr>
            <a:r>
              <a:rPr sz="2800" dirty="0"/>
              <a:t>Find the </a:t>
            </a:r>
            <a:r>
              <a:rPr sz="2800" b="1" dirty="0">
                <a:solidFill>
                  <a:srgbClr val="8E0D30"/>
                </a:solidFill>
              </a:rPr>
              <a:t>coefficient of correlation</a:t>
            </a:r>
            <a:r>
              <a:rPr sz="2800" dirty="0"/>
              <a:t>.</a:t>
            </a:r>
            <a:endParaRPr sz="2800" dirty="0"/>
          </a:p>
        </p:txBody>
      </p:sp>
      <p:graphicFrame>
        <p:nvGraphicFramePr>
          <p:cNvPr id="18434" name="Object 4">
            <a:hlinkClick r:id="" action="ppaction://ole?verb="/>
          </p:cNvPr>
          <p:cNvGraphicFramePr/>
          <p:nvPr>
            <p:ph type="clipArt" sz="half" idx="2"/>
          </p:nvPr>
        </p:nvGraphicFramePr>
        <p:xfrm>
          <a:off x="4648200" y="2881313"/>
          <a:ext cx="4038600" cy="1962150"/>
        </p:xfrm>
        <a:graphic>
          <a:graphicData uri="http://schemas.openxmlformats.org/presentationml/2006/ole">
            <mc:AlternateContent xmlns:mc="http://schemas.openxmlformats.org/markup-compatibility/2006">
              <mc:Choice xmlns:v="urn:schemas-microsoft-com:vml" Requires="v">
                <p:oleObj spid="_x0000_s3115" name="" r:id="rId1" imgW="15646400" imgH="7594600" progId="MS_ClipArt_Gallery.2">
                  <p:embed/>
                </p:oleObj>
              </mc:Choice>
              <mc:Fallback>
                <p:oleObj name="" r:id="rId1" imgW="15646400" imgH="7594600" progId="MS_ClipArt_Gallery.2">
                  <p:embed/>
                  <p:pic>
                    <p:nvPicPr>
                      <p:cNvPr id="0" name="Picture 3114"/>
                      <p:cNvPicPr/>
                      <p:nvPr/>
                    </p:nvPicPr>
                    <p:blipFill>
                      <a:blip r:embed="rId2">
                        <a:clrChange>
                          <a:clrFrom>
                            <a:srgbClr val="7F7F00"/>
                          </a:clrFrom>
                          <a:clrTo>
                            <a:srgbClr val="BBE0E3"/>
                          </a:clrTo>
                        </a:clrChange>
                        <a:clrChange>
                          <a:clrFrom>
                            <a:srgbClr val="B2B200"/>
                          </a:clrFrom>
                          <a:clrTo>
                            <a:srgbClr val="FCED2E"/>
                          </a:clrTo>
                        </a:clrChange>
                        <a:clrChange>
                          <a:clrFrom>
                            <a:srgbClr val="FFFFFF"/>
                          </a:clrFrom>
                          <a:clrTo>
                            <a:srgbClr val="000000"/>
                          </a:clrTo>
                        </a:clrChange>
                      </a:blip>
                      <a:srcRect/>
                      <a:stretch>
                        <a:fillRect/>
                      </a:stretch>
                    </p:blipFill>
                    <p:spPr>
                      <a:xfrm>
                        <a:off x="4648200" y="2881313"/>
                        <a:ext cx="4038600" cy="1962150"/>
                      </a:xfrm>
                      <a:prstGeom prst="rect">
                        <a:avLst/>
                      </a:prstGeom>
                      <a:noFill/>
                      <a:ln w="38100">
                        <a:miter/>
                      </a:ln>
                      <a:effectLst>
                        <a:outerShdw dist="17961" dir="18900000" algn="ctr" rotWithShape="0">
                          <a:schemeClr val="tx1">
                            <a:alpha val="100000"/>
                          </a:schemeClr>
                        </a:outerShdw>
                      </a:effectLst>
                    </p:spPr>
                  </p:pic>
                </p:oleObj>
              </mc:Fallback>
            </mc:AlternateContent>
          </a:graphicData>
        </a:graphic>
      </p:graphicFrame>
      <p:sp>
        <p:nvSpPr>
          <p:cNvPr id="18437" name="Rectangle 5"/>
          <p:cNvSpPr/>
          <p:nvPr/>
        </p:nvSpPr>
        <p:spPr>
          <a:xfrm>
            <a:off x="6157913" y="5086350"/>
            <a:ext cx="1547812" cy="241300"/>
          </a:xfrm>
          <a:prstGeom prst="rect">
            <a:avLst/>
          </a:prstGeom>
          <a:noFill/>
          <a:ln w="12700">
            <a:noFill/>
          </a:ln>
        </p:spPr>
        <p:txBody>
          <a:bodyPr wrap="none" lIns="90488" tIns="44450" rIns="90488" bIns="44450">
            <a:spAutoFit/>
          </a:bodyPr>
          <a:p>
            <a:pPr eaLnBrk="0" hangingPunct="0">
              <a:spcBef>
                <a:spcPct val="0"/>
              </a:spcBef>
            </a:pPr>
            <a:r>
              <a:rPr sz="1000" dirty="0">
                <a:solidFill>
                  <a:srgbClr val="B0D460"/>
                </a:solidFill>
                <a:latin typeface="Times New Roman" panose="02020603050405020304" pitchFamily="18" charset="0"/>
              </a:rPr>
              <a:t>© 1984-1994 T/Maker Co.</a:t>
            </a:r>
            <a:endParaRPr sz="1000" dirty="0">
              <a:solidFill>
                <a:srgbClr val="B0D460"/>
              </a:solidFill>
              <a:latin typeface="Times New Roman" panose="02020603050405020304" pitchFamily="18" charset="0"/>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60" name="Rectangle 2"/>
          <p:cNvSpPr>
            <a:spLocks noGrp="1"/>
          </p:cNvSpPr>
          <p:nvPr>
            <p:ph type="title"/>
          </p:nvPr>
        </p:nvSpPr>
        <p:spPr>
          <a:ln/>
        </p:spPr>
        <p:txBody>
          <a:bodyPr vert="horz" wrap="square" lIns="91440" tIns="45720" rIns="91440" bIns="45720" anchor="ctr" anchorCtr="0"/>
          <a:p>
            <a:r>
              <a:rPr sz="4000" b="1" dirty="0"/>
              <a:t>Coefficient of Correlation Solution</a:t>
            </a:r>
            <a:endParaRPr sz="4000" b="1" dirty="0"/>
          </a:p>
        </p:txBody>
      </p:sp>
      <p:graphicFrame>
        <p:nvGraphicFramePr>
          <p:cNvPr id="299011" name="Object 3"/>
          <p:cNvGraphicFramePr>
            <a:graphicFrameLocks noChangeAspect="1"/>
          </p:cNvGraphicFramePr>
          <p:nvPr/>
        </p:nvGraphicFramePr>
        <p:xfrm>
          <a:off x="2774950" y="2125663"/>
          <a:ext cx="4027488" cy="2012950"/>
        </p:xfrm>
        <a:graphic>
          <a:graphicData uri="http://schemas.openxmlformats.org/presentationml/2006/ole">
            <mc:AlternateContent xmlns:mc="http://schemas.openxmlformats.org/markup-compatibility/2006">
              <mc:Choice xmlns:v="urn:schemas-microsoft-com:vml" Requires="v">
                <p:oleObj spid="_x0000_s3113" name="" r:id="rId1" imgW="1828800" imgH="914400" progId="Equation.DSMT4">
                  <p:embed/>
                </p:oleObj>
              </mc:Choice>
              <mc:Fallback>
                <p:oleObj name="" r:id="rId1" imgW="1828800" imgH="914400" progId="Equation.DSMT4">
                  <p:embed/>
                  <p:pic>
                    <p:nvPicPr>
                      <p:cNvPr id="0" name="Picture 3112"/>
                      <p:cNvPicPr/>
                      <p:nvPr/>
                    </p:nvPicPr>
                    <p:blipFill>
                      <a:blip r:embed="rId2"/>
                      <a:stretch>
                        <a:fillRect/>
                      </a:stretch>
                    </p:blipFill>
                    <p:spPr>
                      <a:xfrm>
                        <a:off x="2774950" y="2125663"/>
                        <a:ext cx="4027488" cy="2012950"/>
                      </a:xfrm>
                      <a:prstGeom prst="rect">
                        <a:avLst/>
                      </a:prstGeom>
                      <a:noFill/>
                      <a:ln w="38100">
                        <a:noFill/>
                        <a:miter/>
                      </a:ln>
                    </p:spPr>
                  </p:pic>
                </p:oleObj>
              </mc:Fallback>
            </mc:AlternateContent>
          </a:graphicData>
        </a:graphic>
      </p:graphicFrame>
      <p:graphicFrame>
        <p:nvGraphicFramePr>
          <p:cNvPr id="299012" name="Object 4"/>
          <p:cNvGraphicFramePr>
            <a:graphicFrameLocks noChangeAspect="1"/>
          </p:cNvGraphicFramePr>
          <p:nvPr/>
        </p:nvGraphicFramePr>
        <p:xfrm>
          <a:off x="1981200" y="4419600"/>
          <a:ext cx="5026025" cy="1181100"/>
        </p:xfrm>
        <a:graphic>
          <a:graphicData uri="http://schemas.openxmlformats.org/presentationml/2006/ole">
            <mc:AlternateContent xmlns:mc="http://schemas.openxmlformats.org/markup-compatibility/2006">
              <mc:Choice xmlns:v="urn:schemas-microsoft-com:vml" Requires="v">
                <p:oleObj spid="_x0000_s3117" name="" r:id="rId3" imgW="2108200" imgH="495300" progId="Equation.DSMT4">
                  <p:embed/>
                </p:oleObj>
              </mc:Choice>
              <mc:Fallback>
                <p:oleObj name="" r:id="rId3" imgW="2108200" imgH="495300" progId="Equation.DSMT4">
                  <p:embed/>
                  <p:pic>
                    <p:nvPicPr>
                      <p:cNvPr id="0" name="Picture 3116"/>
                      <p:cNvPicPr/>
                      <p:nvPr/>
                    </p:nvPicPr>
                    <p:blipFill>
                      <a:blip r:embed="rId4"/>
                      <a:stretch>
                        <a:fillRect/>
                      </a:stretch>
                    </p:blipFill>
                    <p:spPr>
                      <a:xfrm>
                        <a:off x="1981200" y="4419600"/>
                        <a:ext cx="5026025" cy="11811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9011"/>
                                        </p:tgtEl>
                                        <p:attrNameLst>
                                          <p:attrName>style.visibility</p:attrName>
                                        </p:attrNameLst>
                                      </p:cBhvr>
                                      <p:to>
                                        <p:strVal val="visible"/>
                                      </p:to>
                                    </p:set>
                                    <p:animEffect transition="in" filter="wipe(up)">
                                      <p:cBhvr>
                                        <p:cTn id="7" dur="2000"/>
                                        <p:tgtEl>
                                          <p:spTgt spid="2990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9012"/>
                                        </p:tgtEl>
                                        <p:attrNameLst>
                                          <p:attrName>style.visibility</p:attrName>
                                        </p:attrNameLst>
                                      </p:cBhvr>
                                      <p:to>
                                        <p:strVal val="visible"/>
                                      </p:to>
                                    </p:set>
                                    <p:animEffect transition="in" filter="wipe(left)">
                                      <p:cBhvr>
                                        <p:cTn id="12" dur="500"/>
                                        <p:tgtEl>
                                          <p:spTgt spid="299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4" name="Rectangle 4"/>
          <p:cNvSpPr>
            <a:spLocks noGrp="1"/>
          </p:cNvSpPr>
          <p:nvPr>
            <p:ph type="title"/>
          </p:nvPr>
        </p:nvSpPr>
        <p:spPr>
          <a:xfrm>
            <a:off x="609600" y="152400"/>
            <a:ext cx="7924800" cy="1143000"/>
          </a:xfrm>
          <a:ln/>
        </p:spPr>
        <p:txBody>
          <a:bodyPr vert="horz" wrap="square" lIns="90488" tIns="44450" rIns="90488" bIns="44450" anchor="ctr" anchorCtr="1"/>
          <a:p>
            <a:r>
              <a:rPr b="1" dirty="0"/>
              <a:t>Coefficient of Determination</a:t>
            </a:r>
            <a:endParaRPr b="1" dirty="0"/>
          </a:p>
        </p:txBody>
      </p:sp>
      <p:sp>
        <p:nvSpPr>
          <p:cNvPr id="20485" name="Rectangle 3"/>
          <p:cNvSpPr>
            <a:spLocks noGrp="1"/>
          </p:cNvSpPr>
          <p:nvPr>
            <p:ph idx="1"/>
          </p:nvPr>
        </p:nvSpPr>
        <p:spPr>
          <a:xfrm>
            <a:off x="304800" y="1600200"/>
            <a:ext cx="8610600" cy="4525963"/>
          </a:xfrm>
          <a:ln/>
        </p:spPr>
        <p:txBody>
          <a:bodyPr vert="horz" wrap="square" lIns="90488" tIns="44450" rIns="90488" bIns="44450" anchor="t" anchorCtr="0"/>
          <a:p>
            <a:pPr marL="0" indent="0">
              <a:buClr>
                <a:srgbClr val="8E0D30"/>
              </a:buClr>
              <a:buNone/>
            </a:pPr>
            <a:r>
              <a:rPr dirty="0">
                <a:solidFill>
                  <a:srgbClr val="141413"/>
                </a:solidFill>
              </a:rPr>
              <a:t>It represents the proportion of the total sample variability around y that is explained by the linear relationship between </a:t>
            </a:r>
            <a:r>
              <a:rPr i="1" dirty="0">
                <a:solidFill>
                  <a:srgbClr val="141413"/>
                </a:solidFill>
              </a:rPr>
              <a:t>y</a:t>
            </a:r>
            <a:r>
              <a:rPr dirty="0">
                <a:solidFill>
                  <a:srgbClr val="141413"/>
                </a:solidFill>
              </a:rPr>
              <a:t> and </a:t>
            </a:r>
            <a:r>
              <a:rPr i="1" dirty="0">
                <a:solidFill>
                  <a:srgbClr val="141413"/>
                </a:solidFill>
              </a:rPr>
              <a:t>x</a:t>
            </a:r>
            <a:r>
              <a:rPr dirty="0">
                <a:solidFill>
                  <a:srgbClr val="141413"/>
                </a:solidFill>
              </a:rPr>
              <a:t>.</a:t>
            </a:r>
            <a:endParaRPr dirty="0">
              <a:solidFill>
                <a:srgbClr val="141413"/>
              </a:solidFill>
            </a:endParaRPr>
          </a:p>
        </p:txBody>
      </p:sp>
      <p:sp>
        <p:nvSpPr>
          <p:cNvPr id="68612" name="AutoShape 2"/>
          <p:cNvSpPr>
            <a:spLocks noChangeArrowheads="1"/>
          </p:cNvSpPr>
          <p:nvPr/>
        </p:nvSpPr>
        <p:spPr bwMode="auto">
          <a:xfrm flipH="1">
            <a:off x="6248400" y="4840288"/>
            <a:ext cx="1538288" cy="555625"/>
          </a:xfrm>
          <a:prstGeom prst="wedgeRoundRectCallout">
            <a:avLst>
              <a:gd name="adj1" fmla="val -30560"/>
              <a:gd name="adj2" fmla="val 66667"/>
              <a:gd name="adj3" fmla="val 16667"/>
            </a:avLst>
          </a:prstGeom>
          <a:solidFill>
            <a:schemeClr val="bg1"/>
          </a:solidFill>
          <a:ln w="12700">
            <a:solidFill>
              <a:schemeClr val="bg2"/>
            </a:solidFill>
            <a:miter lim="800000"/>
          </a:ln>
          <a:effectLst>
            <a:outerShdw dist="107763"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endParaRPr kumimoji="0" lang="en-US" sz="2400" b="0" i="0" u="none" strike="noStrike" kern="1200" cap="none" spc="0" normalizeH="0" baseline="0" noProof="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20482" name="Object 5">
            <a:hlinkClick r:id="" action="ppaction://ole?verb="/>
          </p:cNvPr>
          <p:cNvGraphicFramePr/>
          <p:nvPr/>
        </p:nvGraphicFramePr>
        <p:xfrm>
          <a:off x="622300" y="3500438"/>
          <a:ext cx="7226300" cy="1189037"/>
        </p:xfrm>
        <a:graphic>
          <a:graphicData uri="http://schemas.openxmlformats.org/presentationml/2006/ole">
            <mc:AlternateContent xmlns:mc="http://schemas.openxmlformats.org/markup-compatibility/2006">
              <mc:Choice xmlns:v="urn:schemas-microsoft-com:vml" Requires="v">
                <p:oleObj spid="_x0000_s3116" name="" r:id="rId1" imgW="4102100" imgH="660400" progId="Equation.DSMT4">
                  <p:embed/>
                </p:oleObj>
              </mc:Choice>
              <mc:Fallback>
                <p:oleObj name="" r:id="rId1" imgW="4102100" imgH="660400" progId="Equation.DSMT4">
                  <p:embed/>
                  <p:pic>
                    <p:nvPicPr>
                      <p:cNvPr id="0" name="Picture 3115"/>
                      <p:cNvPicPr/>
                      <p:nvPr/>
                    </p:nvPicPr>
                    <p:blipFill>
                      <a:blip r:embed="rId2">
                        <a:clrChange>
                          <a:clrFrom>
                            <a:srgbClr val="000000"/>
                          </a:clrFrom>
                          <a:clrTo>
                            <a:srgbClr val="000000"/>
                          </a:clrTo>
                        </a:clrChange>
                      </a:blip>
                      <a:stretch>
                        <a:fillRect/>
                      </a:stretch>
                    </p:blipFill>
                    <p:spPr>
                      <a:xfrm>
                        <a:off x="622300" y="3500438"/>
                        <a:ext cx="7226300" cy="1189037"/>
                      </a:xfrm>
                      <a:prstGeom prst="rect">
                        <a:avLst/>
                      </a:prstGeom>
                      <a:noFill/>
                      <a:ln w="38100">
                        <a:noFill/>
                        <a:miter/>
                      </a:ln>
                    </p:spPr>
                  </p:pic>
                </p:oleObj>
              </mc:Fallback>
            </mc:AlternateContent>
          </a:graphicData>
        </a:graphic>
      </p:graphicFrame>
      <p:sp>
        <p:nvSpPr>
          <p:cNvPr id="20487" name="Rectangle 6"/>
          <p:cNvSpPr/>
          <p:nvPr/>
        </p:nvSpPr>
        <p:spPr>
          <a:xfrm>
            <a:off x="6343650" y="4879975"/>
            <a:ext cx="1673225"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0 </a:t>
            </a:r>
            <a:r>
              <a:rPr b="1" dirty="0">
                <a:latin typeface="Symbol" panose="05050102010706020507" pitchFamily="18" charset="2"/>
              </a:rPr>
              <a:t></a:t>
            </a:r>
            <a:r>
              <a:rPr b="1" dirty="0">
                <a:latin typeface="Times New Roman" panose="02020603050405020304" pitchFamily="18" charset="0"/>
              </a:rPr>
              <a:t> </a:t>
            </a:r>
            <a:r>
              <a:rPr b="1" i="1" dirty="0">
                <a:latin typeface="Times New Roman" panose="02020603050405020304" pitchFamily="18" charset="0"/>
              </a:rPr>
              <a:t>r</a:t>
            </a:r>
            <a:r>
              <a:rPr b="1" baseline="30000" dirty="0">
                <a:latin typeface="Times New Roman" panose="02020603050405020304" pitchFamily="18" charset="0"/>
              </a:rPr>
              <a:t>2</a:t>
            </a:r>
            <a:r>
              <a:rPr b="1" dirty="0">
                <a:latin typeface="Times New Roman" panose="02020603050405020304" pitchFamily="18" charset="0"/>
              </a:rPr>
              <a:t> </a:t>
            </a:r>
            <a:r>
              <a:rPr b="1" dirty="0">
                <a:latin typeface="Symbol" panose="05050102010706020507" pitchFamily="18" charset="2"/>
              </a:rPr>
              <a:t></a:t>
            </a:r>
            <a:r>
              <a:rPr b="1" dirty="0">
                <a:latin typeface="Times New Roman" panose="02020603050405020304" pitchFamily="18" charset="0"/>
              </a:rPr>
              <a:t> 1</a:t>
            </a:r>
            <a:endParaRPr b="1" dirty="0">
              <a:latin typeface="Times New Roman" panose="02020603050405020304" pitchFamily="18" charset="0"/>
            </a:endParaRPr>
          </a:p>
        </p:txBody>
      </p:sp>
      <p:graphicFrame>
        <p:nvGraphicFramePr>
          <p:cNvPr id="20483" name="Object 7">
            <a:hlinkClick r:id="" action="ppaction://ole?verb="/>
          </p:cNvPr>
          <p:cNvGraphicFramePr/>
          <p:nvPr/>
        </p:nvGraphicFramePr>
        <p:xfrm>
          <a:off x="7659688" y="5297488"/>
          <a:ext cx="731837" cy="1408112"/>
        </p:xfrm>
        <a:graphic>
          <a:graphicData uri="http://schemas.openxmlformats.org/presentationml/2006/ole">
            <mc:AlternateContent xmlns:mc="http://schemas.openxmlformats.org/markup-compatibility/2006">
              <mc:Choice xmlns:v="urn:schemas-microsoft-com:vml" Requires="v">
                <p:oleObj spid="_x0000_s3114" name="" r:id="rId3" imgW="1673225" imgH="3210560" progId="MS_ClipArt_Gallery.2">
                  <p:embed/>
                </p:oleObj>
              </mc:Choice>
              <mc:Fallback>
                <p:oleObj name="" r:id="rId3" imgW="1673225" imgH="3210560" progId="MS_ClipArt_Gallery.2">
                  <p:embed/>
                  <p:pic>
                    <p:nvPicPr>
                      <p:cNvPr id="0" name="Picture 3113"/>
                      <p:cNvPicPr/>
                      <p:nvPr/>
                    </p:nvPicPr>
                    <p:blipFill>
                      <a:blip r:embed="rId4"/>
                      <a:stretch>
                        <a:fillRect/>
                      </a:stretch>
                    </p:blipFill>
                    <p:spPr>
                      <a:xfrm>
                        <a:off x="7659688" y="5297488"/>
                        <a:ext cx="731837" cy="1408112"/>
                      </a:xfrm>
                      <a:prstGeom prst="rect">
                        <a:avLst/>
                      </a:prstGeom>
                      <a:noFill/>
                      <a:ln w="38100">
                        <a:noFill/>
                        <a:miter/>
                      </a:ln>
                      <a:effectLst>
                        <a:outerShdw dist="107763" dir="2699999" algn="ctr" rotWithShape="0">
                          <a:schemeClr val="bg2"/>
                        </a:outerShdw>
                      </a:effectLst>
                    </p:spPr>
                  </p:pic>
                </p:oleObj>
              </mc:Fallback>
            </mc:AlternateContent>
          </a:graphicData>
        </a:graphic>
      </p:graphicFrame>
      <p:sp>
        <p:nvSpPr>
          <p:cNvPr id="20488" name="Text Box 8"/>
          <p:cNvSpPr txBox="1"/>
          <p:nvPr/>
        </p:nvSpPr>
        <p:spPr>
          <a:xfrm>
            <a:off x="609600" y="5297488"/>
            <a:ext cx="6019800" cy="519112"/>
          </a:xfrm>
          <a:prstGeom prst="rect">
            <a:avLst/>
          </a:prstGeom>
          <a:noFill/>
          <a:ln w="9525">
            <a:noFill/>
          </a:ln>
        </p:spPr>
        <p:txBody>
          <a:bodyPr>
            <a:spAutoFit/>
          </a:bodyPr>
          <a:p>
            <a:r>
              <a:rPr sz="2800" i="1" dirty="0">
                <a:latin typeface="Times New Roman" panose="02020603050405020304" pitchFamily="18" charset="0"/>
              </a:rPr>
              <a:t>r</a:t>
            </a:r>
            <a:r>
              <a:rPr sz="2800" baseline="30000" dirty="0">
                <a:latin typeface="Times New Roman" panose="02020603050405020304" pitchFamily="18" charset="0"/>
              </a:rPr>
              <a:t>2</a:t>
            </a:r>
            <a:r>
              <a:rPr sz="2800" dirty="0">
                <a:latin typeface="Times New Roman" panose="02020603050405020304" pitchFamily="18" charset="0"/>
              </a:rPr>
              <a:t> = (coefficient of correlation)</a:t>
            </a:r>
            <a:r>
              <a:rPr sz="2800" baseline="30000" dirty="0">
                <a:latin typeface="Times New Roman" panose="02020603050405020304" pitchFamily="18" charset="0"/>
              </a:rPr>
              <a:t>2</a:t>
            </a:r>
            <a:endParaRPr sz="2800" dirty="0">
              <a:latin typeface="Times New Roman" panose="02020603050405020304" pitchFamily="18" charset="0"/>
            </a:endParaRP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Rectangle 2"/>
          <p:cNvSpPr>
            <a:spLocks noGrp="1"/>
          </p:cNvSpPr>
          <p:nvPr>
            <p:ph type="title"/>
          </p:nvPr>
        </p:nvSpPr>
        <p:spPr>
          <a:xfrm>
            <a:off x="762000" y="152400"/>
            <a:ext cx="7315200" cy="1143000"/>
          </a:xfrm>
          <a:ln/>
        </p:spPr>
        <p:txBody>
          <a:bodyPr vert="horz" wrap="square" lIns="90488" tIns="44450" rIns="90488" bIns="44450" anchor="ctr" anchorCtr="1"/>
          <a:p>
            <a:r>
              <a:rPr b="1" dirty="0"/>
              <a:t>Coefficient of Determination Example</a:t>
            </a:r>
            <a:endParaRPr b="1" dirty="0"/>
          </a:p>
        </p:txBody>
      </p:sp>
      <p:sp>
        <p:nvSpPr>
          <p:cNvPr id="21508" name="Rectangle 3"/>
          <p:cNvSpPr>
            <a:spLocks noGrp="1"/>
          </p:cNvSpPr>
          <p:nvPr>
            <p:ph type="body" sz="half" idx="1"/>
          </p:nvPr>
        </p:nvSpPr>
        <p:spPr>
          <a:xfrm>
            <a:off x="685800" y="1762125"/>
            <a:ext cx="7010400" cy="4568825"/>
          </a:xfrm>
          <a:ln/>
        </p:spPr>
        <p:txBody>
          <a:bodyPr vert="horz" wrap="square" lIns="90488" tIns="44450" rIns="90488" bIns="44450" anchor="t" anchorCtr="0"/>
          <a:p>
            <a:pPr marL="0" indent="0" defTabSz="914400">
              <a:lnSpc>
                <a:spcPct val="120000"/>
              </a:lnSpc>
              <a:buClrTx/>
              <a:buSzTx/>
              <a:buFontTx/>
              <a:buNone/>
              <a:tabLst>
                <a:tab pos="908050" algn="ctr"/>
                <a:tab pos="3145155" algn="ctr"/>
              </a:tabLst>
            </a:pPr>
            <a:r>
              <a:rPr sz="2800" dirty="0"/>
              <a:t>You’re a marketing analyst for Hasbro Toys. You know </a:t>
            </a:r>
            <a:r>
              <a:rPr sz="2800" i="1" dirty="0"/>
              <a:t>r</a:t>
            </a:r>
            <a:r>
              <a:rPr sz="2800" dirty="0"/>
              <a:t> = .904. </a:t>
            </a:r>
            <a:endParaRPr sz="2800" dirty="0"/>
          </a:p>
          <a:p>
            <a:pPr marL="0" indent="0" defTabSz="914400">
              <a:lnSpc>
                <a:spcPct val="90000"/>
              </a:lnSpc>
              <a:spcBef>
                <a:spcPct val="10000"/>
              </a:spcBef>
              <a:buClrTx/>
              <a:buSzTx/>
              <a:buFontTx/>
              <a:buNone/>
              <a:tabLst>
                <a:tab pos="908050" algn="ctr"/>
                <a:tab pos="3145155" algn="ctr"/>
              </a:tabLst>
            </a:pP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b="1" dirty="0">
              <a:solidFill>
                <a:schemeClr val="tx2"/>
              </a:solidFill>
            </a:endParaRPr>
          </a:p>
          <a:p>
            <a:pPr marL="0" indent="0" defTabSz="914400">
              <a:lnSpc>
                <a:spcPct val="90000"/>
              </a:lnSpc>
              <a:buClrTx/>
              <a:buSzTx/>
              <a:buFontTx/>
              <a:buNone/>
              <a:tabLst>
                <a:tab pos="908050" algn="ctr"/>
                <a:tab pos="3145155" algn="ctr"/>
              </a:tabLst>
            </a:pPr>
            <a:r>
              <a:rPr sz="2800" dirty="0"/>
              <a:t>Calculate and interpret the</a:t>
            </a:r>
            <a:br>
              <a:rPr sz="2800" dirty="0"/>
            </a:br>
            <a:r>
              <a:rPr sz="2800" b="1" dirty="0">
                <a:solidFill>
                  <a:srgbClr val="8E0D30"/>
                </a:solidFill>
              </a:rPr>
              <a:t>coefficient of determination</a:t>
            </a:r>
            <a:r>
              <a:rPr sz="2800" b="1" dirty="0">
                <a:solidFill>
                  <a:schemeClr val="tx2"/>
                </a:solidFill>
              </a:rPr>
              <a:t>.</a:t>
            </a:r>
            <a:endParaRPr sz="2800" b="1" dirty="0">
              <a:solidFill>
                <a:schemeClr val="tx2"/>
              </a:solidFill>
            </a:endParaRPr>
          </a:p>
        </p:txBody>
      </p:sp>
      <p:graphicFrame>
        <p:nvGraphicFramePr>
          <p:cNvPr id="21506" name="Object 4">
            <a:hlinkClick r:id="" action="ppaction://ole?verb="/>
          </p:cNvPr>
          <p:cNvGraphicFramePr/>
          <p:nvPr>
            <p:ph type="clipArt" sz="half" idx="2"/>
          </p:nvPr>
        </p:nvGraphicFramePr>
        <p:xfrm>
          <a:off x="6553200" y="3810000"/>
          <a:ext cx="2200275" cy="2287588"/>
        </p:xfrm>
        <a:graphic>
          <a:graphicData uri="http://schemas.openxmlformats.org/presentationml/2006/ole">
            <mc:AlternateContent xmlns:mc="http://schemas.openxmlformats.org/markup-compatibility/2006">
              <mc:Choice xmlns:v="urn:schemas-microsoft-com:vml" Requires="v">
                <p:oleObj spid="_x0000_s3118" name="" r:id="rId1" imgW="4330700" imgH="4927600" progId="MS_ClipArt_Gallery.2">
                  <p:embed/>
                </p:oleObj>
              </mc:Choice>
              <mc:Fallback>
                <p:oleObj name="" r:id="rId1" imgW="4330700" imgH="4927600" progId="MS_ClipArt_Gallery.2">
                  <p:embed/>
                  <p:pic>
                    <p:nvPicPr>
                      <p:cNvPr id="0" name="Picture 3117"/>
                      <p:cNvPicPr/>
                      <p:nvPr/>
                    </p:nvPicPr>
                    <p:blipFill>
                      <a:blip r:embed="rId2">
                        <a:clrChange>
                          <a:clrFrom>
                            <a:srgbClr val="A0F050"/>
                          </a:clrFrom>
                          <a:clrTo>
                            <a:srgbClr val="AD6D78"/>
                          </a:clrTo>
                        </a:clrChange>
                        <a:clrChange>
                          <a:clrFrom>
                            <a:srgbClr val="FFFF80"/>
                          </a:clrFrom>
                          <a:clrTo>
                            <a:srgbClr val="F6FF7D"/>
                          </a:clrTo>
                        </a:clrChange>
                      </a:blip>
                      <a:srcRect/>
                      <a:stretch>
                        <a:fillRect/>
                      </a:stretch>
                    </p:blipFill>
                    <p:spPr>
                      <a:xfrm>
                        <a:off x="6553200" y="3810000"/>
                        <a:ext cx="2200275" cy="2287588"/>
                      </a:xfrm>
                      <a:prstGeom prst="rect">
                        <a:avLst/>
                      </a:prstGeom>
                      <a:noFill/>
                      <a:ln w="38100">
                        <a:miter/>
                      </a:ln>
                      <a:effectLst>
                        <a:outerShdw dist="107763" dir="2699999" algn="ctr" rotWithShape="0">
                          <a:schemeClr val="bg2">
                            <a:alpha val="100000"/>
                          </a:schemeClr>
                        </a:outerShdw>
                      </a:effectLst>
                    </p:spPr>
                  </p:pic>
                </p:oleObj>
              </mc:Fallback>
            </mc:AlternateContent>
          </a:graphicData>
        </a:graphic>
      </p:graphicFrame>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2"/>
          <p:cNvSpPr>
            <a:spLocks noGrp="1"/>
          </p:cNvSpPr>
          <p:nvPr>
            <p:ph type="title"/>
          </p:nvPr>
        </p:nvSpPr>
        <p:spPr>
          <a:xfrm>
            <a:off x="762000" y="152400"/>
            <a:ext cx="7315200" cy="1143000"/>
          </a:xfrm>
          <a:ln/>
        </p:spPr>
        <p:txBody>
          <a:bodyPr vert="horz" wrap="square" lIns="90488" tIns="44450" rIns="90488" bIns="44450" anchor="ctr" anchorCtr="1"/>
          <a:p>
            <a:r>
              <a:rPr b="1" dirty="0"/>
              <a:t>Coefficient of Determination Solution</a:t>
            </a:r>
            <a:endParaRPr b="1" dirty="0"/>
          </a:p>
        </p:txBody>
      </p:sp>
      <p:sp>
        <p:nvSpPr>
          <p:cNvPr id="300039" name="Text Box 7"/>
          <p:cNvSpPr txBox="1">
            <a:spLocks noChangeArrowheads="1"/>
          </p:cNvSpPr>
          <p:nvPr/>
        </p:nvSpPr>
        <p:spPr bwMode="auto">
          <a:xfrm>
            <a:off x="2057400" y="1981200"/>
            <a:ext cx="6019800" cy="1801813"/>
          </a:xfrm>
          <a:prstGeom prst="rect">
            <a:avLst/>
          </a:prstGeom>
          <a:noFill/>
          <a:ln w="9525" algn="ctr">
            <a:noFill/>
            <a:miter lim="800000"/>
          </a:ln>
          <a:effectLst/>
        </p:spPr>
        <p:txBody>
          <a:bodyPr>
            <a:spAutoFit/>
          </a:bodyPr>
          <a:lstStyle/>
          <a:p>
            <a:pPr marR="0" defTabSz="914400">
              <a:buClrTx/>
              <a:buSzTx/>
              <a:buFontTx/>
              <a:buNone/>
              <a:defRPr/>
            </a:pPr>
            <a:r>
              <a:rPr kumimoji="0" lang="en-US" sz="2800" i="1" kern="1200" cap="none" spc="0" normalizeH="0" baseline="0" noProof="0" dirty="0">
                <a:latin typeface="+mj-lt"/>
                <a:ea typeface="+mn-ea"/>
                <a:cs typeface="Times New Roman" panose="02020603050405020304" pitchFamily="18" charset="0"/>
              </a:rPr>
              <a:t>r</a:t>
            </a:r>
            <a:r>
              <a:rPr kumimoji="0" lang="en-US" sz="2800" kern="1200" cap="none" spc="0" normalizeH="0" baseline="30000" noProof="0" dirty="0">
                <a:latin typeface="+mj-lt"/>
                <a:ea typeface="+mn-ea"/>
                <a:cs typeface="Times New Roman" panose="02020603050405020304" pitchFamily="18" charset="0"/>
              </a:rPr>
              <a:t>2</a:t>
            </a:r>
            <a:r>
              <a:rPr kumimoji="0" lang="en-US" sz="2800" kern="1200" cap="none" spc="0" normalizeH="0" baseline="0" noProof="0" dirty="0">
                <a:latin typeface="+mj-lt"/>
                <a:ea typeface="+mn-ea"/>
                <a:cs typeface="Times New Roman" panose="02020603050405020304" pitchFamily="18" charset="0"/>
              </a:rPr>
              <a:t> = (coefficient of correlation)</a:t>
            </a:r>
            <a:r>
              <a:rPr kumimoji="0" lang="en-US" sz="2800" kern="1200" cap="none" spc="0" normalizeH="0" baseline="30000" noProof="0" dirty="0">
                <a:latin typeface="+mj-lt"/>
                <a:ea typeface="+mn-ea"/>
                <a:cs typeface="Times New Roman" panose="02020603050405020304" pitchFamily="18" charset="0"/>
              </a:rPr>
              <a:t>2</a:t>
            </a:r>
            <a:endParaRPr kumimoji="0" lang="en-US" sz="2800" kern="1200" cap="none" spc="0" normalizeH="0" baseline="30000" noProof="0" dirty="0">
              <a:latin typeface="+mj-lt"/>
              <a:ea typeface="+mn-ea"/>
              <a:cs typeface="Times New Roman" panose="02020603050405020304" pitchFamily="18" charset="0"/>
            </a:endParaRPr>
          </a:p>
          <a:p>
            <a:pPr marR="0" defTabSz="914400">
              <a:buClrTx/>
              <a:buSzTx/>
              <a:buFontTx/>
              <a:buNone/>
              <a:defRPr/>
            </a:pPr>
            <a:r>
              <a:rPr kumimoji="0" lang="en-US" sz="2800" i="1" kern="1200" cap="none" spc="0" normalizeH="0" baseline="0" noProof="0" dirty="0">
                <a:latin typeface="+mj-lt"/>
                <a:ea typeface="+mn-ea"/>
                <a:cs typeface="Times New Roman" panose="02020603050405020304" pitchFamily="18" charset="0"/>
              </a:rPr>
              <a:t>r</a:t>
            </a:r>
            <a:r>
              <a:rPr kumimoji="0" lang="en-US" sz="2800" kern="1200" cap="none" spc="0" normalizeH="0" baseline="30000" noProof="0" dirty="0">
                <a:latin typeface="+mj-lt"/>
                <a:ea typeface="+mn-ea"/>
                <a:cs typeface="Times New Roman" panose="02020603050405020304" pitchFamily="18" charset="0"/>
              </a:rPr>
              <a:t>2</a:t>
            </a:r>
            <a:r>
              <a:rPr kumimoji="0" lang="en-US" sz="2800" kern="1200" cap="none" spc="0" normalizeH="0" baseline="0" noProof="0" dirty="0">
                <a:latin typeface="+mj-lt"/>
                <a:ea typeface="+mn-ea"/>
                <a:cs typeface="Times New Roman" panose="02020603050405020304" pitchFamily="18" charset="0"/>
              </a:rPr>
              <a:t> = (.904)</a:t>
            </a:r>
            <a:r>
              <a:rPr kumimoji="0" lang="en-US" sz="2800" kern="1200" cap="none" spc="0" normalizeH="0" baseline="30000" noProof="0" dirty="0">
                <a:latin typeface="+mj-lt"/>
                <a:ea typeface="+mn-ea"/>
                <a:cs typeface="Times New Roman" panose="02020603050405020304" pitchFamily="18" charset="0"/>
              </a:rPr>
              <a:t>2</a:t>
            </a:r>
            <a:endParaRPr kumimoji="0" lang="en-US" sz="2800" kern="1200" cap="none" spc="0" normalizeH="0" baseline="30000" noProof="0" dirty="0">
              <a:latin typeface="+mj-lt"/>
              <a:ea typeface="+mn-ea"/>
              <a:cs typeface="Times New Roman" panose="02020603050405020304" pitchFamily="18" charset="0"/>
            </a:endParaRPr>
          </a:p>
          <a:p>
            <a:pPr marR="0" defTabSz="914400">
              <a:buClrTx/>
              <a:buSzTx/>
              <a:buFontTx/>
              <a:buNone/>
              <a:defRPr/>
            </a:pPr>
            <a:r>
              <a:rPr kumimoji="0" lang="en-US" sz="2800" i="1" kern="1200" cap="none" spc="0" normalizeH="0" baseline="0" noProof="0" dirty="0">
                <a:latin typeface="+mj-lt"/>
                <a:ea typeface="+mn-ea"/>
                <a:cs typeface="Times New Roman" panose="02020603050405020304" pitchFamily="18" charset="0"/>
              </a:rPr>
              <a:t>r</a:t>
            </a:r>
            <a:r>
              <a:rPr kumimoji="0" lang="en-US" sz="2800" kern="1200" cap="none" spc="0" normalizeH="0" baseline="30000" noProof="0" dirty="0">
                <a:latin typeface="+mj-lt"/>
                <a:ea typeface="+mn-ea"/>
                <a:cs typeface="Times New Roman" panose="02020603050405020304" pitchFamily="18" charset="0"/>
              </a:rPr>
              <a:t>2</a:t>
            </a:r>
            <a:r>
              <a:rPr kumimoji="0" lang="en-US" sz="2800" kern="1200" cap="none" spc="0" normalizeH="0" baseline="0" noProof="0" dirty="0">
                <a:latin typeface="+mj-lt"/>
                <a:ea typeface="+mn-ea"/>
                <a:cs typeface="Times New Roman" panose="02020603050405020304" pitchFamily="18" charset="0"/>
              </a:rPr>
              <a:t> = .817</a:t>
            </a:r>
            <a:endParaRPr kumimoji="0" lang="en-US" sz="2800" kern="1200" cap="none" spc="0" normalizeH="0" baseline="0" noProof="0" dirty="0">
              <a:latin typeface="+mj-lt"/>
              <a:ea typeface="+mn-ea"/>
              <a:cs typeface="Times New Roman" panose="02020603050405020304" pitchFamily="18" charset="0"/>
            </a:endParaRPr>
          </a:p>
        </p:txBody>
      </p:sp>
      <p:sp>
        <p:nvSpPr>
          <p:cNvPr id="300040" name="Text Box 8"/>
          <p:cNvSpPr txBox="1">
            <a:spLocks noChangeArrowheads="1"/>
          </p:cNvSpPr>
          <p:nvPr/>
        </p:nvSpPr>
        <p:spPr bwMode="auto">
          <a:xfrm>
            <a:off x="762000" y="4343400"/>
            <a:ext cx="7924800" cy="1373188"/>
          </a:xfrm>
          <a:prstGeom prst="rect">
            <a:avLst/>
          </a:prstGeom>
          <a:noFill/>
          <a:ln w="9525" algn="ctr">
            <a:noFill/>
            <a:miter lim="800000"/>
          </a:ln>
          <a:effectLst/>
        </p:spPr>
        <p:txBody>
          <a:bodyPr>
            <a:spAutoFit/>
          </a:bodyPr>
          <a:lstStyle/>
          <a:p>
            <a:pPr marR="0" defTabSz="914400">
              <a:buClrTx/>
              <a:buSzTx/>
              <a:buFontTx/>
              <a:buNone/>
              <a:defRPr/>
            </a:pPr>
            <a:r>
              <a:rPr kumimoji="0" lang="en-US" sz="2800" b="1" kern="1200" cap="none" spc="0" normalizeH="0" baseline="0" noProof="0">
                <a:solidFill>
                  <a:srgbClr val="8E0D30"/>
                </a:solidFill>
                <a:latin typeface="+mj-lt"/>
                <a:ea typeface="+mn-ea"/>
                <a:cs typeface="Times New Roman" panose="02020603050405020304" pitchFamily="18" charset="0"/>
              </a:rPr>
              <a:t>Interpretation:</a:t>
            </a:r>
            <a:r>
              <a:rPr kumimoji="0" lang="en-US" sz="2800" kern="1200" cap="none" spc="0" normalizeH="0" baseline="0" noProof="0">
                <a:latin typeface="+mj-lt"/>
                <a:ea typeface="+mn-ea"/>
                <a:cs typeface="Times New Roman" panose="02020603050405020304" pitchFamily="18" charset="0"/>
              </a:rPr>
              <a:t> About 81.7% of the sample variation in Sales (</a:t>
            </a:r>
            <a:r>
              <a:rPr kumimoji="0" lang="en-US" sz="2800" i="1" kern="1200" cap="none" spc="0" normalizeH="0" baseline="0" noProof="0">
                <a:latin typeface="+mj-lt"/>
                <a:ea typeface="+mn-ea"/>
                <a:cs typeface="Times New Roman" panose="02020603050405020304" pitchFamily="18" charset="0"/>
              </a:rPr>
              <a:t>y</a:t>
            </a:r>
            <a:r>
              <a:rPr kumimoji="0" lang="en-US" sz="2800" kern="1200" cap="none" spc="0" normalizeH="0" baseline="0" noProof="0">
                <a:latin typeface="+mj-lt"/>
                <a:ea typeface="+mn-ea"/>
                <a:cs typeface="Times New Roman" panose="02020603050405020304" pitchFamily="18" charset="0"/>
              </a:rPr>
              <a:t>) can be explained by using Ad $ (</a:t>
            </a:r>
            <a:r>
              <a:rPr kumimoji="0" lang="en-US" sz="2800" i="1" kern="1200" cap="none" spc="0" normalizeH="0" baseline="0" noProof="0">
                <a:latin typeface="+mj-lt"/>
                <a:ea typeface="+mn-ea"/>
                <a:cs typeface="Times New Roman" panose="02020603050405020304" pitchFamily="18" charset="0"/>
              </a:rPr>
              <a:t>x</a:t>
            </a:r>
            <a:r>
              <a:rPr kumimoji="0" lang="en-US" sz="2800" kern="1200" cap="none" spc="0" normalizeH="0" baseline="0" noProof="0">
                <a:latin typeface="+mj-lt"/>
                <a:ea typeface="+mn-ea"/>
                <a:cs typeface="Times New Roman" panose="02020603050405020304" pitchFamily="18" charset="0"/>
              </a:rPr>
              <a:t>) to predict Sales (</a:t>
            </a:r>
            <a:r>
              <a:rPr kumimoji="0" lang="en-US" sz="2800" i="1" kern="1200" cap="none" spc="0" normalizeH="0" baseline="0" noProof="0">
                <a:latin typeface="+mj-lt"/>
                <a:ea typeface="+mn-ea"/>
                <a:cs typeface="Times New Roman" panose="02020603050405020304" pitchFamily="18" charset="0"/>
              </a:rPr>
              <a:t>y)</a:t>
            </a:r>
            <a:r>
              <a:rPr kumimoji="0" lang="en-US" sz="2800" kern="1200" cap="none" spc="0" normalizeH="0" baseline="0" noProof="0">
                <a:latin typeface="+mj-lt"/>
                <a:ea typeface="+mn-ea"/>
                <a:cs typeface="Times New Roman" panose="02020603050405020304" pitchFamily="18" charset="0"/>
              </a:rPr>
              <a:t> in the linear model.</a:t>
            </a:r>
            <a:endParaRPr kumimoji="0" lang="en-US" sz="2800" kern="1200" cap="none" spc="0" normalizeH="0" baseline="0" noProof="0">
              <a:latin typeface="+mj-lt"/>
              <a:ea typeface="+mn-ea"/>
              <a:cs typeface="Times New Roman" panose="02020603050405020304" pitchFamily="18"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Rectangle 3"/>
          <p:cNvSpPr>
            <a:spLocks noGrp="1"/>
          </p:cNvSpPr>
          <p:nvPr>
            <p:ph type="title"/>
          </p:nvPr>
        </p:nvSpPr>
        <p:spPr>
          <a:xfrm>
            <a:off x="685800" y="152400"/>
            <a:ext cx="7488238" cy="1123950"/>
          </a:xfrm>
          <a:ln/>
        </p:spPr>
        <p:txBody>
          <a:bodyPr vert="horz" wrap="square" lIns="90488" tIns="44450" rIns="90488" bIns="44450" anchor="ctr" anchorCtr="1"/>
          <a:p>
            <a:r>
              <a:rPr b="1" i="1" dirty="0"/>
              <a:t>r</a:t>
            </a:r>
            <a:r>
              <a:rPr b="1" baseline="30000" dirty="0"/>
              <a:t>2</a:t>
            </a:r>
            <a:r>
              <a:rPr b="1" dirty="0"/>
              <a:t> Computer Output</a:t>
            </a:r>
            <a:endParaRPr b="1" dirty="0"/>
          </a:p>
        </p:txBody>
      </p:sp>
      <p:sp>
        <p:nvSpPr>
          <p:cNvPr id="75779" name="Rectangle 4"/>
          <p:cNvSpPr>
            <a:spLocks noGrp="1"/>
          </p:cNvSpPr>
          <p:nvPr>
            <p:ph sz="half" idx="1"/>
          </p:nvPr>
        </p:nvSpPr>
        <p:spPr>
          <a:xfrm>
            <a:off x="760413" y="2289175"/>
            <a:ext cx="7620000" cy="4114800"/>
          </a:xfrm>
          <a:ln/>
        </p:spPr>
        <p:txBody>
          <a:bodyPr vert="horz" wrap="square" lIns="90488" tIns="44450" rIns="90488" bIns="44450" anchor="t" anchorCtr="0"/>
          <a:p>
            <a:pPr>
              <a:lnSpc>
                <a:spcPct val="155000"/>
              </a:lnSpc>
              <a:buClrTx/>
              <a:buSzTx/>
              <a:buFontTx/>
              <a:buNone/>
            </a:pPr>
            <a:r>
              <a:rPr sz="2000" b="1" dirty="0">
                <a:latin typeface="Courier New" panose="02070309020205020404" pitchFamily="49" charset="0"/>
                <a:ea typeface="+mn-ea"/>
                <a:cs typeface="+mn-cs"/>
              </a:rPr>
              <a:t>    </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Root MSE    0.60553    R-square     0.8167</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Dep Mean    2.00000    Adj R-sq     0.7556</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C.V.       30.27650           </a:t>
            </a:r>
            <a:endParaRPr sz="1800" b="1" dirty="0">
              <a:latin typeface="Courier New" panose="02070309020205020404" pitchFamily="49" charset="0"/>
              <a:ea typeface="+mn-ea"/>
              <a:cs typeface="+mn-cs"/>
            </a:endParaRPr>
          </a:p>
          <a:p>
            <a:pPr>
              <a:buClrTx/>
              <a:buSzTx/>
              <a:buFontTx/>
              <a:buNone/>
            </a:pPr>
            <a:endParaRPr sz="2000" b="1" dirty="0">
              <a:latin typeface="Courier New" panose="02070309020205020404" pitchFamily="49" charset="0"/>
              <a:ea typeface="+mn-ea"/>
              <a:cs typeface="+mn-cs"/>
            </a:endParaRPr>
          </a:p>
          <a:p>
            <a:pPr>
              <a:buClrTx/>
              <a:buSzTx/>
              <a:buFontTx/>
              <a:buNone/>
            </a:pPr>
            <a:endParaRPr sz="1800" b="1" dirty="0">
              <a:latin typeface="Courier New" panose="02070309020205020404" pitchFamily="49" charset="0"/>
              <a:ea typeface="+mn-ea"/>
              <a:cs typeface="+mn-cs"/>
            </a:endParaRPr>
          </a:p>
          <a:p>
            <a:pPr>
              <a:buClrTx/>
              <a:buSzTx/>
              <a:buFontTx/>
              <a:buNone/>
            </a:pPr>
            <a:r>
              <a:rPr sz="1800" b="1" dirty="0">
                <a:latin typeface="Courier New" panose="02070309020205020404" pitchFamily="49" charset="0"/>
                <a:ea typeface="+mn-ea"/>
                <a:cs typeface="+mn-cs"/>
              </a:rPr>
              <a:t> </a:t>
            </a:r>
            <a:endParaRPr sz="1800" b="1" dirty="0">
              <a:latin typeface="Courier New" panose="02070309020205020404" pitchFamily="49" charset="0"/>
              <a:ea typeface="+mn-ea"/>
              <a:cs typeface="+mn-cs"/>
            </a:endParaRPr>
          </a:p>
        </p:txBody>
      </p:sp>
      <p:sp>
        <p:nvSpPr>
          <p:cNvPr id="75780" name="Rectangle 14"/>
          <p:cNvSpPr/>
          <p:nvPr/>
        </p:nvSpPr>
        <p:spPr>
          <a:xfrm>
            <a:off x="914400" y="2133600"/>
            <a:ext cx="7620000" cy="3657600"/>
          </a:xfrm>
          <a:prstGeom prst="rect">
            <a:avLst/>
          </a:prstGeom>
          <a:solidFill>
            <a:srgbClr val="E9F05A">
              <a:alpha val="50195"/>
            </a:srgbClr>
          </a:solidFill>
          <a:ln w="9525">
            <a:noFill/>
          </a:ln>
        </p:spPr>
        <p:txBody>
          <a:bodyPr anchor="ctr" anchorCtr="0">
            <a:spAutoFit/>
          </a:bodyPr>
          <a:p>
            <a:endParaRPr dirty="0">
              <a:latin typeface="Times New Roman" panose="02020603050405020304" pitchFamily="18" charset="0"/>
            </a:endParaRPr>
          </a:p>
        </p:txBody>
      </p:sp>
      <p:sp>
        <p:nvSpPr>
          <p:cNvPr id="75781" name="Line 6"/>
          <p:cNvSpPr/>
          <p:nvPr/>
        </p:nvSpPr>
        <p:spPr>
          <a:xfrm flipV="1">
            <a:off x="6032500" y="3571875"/>
            <a:ext cx="1008063" cy="635000"/>
          </a:xfrm>
          <a:prstGeom prst="line">
            <a:avLst/>
          </a:prstGeom>
          <a:ln w="25400" cap="flat" cmpd="sng">
            <a:solidFill>
              <a:schemeClr val="folHlink"/>
            </a:solidFill>
            <a:prstDash val="solid"/>
            <a:headEnd type="none" w="med" len="med"/>
            <a:tailEnd type="triangle" w="med" len="med"/>
          </a:ln>
        </p:spPr>
      </p:sp>
      <p:sp>
        <p:nvSpPr>
          <p:cNvPr id="75782" name="Line 7"/>
          <p:cNvSpPr/>
          <p:nvPr/>
        </p:nvSpPr>
        <p:spPr>
          <a:xfrm>
            <a:off x="6489700" y="2759075"/>
            <a:ext cx="431800" cy="203200"/>
          </a:xfrm>
          <a:prstGeom prst="line">
            <a:avLst/>
          </a:prstGeom>
          <a:ln w="25400" cap="flat" cmpd="sng">
            <a:solidFill>
              <a:schemeClr val="folHlink"/>
            </a:solidFill>
            <a:prstDash val="solid"/>
            <a:headEnd type="none" w="med" len="med"/>
            <a:tailEnd type="triangle" w="med" len="med"/>
          </a:ln>
        </p:spPr>
      </p:sp>
      <p:sp>
        <p:nvSpPr>
          <p:cNvPr id="75783" name="AutoShape 8"/>
          <p:cNvSpPr/>
          <p:nvPr/>
        </p:nvSpPr>
        <p:spPr>
          <a:xfrm>
            <a:off x="4349750" y="4200525"/>
            <a:ext cx="3738563" cy="1282700"/>
          </a:xfrm>
          <a:prstGeom prst="roundRect">
            <a:avLst>
              <a:gd name="adj" fmla="val 1118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75784" name="Rectangle 9"/>
          <p:cNvSpPr/>
          <p:nvPr/>
        </p:nvSpPr>
        <p:spPr>
          <a:xfrm>
            <a:off x="4421188" y="4271963"/>
            <a:ext cx="3825875" cy="1184275"/>
          </a:xfrm>
          <a:prstGeom prst="rect">
            <a:avLst/>
          </a:prstGeom>
          <a:noFill/>
          <a:ln w="12700">
            <a:noFill/>
          </a:ln>
        </p:spPr>
        <p:txBody>
          <a:bodyPr lIns="90488" tIns="44450" rIns="90488" bIns="44450">
            <a:spAutoFit/>
          </a:bodyPr>
          <a:p>
            <a:pPr eaLnBrk="0" hangingPunct="0"/>
            <a:r>
              <a:rPr b="1" i="1" dirty="0">
                <a:latin typeface="Times New Roman" panose="02020603050405020304" pitchFamily="18" charset="0"/>
              </a:rPr>
              <a:t>r</a:t>
            </a:r>
            <a:r>
              <a:rPr sz="2800" b="1" i="1" baseline="30000" dirty="0">
                <a:latin typeface="Times New Roman" panose="02020603050405020304" pitchFamily="18" charset="0"/>
              </a:rPr>
              <a:t>2</a:t>
            </a:r>
            <a:r>
              <a:rPr b="1" dirty="0">
                <a:latin typeface="Times New Roman" panose="02020603050405020304" pitchFamily="18" charset="0"/>
              </a:rPr>
              <a:t> adjusted for number of explanatory variables &amp; sample size</a:t>
            </a:r>
            <a:endParaRPr b="1" dirty="0">
              <a:latin typeface="Times New Roman" panose="02020603050405020304" pitchFamily="18" charset="0"/>
            </a:endParaRPr>
          </a:p>
        </p:txBody>
      </p:sp>
      <p:sp>
        <p:nvSpPr>
          <p:cNvPr id="75785" name="AutoShape 12"/>
          <p:cNvSpPr/>
          <p:nvPr/>
        </p:nvSpPr>
        <p:spPr>
          <a:xfrm>
            <a:off x="5721350" y="2371725"/>
            <a:ext cx="749300" cy="520700"/>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75786" name="Rectangle 13"/>
          <p:cNvSpPr/>
          <p:nvPr/>
        </p:nvSpPr>
        <p:spPr>
          <a:xfrm>
            <a:off x="5868988" y="2366963"/>
            <a:ext cx="1063625" cy="515937"/>
          </a:xfrm>
          <a:prstGeom prst="rect">
            <a:avLst/>
          </a:prstGeom>
          <a:noFill/>
          <a:ln w="12700">
            <a:noFill/>
          </a:ln>
        </p:spPr>
        <p:txBody>
          <a:bodyPr lIns="90488" tIns="44450" rIns="90488" bIns="44450">
            <a:spAutoFit/>
          </a:bodyPr>
          <a:p>
            <a:pPr eaLnBrk="0" hangingPunct="0"/>
            <a:r>
              <a:rPr sz="2800" b="1" i="1" dirty="0">
                <a:latin typeface="Times New Roman" panose="02020603050405020304" pitchFamily="18" charset="0"/>
              </a:rPr>
              <a:t>r</a:t>
            </a:r>
            <a:r>
              <a:rPr sz="2800" b="1" i="1" baseline="30000" dirty="0">
                <a:latin typeface="Times New Roman" panose="02020603050405020304" pitchFamily="18" charset="0"/>
              </a:rPr>
              <a:t>2</a:t>
            </a:r>
            <a:endParaRPr sz="2800" b="1" i="1" baseline="30000" dirty="0">
              <a:latin typeface="Times New Roman" panose="02020603050405020304" pitchFamily="18" charset="0"/>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11.6</a:t>
            </a:r>
            <a:endParaRPr b="1" dirty="0">
              <a:solidFill>
                <a:srgbClr val="8E0D30"/>
              </a:solidFill>
            </a:endParaRPr>
          </a:p>
        </p:txBody>
      </p:sp>
      <p:sp>
        <p:nvSpPr>
          <p:cNvPr id="76803"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Using the Model for Estimation and Determination</a:t>
            </a:r>
            <a:endParaRPr sz="4200" dirty="0">
              <a:solidFill>
                <a:srgbClr val="141413"/>
              </a:solidFill>
              <a:latin typeface="+mn-lt"/>
              <a:ea typeface="+mn-ea"/>
              <a:cs typeface="+mn-cs"/>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Rectangle 2"/>
          <p:cNvSpPr>
            <a:spLocks noGrp="1"/>
          </p:cNvSpPr>
          <p:nvPr>
            <p:ph type="title"/>
          </p:nvPr>
        </p:nvSpPr>
        <p:spPr>
          <a:ln/>
        </p:spPr>
        <p:txBody>
          <a:bodyPr vert="horz" wrap="square" lIns="90488" tIns="44450" rIns="90488" bIns="44450" anchor="ctr" anchorCtr="1"/>
          <a:p>
            <a:r>
              <a:rPr b="1" dirty="0"/>
              <a:t>Probabilistic Model</a:t>
            </a:r>
            <a:endParaRPr b="1" dirty="0"/>
          </a:p>
        </p:txBody>
      </p:sp>
      <p:sp>
        <p:nvSpPr>
          <p:cNvPr id="204803" name="Rectangle 3"/>
          <p:cNvSpPr>
            <a:spLocks noGrp="1"/>
          </p:cNvSpPr>
          <p:nvPr>
            <p:ph idx="1"/>
          </p:nvPr>
        </p:nvSpPr>
        <p:spPr>
          <a:xfrm>
            <a:off x="152400" y="1524000"/>
            <a:ext cx="8686800" cy="4495800"/>
          </a:xfrm>
          <a:ln/>
        </p:spPr>
        <p:txBody>
          <a:bodyPr vert="horz" wrap="square" lIns="90488" tIns="44450" rIns="90488" bIns="44450" anchor="t" anchorCtr="0"/>
          <a:p>
            <a:pPr marL="609600" indent="-609600">
              <a:buClr>
                <a:srgbClr val="8E0D30"/>
              </a:buClr>
            </a:pPr>
            <a:r>
              <a:rPr dirty="0"/>
              <a:t>Used to make inferences</a:t>
            </a:r>
            <a:endParaRPr dirty="0"/>
          </a:p>
          <a:p>
            <a:pPr marL="1437005" lvl="1" indent="-533400">
              <a:buClr>
                <a:srgbClr val="8E0D30"/>
              </a:buClr>
            </a:pPr>
            <a:r>
              <a:rPr dirty="0"/>
              <a:t>Estimate the mean value of y, </a:t>
            </a:r>
            <a:r>
              <a:rPr i="1" dirty="0"/>
              <a:t>E</a:t>
            </a:r>
            <a:r>
              <a:rPr dirty="0"/>
              <a:t>(</a:t>
            </a:r>
            <a:r>
              <a:rPr i="1" dirty="0"/>
              <a:t>y</a:t>
            </a:r>
            <a:r>
              <a:rPr dirty="0"/>
              <a:t>) for a specific </a:t>
            </a:r>
            <a:r>
              <a:rPr i="1" dirty="0"/>
              <a:t>x</a:t>
            </a:r>
            <a:endParaRPr dirty="0"/>
          </a:p>
          <a:p>
            <a:pPr marL="1833880" lvl="2" indent="-457200">
              <a:buClr>
                <a:srgbClr val="8E0D30"/>
              </a:buClr>
              <a:buFont typeface="Wingdings" panose="05000000000000000000" pitchFamily="2" charset="2"/>
              <a:buChar char="§"/>
            </a:pPr>
            <a:r>
              <a:rPr dirty="0"/>
              <a:t>Estimate the mean sales for all months during which $400 (</a:t>
            </a:r>
            <a:r>
              <a:rPr i="1" dirty="0"/>
              <a:t>x</a:t>
            </a:r>
            <a:r>
              <a:rPr dirty="0"/>
              <a:t> = 4) is expended on advertising</a:t>
            </a:r>
            <a:endParaRPr dirty="0"/>
          </a:p>
          <a:p>
            <a:pPr marL="1437005" lvl="1" indent="-533400">
              <a:buClr>
                <a:srgbClr val="8E0D30"/>
              </a:buClr>
            </a:pPr>
            <a:r>
              <a:rPr dirty="0"/>
              <a:t>Predict a new individual </a:t>
            </a:r>
            <a:r>
              <a:rPr i="1" dirty="0"/>
              <a:t>y </a:t>
            </a:r>
            <a:r>
              <a:rPr dirty="0"/>
              <a:t>value for given </a:t>
            </a:r>
            <a:r>
              <a:rPr i="1" dirty="0"/>
              <a:t>x</a:t>
            </a:r>
            <a:endParaRPr i="1" dirty="0"/>
          </a:p>
          <a:p>
            <a:pPr marL="1833880" lvl="2" indent="-457200">
              <a:buClr>
                <a:srgbClr val="8E0D30"/>
              </a:buClr>
              <a:buFont typeface="Wingdings" panose="05000000000000000000" pitchFamily="2" charset="2"/>
              <a:buChar char="§"/>
            </a:pPr>
            <a:r>
              <a:rPr dirty="0">
                <a:solidFill>
                  <a:srgbClr val="000000"/>
                </a:solidFill>
              </a:rPr>
              <a:t>If we expend $400 in advertising next month, we want to predict the sales revenue for that month </a:t>
            </a:r>
            <a:endParaRPr i="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03">
                                            <p:txEl>
                                              <p:charRg st="0" end="24"/>
                                            </p:txEl>
                                          </p:spTgt>
                                        </p:tgtEl>
                                        <p:attrNameLst>
                                          <p:attrName>style.visibility</p:attrName>
                                        </p:attrNameLst>
                                      </p:cBhvr>
                                      <p:to>
                                        <p:strVal val="visible"/>
                                      </p:to>
                                    </p:set>
                                    <p:animEffect transition="in" filter="wipe(left)">
                                      <p:cBhvr>
                                        <p:cTn id="7" dur="500"/>
                                        <p:tgtEl>
                                          <p:spTgt spid="204803">
                                            <p:txEl>
                                              <p:charRg st="0" end="24"/>
                                            </p:txEl>
                                          </p:spTgt>
                                        </p:tgtEl>
                                      </p:cBhvr>
                                    </p:animEffect>
                                  </p:childTnLst>
                                  <p:subTnLst>
                                    <p:animClr clrSpc="rgb" dir="cw">
                                      <p:cBhvr override="childStyle">
                                        <p:cTn dur="1" fill="hold" display="0" masterRel="nextClick" afterEffect="1"/>
                                        <p:tgtEl>
                                          <p:spTgt spid="204803">
                                            <p:txEl>
                                              <p:charRg st="0" end="24"/>
                                            </p:txEl>
                                          </p:spTgt>
                                        </p:tgtEl>
                                        <p:attrNameLst>
                                          <p:attrName>ppt_c</p:attrName>
                                        </p:attrNameLst>
                                      </p:cBhvr>
                                      <p:to>
                                        <a:srgbClr val="B0D460"/>
                                      </p:to>
                                    </p:animClr>
                                  </p:subTnLst>
                                </p:cTn>
                              </p:par>
                              <p:par>
                                <p:cTn id="8" presetID="22" presetClass="entr" presetSubtype="8" fill="hold" grpId="0" nodeType="withEffect">
                                  <p:stCondLst>
                                    <p:cond delay="0"/>
                                  </p:stCondLst>
                                  <p:childTnLst>
                                    <p:set>
                                      <p:cBhvr>
                                        <p:cTn id="9" dur="1" fill="hold">
                                          <p:stCondLst>
                                            <p:cond delay="0"/>
                                          </p:stCondLst>
                                        </p:cTn>
                                        <p:tgtEl>
                                          <p:spTgt spid="204803">
                                            <p:txEl>
                                              <p:charRg st="24" end="76"/>
                                            </p:txEl>
                                          </p:spTgt>
                                        </p:tgtEl>
                                        <p:attrNameLst>
                                          <p:attrName>style.visibility</p:attrName>
                                        </p:attrNameLst>
                                      </p:cBhvr>
                                      <p:to>
                                        <p:strVal val="visible"/>
                                      </p:to>
                                    </p:set>
                                    <p:animEffect transition="in" filter="wipe(left)">
                                      <p:cBhvr>
                                        <p:cTn id="10" dur="500"/>
                                        <p:tgtEl>
                                          <p:spTgt spid="204803">
                                            <p:txEl>
                                              <p:charRg st="24" end="76"/>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04803">
                                            <p:txEl>
                                              <p:charRg st="76" end="168"/>
                                            </p:txEl>
                                          </p:spTgt>
                                        </p:tgtEl>
                                        <p:attrNameLst>
                                          <p:attrName>style.visibility</p:attrName>
                                        </p:attrNameLst>
                                      </p:cBhvr>
                                      <p:to>
                                        <p:strVal val="visible"/>
                                      </p:to>
                                    </p:set>
                                    <p:animEffect transition="in" filter="wipe(left)">
                                      <p:cBhvr>
                                        <p:cTn id="13" dur="500"/>
                                        <p:tgtEl>
                                          <p:spTgt spid="204803">
                                            <p:txEl>
                                              <p:charRg st="76" end="168"/>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4803">
                                            <p:txEl>
                                              <p:charRg st="168" end="213"/>
                                            </p:txEl>
                                          </p:spTgt>
                                        </p:tgtEl>
                                        <p:attrNameLst>
                                          <p:attrName>style.visibility</p:attrName>
                                        </p:attrNameLst>
                                      </p:cBhvr>
                                      <p:to>
                                        <p:strVal val="visible"/>
                                      </p:to>
                                    </p:set>
                                    <p:animEffect transition="in" filter="wipe(left)">
                                      <p:cBhvr>
                                        <p:cTn id="16" dur="500"/>
                                        <p:tgtEl>
                                          <p:spTgt spid="204803">
                                            <p:txEl>
                                              <p:charRg st="168" end="21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4803">
                                            <p:txEl>
                                              <p:charRg st="213" end="311"/>
                                            </p:txEl>
                                          </p:spTgt>
                                        </p:tgtEl>
                                        <p:attrNameLst>
                                          <p:attrName>style.visibility</p:attrName>
                                        </p:attrNameLst>
                                      </p:cBhvr>
                                      <p:to>
                                        <p:strVal val="visible"/>
                                      </p:to>
                                    </p:set>
                                    <p:animEffect transition="in" filter="wipe(left)">
                                      <p:cBhvr>
                                        <p:cTn id="19" dur="500"/>
                                        <p:tgtEl>
                                          <p:spTgt spid="204803">
                                            <p:txEl>
                                              <p:charRg st="213" end="3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900" name="Text Box 4"/>
          <p:cNvSpPr txBox="1">
            <a:spLocks noChangeArrowheads="1"/>
          </p:cNvSpPr>
          <p:nvPr/>
        </p:nvSpPr>
        <p:spPr bwMode="auto">
          <a:xfrm>
            <a:off x="3200400" y="5410200"/>
            <a:ext cx="2286000" cy="579438"/>
          </a:xfrm>
          <a:prstGeom prst="rect">
            <a:avLst/>
          </a:prstGeom>
          <a:noFill/>
          <a:ln w="9525" algn="ctr">
            <a:noFill/>
            <a:miter lim="800000"/>
          </a:ln>
          <a:effectLst/>
        </p:spPr>
        <p:txBody>
          <a:bodyPr>
            <a:spAutoFit/>
          </a:bodyPr>
          <a:lstStyle/>
          <a:p>
            <a:pPr marR="0" defTabSz="914400">
              <a:buClrTx/>
              <a:buSzTx/>
              <a:buFontTx/>
              <a:buNone/>
              <a:defRPr/>
            </a:pPr>
            <a:r>
              <a:rPr kumimoji="0" lang="en-US" sz="3200" kern="1200" cap="none" spc="0" normalizeH="0" baseline="0" noProof="0" dirty="0">
                <a:latin typeface="+mj-lt"/>
                <a:ea typeface="+mn-ea"/>
                <a:cs typeface="Times New Roman" panose="02020603050405020304" pitchFamily="18" charset="0"/>
              </a:rPr>
              <a:t> </a:t>
            </a:r>
            <a:endParaRPr kumimoji="0" lang="en-US" sz="3200" kern="1200" cap="none" spc="0" normalizeH="0" baseline="0" noProof="0" dirty="0">
              <a:latin typeface="+mj-lt"/>
              <a:ea typeface="+mn-ea"/>
              <a:cs typeface="Times New Roman" panose="02020603050405020304" pitchFamily="18" charset="0"/>
            </a:endParaRPr>
          </a:p>
        </p:txBody>
      </p:sp>
      <p:pic>
        <p:nvPicPr>
          <p:cNvPr id="78851" name="Picture 6" descr="Page 642.JPG"/>
          <p:cNvPicPr>
            <a:picLocks noChangeAspect="1"/>
          </p:cNvPicPr>
          <p:nvPr/>
        </p:nvPicPr>
        <p:blipFill>
          <a:blip r:embed="rId1"/>
          <a:stretch>
            <a:fillRect/>
          </a:stretch>
        </p:blipFill>
        <p:spPr>
          <a:xfrm>
            <a:off x="152400" y="914400"/>
            <a:ext cx="8866188" cy="5035550"/>
          </a:xfrm>
          <a:prstGeom prst="rect">
            <a:avLst/>
          </a:prstGeom>
          <a:noFill/>
          <a:ln w="9525">
            <a:noFill/>
          </a:ln>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2" name="Rectangle 2"/>
          <p:cNvSpPr>
            <a:spLocks noGrp="1"/>
          </p:cNvSpPr>
          <p:nvPr>
            <p:ph type="title"/>
          </p:nvPr>
        </p:nvSpPr>
        <p:spPr>
          <a:xfrm>
            <a:off x="457200" y="304800"/>
            <a:ext cx="8229600" cy="1981200"/>
          </a:xfrm>
          <a:ln/>
        </p:spPr>
        <p:txBody>
          <a:bodyPr vert="horz" wrap="square" lIns="90488" tIns="44450" rIns="90488" bIns="44450" anchor="ctr" anchorCtr="1"/>
          <a:p>
            <a:r>
              <a:rPr b="1" dirty="0"/>
              <a:t>A 100(1 – </a:t>
            </a:r>
            <a:r>
              <a:rPr b="1" i="1" dirty="0">
                <a:latin typeface="Symbol" panose="05050102010706020507" pitchFamily="18" charset="2"/>
                <a:sym typeface="Symbol" panose="05050102010706020507" pitchFamily="18" charset="2"/>
              </a:rPr>
              <a:t></a:t>
            </a:r>
            <a:r>
              <a:rPr b="1" dirty="0"/>
              <a:t>)% Confidence Interval for the Mean Value of </a:t>
            </a:r>
            <a:r>
              <a:rPr b="1" i="1" dirty="0"/>
              <a:t>y </a:t>
            </a:r>
            <a:r>
              <a:rPr b="1" dirty="0"/>
              <a:t>at</a:t>
            </a:r>
            <a:r>
              <a:rPr b="1" i="1" dirty="0"/>
              <a:t> x = x</a:t>
            </a:r>
            <a:r>
              <a:rPr b="1" i="1" baseline="-25000" dirty="0"/>
              <a:t>p</a:t>
            </a:r>
            <a:endParaRPr b="1" i="1" dirty="0"/>
          </a:p>
        </p:txBody>
      </p:sp>
      <p:graphicFrame>
        <p:nvGraphicFramePr>
          <p:cNvPr id="22530" name="Object 3">
            <a:hlinkClick r:id="" action="ppaction://ole?verb="/>
          </p:cNvPr>
          <p:cNvGraphicFramePr/>
          <p:nvPr>
            <p:ph idx="1"/>
          </p:nvPr>
        </p:nvGraphicFramePr>
        <p:xfrm>
          <a:off x="1752600" y="3581400"/>
          <a:ext cx="4881563" cy="1746250"/>
        </p:xfrm>
        <a:graphic>
          <a:graphicData uri="http://schemas.openxmlformats.org/presentationml/2006/ole">
            <mc:AlternateContent xmlns:mc="http://schemas.openxmlformats.org/markup-compatibility/2006">
              <mc:Choice xmlns:v="urn:schemas-microsoft-com:vml" Requires="v">
                <p:oleObj spid="_x0000_s3119" name="" r:id="rId1" imgW="5334000" imgH="1905000" progId="Equation.DSMT4">
                  <p:embed/>
                </p:oleObj>
              </mc:Choice>
              <mc:Fallback>
                <p:oleObj name="" r:id="rId1" imgW="5334000" imgH="1905000" progId="Equation.DSMT4">
                  <p:embed/>
                  <p:pic>
                    <p:nvPicPr>
                      <p:cNvPr id="0" name="Picture 3118"/>
                      <p:cNvPicPr/>
                      <p:nvPr/>
                    </p:nvPicPr>
                    <p:blipFill>
                      <a:blip r:embed="rId2">
                        <a:clrChange>
                          <a:clrFrom>
                            <a:srgbClr val="000000"/>
                          </a:clrFrom>
                          <a:clrTo>
                            <a:srgbClr val="000000"/>
                          </a:clrTo>
                        </a:clrChange>
                      </a:blip>
                      <a:srcRect/>
                      <a:stretch>
                        <a:fillRect/>
                      </a:stretch>
                    </p:blipFill>
                    <p:spPr>
                      <a:xfrm>
                        <a:off x="1752600" y="3581400"/>
                        <a:ext cx="4881563" cy="1746250"/>
                      </a:xfrm>
                      <a:prstGeom prst="rect">
                        <a:avLst/>
                      </a:prstGeom>
                      <a:noFill/>
                      <a:ln w="38100">
                        <a:miter/>
                      </a:ln>
                    </p:spPr>
                  </p:pic>
                </p:oleObj>
              </mc:Fallback>
            </mc:AlternateContent>
          </a:graphicData>
        </a:graphic>
      </p:graphicFrame>
      <p:sp>
        <p:nvSpPr>
          <p:cNvPr id="208900" name="Text Box 4"/>
          <p:cNvSpPr txBox="1">
            <a:spLocks noChangeArrowheads="1"/>
          </p:cNvSpPr>
          <p:nvPr/>
        </p:nvSpPr>
        <p:spPr bwMode="auto">
          <a:xfrm>
            <a:off x="3200400" y="5410200"/>
            <a:ext cx="2286000" cy="579438"/>
          </a:xfrm>
          <a:prstGeom prst="rect">
            <a:avLst/>
          </a:prstGeom>
          <a:noFill/>
          <a:ln w="9525" algn="ctr">
            <a:noFill/>
            <a:miter lim="800000"/>
          </a:ln>
          <a:effectLst/>
        </p:spPr>
        <p:txBody>
          <a:bodyPr>
            <a:spAutoFit/>
          </a:bodyPr>
          <a:lstStyle/>
          <a:p>
            <a:pPr marR="0" defTabSz="914400">
              <a:buClrTx/>
              <a:buSzTx/>
              <a:buFontTx/>
              <a:buNone/>
              <a:defRPr/>
            </a:pPr>
            <a:r>
              <a:rPr kumimoji="0" lang="en-US" sz="3200" kern="1200" cap="none" spc="0" normalizeH="0" baseline="0" noProof="0" dirty="0" err="1">
                <a:latin typeface="+mj-lt"/>
                <a:ea typeface="+mn-ea"/>
                <a:cs typeface="Times New Roman" panose="02020603050405020304" pitchFamily="18" charset="0"/>
              </a:rPr>
              <a:t>df</a:t>
            </a:r>
            <a:r>
              <a:rPr kumimoji="0" lang="en-US" sz="3200" kern="1200" cap="none" spc="0" normalizeH="0" baseline="0" noProof="0" dirty="0">
                <a:latin typeface="+mj-lt"/>
                <a:ea typeface="+mn-ea"/>
                <a:cs typeface="Times New Roman" panose="02020603050405020304" pitchFamily="18" charset="0"/>
              </a:rPr>
              <a:t> = </a:t>
            </a:r>
            <a:r>
              <a:rPr kumimoji="0" lang="en-US" sz="3200" i="1" kern="1200" cap="none" spc="0" normalizeH="0" baseline="0" noProof="0" dirty="0">
                <a:latin typeface="+mj-lt"/>
                <a:ea typeface="+mn-ea"/>
                <a:cs typeface="Times New Roman" panose="02020603050405020304" pitchFamily="18" charset="0"/>
              </a:rPr>
              <a:t>n</a:t>
            </a:r>
            <a:r>
              <a:rPr kumimoji="0" lang="en-US" sz="3200" kern="1200" cap="none" spc="0" normalizeH="0" baseline="0" noProof="0" dirty="0">
                <a:latin typeface="+mj-lt"/>
                <a:ea typeface="+mn-ea"/>
                <a:cs typeface="Times New Roman" panose="02020603050405020304" pitchFamily="18" charset="0"/>
              </a:rPr>
              <a:t> – 2</a:t>
            </a:r>
            <a:endParaRPr kumimoji="0" lang="en-US" sz="3200" kern="1200" cap="none" spc="0" normalizeH="0" baseline="0" noProof="0" dirty="0">
              <a:latin typeface="+mj-lt"/>
              <a:ea typeface="+mn-ea"/>
              <a:cs typeface="Times New Roman" panose="02020603050405020304" pitchFamily="18" charset="0"/>
            </a:endParaRPr>
          </a:p>
        </p:txBody>
      </p:sp>
      <p:graphicFrame>
        <p:nvGraphicFramePr>
          <p:cNvPr id="22531" name="Object 6">
            <a:hlinkClick r:id="" action="ppaction://ole?verb="/>
          </p:cNvPr>
          <p:cNvGraphicFramePr/>
          <p:nvPr/>
        </p:nvGraphicFramePr>
        <p:xfrm>
          <a:off x="1828800" y="2590800"/>
          <a:ext cx="5003800" cy="593725"/>
        </p:xfrm>
        <a:graphic>
          <a:graphicData uri="http://schemas.openxmlformats.org/presentationml/2006/ole">
            <mc:AlternateContent xmlns:mc="http://schemas.openxmlformats.org/markup-compatibility/2006">
              <mc:Choice xmlns:v="urn:schemas-microsoft-com:vml" Requires="v">
                <p:oleObj spid="_x0000_s3120" name="" r:id="rId3" imgW="4087495" imgH="482600" progId="Equation.DSMT4">
                  <p:embed/>
                </p:oleObj>
              </mc:Choice>
              <mc:Fallback>
                <p:oleObj name="" r:id="rId3" imgW="4087495" imgH="482600" progId="Equation.DSMT4">
                  <p:embed/>
                  <p:pic>
                    <p:nvPicPr>
                      <p:cNvPr id="0" name="Picture 3119"/>
                      <p:cNvPicPr/>
                      <p:nvPr/>
                    </p:nvPicPr>
                    <p:blipFill>
                      <a:blip r:embed="rId4">
                        <a:clrChange>
                          <a:clrFrom>
                            <a:srgbClr val="000000"/>
                          </a:clrFrom>
                          <a:clrTo>
                            <a:srgbClr val="000000"/>
                          </a:clrTo>
                        </a:clrChange>
                      </a:blip>
                      <a:stretch>
                        <a:fillRect/>
                      </a:stretch>
                    </p:blipFill>
                    <p:spPr>
                      <a:xfrm>
                        <a:off x="1828800" y="2590800"/>
                        <a:ext cx="5003800" cy="593725"/>
                      </a:xfrm>
                      <a:prstGeom prst="rect">
                        <a:avLst/>
                      </a:prstGeom>
                      <a:noFill/>
                      <a:ln w="38100">
                        <a:noFill/>
                        <a:miter/>
                      </a:ln>
                    </p:spPr>
                  </p:pic>
                </p:oleObj>
              </mc:Fallback>
            </mc:AlternateContent>
          </a:graphicData>
        </a:graphic>
      </p:graphicFrame>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6" name="Rectangle 2"/>
          <p:cNvSpPr>
            <a:spLocks noGrp="1"/>
          </p:cNvSpPr>
          <p:nvPr>
            <p:ph type="title"/>
          </p:nvPr>
        </p:nvSpPr>
        <p:spPr>
          <a:xfrm>
            <a:off x="152400" y="533400"/>
            <a:ext cx="8610600" cy="1828800"/>
          </a:xfrm>
          <a:ln/>
        </p:spPr>
        <p:txBody>
          <a:bodyPr vert="horz" wrap="square" lIns="90488" tIns="44450" rIns="90488" bIns="44450" anchor="ctr" anchorCtr="1"/>
          <a:p>
            <a:r>
              <a:rPr b="1" dirty="0"/>
              <a:t>A 100(1 – </a:t>
            </a:r>
            <a:r>
              <a:rPr b="1" i="1" dirty="0">
                <a:latin typeface="Symbol" panose="05050102010706020507" pitchFamily="18" charset="2"/>
                <a:sym typeface="Symbol" panose="05050102010706020507" pitchFamily="18" charset="2"/>
              </a:rPr>
              <a:t></a:t>
            </a:r>
            <a:r>
              <a:rPr b="1" dirty="0"/>
              <a:t>)% Prediction Interval for an Individual New Value of </a:t>
            </a:r>
            <a:r>
              <a:rPr b="1" i="1" dirty="0"/>
              <a:t>y </a:t>
            </a:r>
            <a:r>
              <a:rPr b="1" dirty="0"/>
              <a:t>at</a:t>
            </a:r>
            <a:r>
              <a:rPr b="1" i="1" dirty="0"/>
              <a:t> x = x</a:t>
            </a:r>
            <a:r>
              <a:rPr b="1" i="1" baseline="-25000" dirty="0"/>
              <a:t>p</a:t>
            </a:r>
            <a:endParaRPr b="1" i="1" dirty="0"/>
          </a:p>
        </p:txBody>
      </p:sp>
      <p:graphicFrame>
        <p:nvGraphicFramePr>
          <p:cNvPr id="23554" name="Object 3">
            <a:hlinkClick r:id="" action="ppaction://ole?verb="/>
          </p:cNvPr>
          <p:cNvGraphicFramePr/>
          <p:nvPr>
            <p:ph idx="1"/>
          </p:nvPr>
        </p:nvGraphicFramePr>
        <p:xfrm>
          <a:off x="1676400" y="3448050"/>
          <a:ext cx="4881563" cy="1554163"/>
        </p:xfrm>
        <a:graphic>
          <a:graphicData uri="http://schemas.openxmlformats.org/presentationml/2006/ole">
            <mc:AlternateContent xmlns:mc="http://schemas.openxmlformats.org/markup-compatibility/2006">
              <mc:Choice xmlns:v="urn:schemas-microsoft-com:vml" Requires="v">
                <p:oleObj spid="_x0000_s3122" name="" r:id="rId1" imgW="4508500" imgH="1435100" progId="Equation.DSMT4">
                  <p:embed/>
                </p:oleObj>
              </mc:Choice>
              <mc:Fallback>
                <p:oleObj name="" r:id="rId1" imgW="4508500" imgH="1435100" progId="Equation.DSMT4">
                  <p:embed/>
                  <p:pic>
                    <p:nvPicPr>
                      <p:cNvPr id="0" name="Picture 3121"/>
                      <p:cNvPicPr/>
                      <p:nvPr/>
                    </p:nvPicPr>
                    <p:blipFill>
                      <a:blip r:embed="rId2">
                        <a:clrChange>
                          <a:clrFrom>
                            <a:srgbClr val="000000"/>
                          </a:clrFrom>
                          <a:clrTo>
                            <a:srgbClr val="000000"/>
                          </a:clrTo>
                        </a:clrChange>
                      </a:blip>
                      <a:srcRect/>
                      <a:stretch>
                        <a:fillRect/>
                      </a:stretch>
                    </p:blipFill>
                    <p:spPr>
                      <a:xfrm>
                        <a:off x="1676400" y="3448050"/>
                        <a:ext cx="4881563" cy="1554163"/>
                      </a:xfrm>
                      <a:prstGeom prst="rect">
                        <a:avLst/>
                      </a:prstGeom>
                      <a:noFill/>
                      <a:ln w="38100">
                        <a:miter/>
                      </a:ln>
                    </p:spPr>
                  </p:pic>
                </p:oleObj>
              </mc:Fallback>
            </mc:AlternateContent>
          </a:graphicData>
        </a:graphic>
      </p:graphicFrame>
      <p:sp>
        <p:nvSpPr>
          <p:cNvPr id="208900" name="Text Box 4"/>
          <p:cNvSpPr txBox="1">
            <a:spLocks noChangeArrowheads="1"/>
          </p:cNvSpPr>
          <p:nvPr/>
        </p:nvSpPr>
        <p:spPr bwMode="auto">
          <a:xfrm>
            <a:off x="3200400" y="5410200"/>
            <a:ext cx="2286000" cy="579438"/>
          </a:xfrm>
          <a:prstGeom prst="rect">
            <a:avLst/>
          </a:prstGeom>
          <a:noFill/>
          <a:ln w="9525" algn="ctr">
            <a:noFill/>
            <a:miter lim="800000"/>
          </a:ln>
          <a:effectLst/>
        </p:spPr>
        <p:txBody>
          <a:bodyPr>
            <a:spAutoFit/>
          </a:bodyPr>
          <a:lstStyle/>
          <a:p>
            <a:pPr marR="0" defTabSz="914400">
              <a:buClrTx/>
              <a:buSzTx/>
              <a:buFontTx/>
              <a:buNone/>
              <a:defRPr/>
            </a:pPr>
            <a:r>
              <a:rPr kumimoji="0" lang="en-US" sz="3200" kern="1200" cap="none" spc="0" normalizeH="0" baseline="0" noProof="0" dirty="0" err="1">
                <a:latin typeface="+mj-lt"/>
                <a:ea typeface="+mn-ea"/>
                <a:cs typeface="Times New Roman" panose="02020603050405020304" pitchFamily="18" charset="0"/>
              </a:rPr>
              <a:t>df</a:t>
            </a:r>
            <a:r>
              <a:rPr kumimoji="0" lang="en-US" sz="3200" kern="1200" cap="none" spc="0" normalizeH="0" baseline="0" noProof="0" dirty="0">
                <a:latin typeface="+mj-lt"/>
                <a:ea typeface="+mn-ea"/>
                <a:cs typeface="Times New Roman" panose="02020603050405020304" pitchFamily="18" charset="0"/>
              </a:rPr>
              <a:t> = </a:t>
            </a:r>
            <a:r>
              <a:rPr kumimoji="0" lang="en-US" sz="3200" i="1" kern="1200" cap="none" spc="0" normalizeH="0" baseline="0" noProof="0" dirty="0">
                <a:latin typeface="+mj-lt"/>
                <a:ea typeface="+mn-ea"/>
                <a:cs typeface="Times New Roman" panose="02020603050405020304" pitchFamily="18" charset="0"/>
              </a:rPr>
              <a:t>n</a:t>
            </a:r>
            <a:r>
              <a:rPr kumimoji="0" lang="en-US" sz="3200" kern="1200" cap="none" spc="0" normalizeH="0" baseline="0" noProof="0" dirty="0">
                <a:latin typeface="+mj-lt"/>
                <a:ea typeface="+mn-ea"/>
                <a:cs typeface="Times New Roman" panose="02020603050405020304" pitchFamily="18" charset="0"/>
              </a:rPr>
              <a:t> – 2</a:t>
            </a:r>
            <a:endParaRPr kumimoji="0" lang="en-US" sz="3200" kern="1200" cap="none" spc="0" normalizeH="0" baseline="0" noProof="0" dirty="0">
              <a:latin typeface="+mj-lt"/>
              <a:ea typeface="+mn-ea"/>
              <a:cs typeface="Times New Roman" panose="02020603050405020304" pitchFamily="18" charset="0"/>
            </a:endParaRPr>
          </a:p>
        </p:txBody>
      </p:sp>
      <p:graphicFrame>
        <p:nvGraphicFramePr>
          <p:cNvPr id="23555" name="Object 5">
            <a:hlinkClick r:id="" action="ppaction://ole?verb="/>
          </p:cNvPr>
          <p:cNvGraphicFramePr/>
          <p:nvPr/>
        </p:nvGraphicFramePr>
        <p:xfrm>
          <a:off x="1308100" y="2590800"/>
          <a:ext cx="6045200" cy="593725"/>
        </p:xfrm>
        <a:graphic>
          <a:graphicData uri="http://schemas.openxmlformats.org/presentationml/2006/ole">
            <mc:AlternateContent xmlns:mc="http://schemas.openxmlformats.org/markup-compatibility/2006">
              <mc:Choice xmlns:v="urn:schemas-microsoft-com:vml" Requires="v">
                <p:oleObj spid="_x0000_s3121" name="" r:id="rId3" imgW="4938395" imgH="482600" progId="Equation.DSMT4">
                  <p:embed/>
                </p:oleObj>
              </mc:Choice>
              <mc:Fallback>
                <p:oleObj name="" r:id="rId3" imgW="4938395" imgH="482600" progId="Equation.DSMT4">
                  <p:embed/>
                  <p:pic>
                    <p:nvPicPr>
                      <p:cNvPr id="0" name="Picture 3120"/>
                      <p:cNvPicPr/>
                      <p:nvPr/>
                    </p:nvPicPr>
                    <p:blipFill>
                      <a:blip r:embed="rId4">
                        <a:clrChange>
                          <a:clrFrom>
                            <a:srgbClr val="000000"/>
                          </a:clrFrom>
                          <a:clrTo>
                            <a:srgbClr val="000000"/>
                          </a:clrTo>
                        </a:clrChange>
                      </a:blip>
                      <a:stretch>
                        <a:fillRect/>
                      </a:stretch>
                    </p:blipFill>
                    <p:spPr>
                      <a:xfrm>
                        <a:off x="1308100" y="2590800"/>
                        <a:ext cx="6045200" cy="593725"/>
                      </a:xfrm>
                      <a:prstGeom prst="rect">
                        <a:avLst/>
                      </a:prstGeom>
                      <a:noFill/>
                      <a:ln w="38100">
                        <a:noFill/>
                        <a:miter/>
                      </a:ln>
                    </p:spPr>
                  </p:pic>
                </p:oleObj>
              </mc:Fallback>
            </mc:AlternateContent>
          </a:graphicData>
        </a:graphic>
      </p:graphicFrame>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Rectangle 2"/>
          <p:cNvSpPr>
            <a:spLocks noGrp="1"/>
          </p:cNvSpPr>
          <p:nvPr>
            <p:ph type="title"/>
          </p:nvPr>
        </p:nvSpPr>
        <p:spPr>
          <a:ln/>
        </p:spPr>
        <p:txBody>
          <a:bodyPr vert="horz" wrap="square" lIns="90488" tIns="44450" rIns="90488" bIns="44450" anchor="ctr" anchorCtr="1"/>
          <a:p>
            <a:r>
              <a:rPr sz="4000" b="1" dirty="0"/>
              <a:t>Error of estimating the mean</a:t>
            </a:r>
            <a:br>
              <a:rPr sz="4000" b="1" dirty="0"/>
            </a:br>
            <a:r>
              <a:rPr sz="4000" b="1" dirty="0"/>
              <a:t>value of </a:t>
            </a:r>
            <a:r>
              <a:rPr sz="4000" b="1" i="1" dirty="0"/>
              <a:t>y </a:t>
            </a:r>
            <a:r>
              <a:rPr sz="4000" b="1" dirty="0"/>
              <a:t>for a given value of </a:t>
            </a:r>
            <a:r>
              <a:rPr sz="4000" b="1" i="1" dirty="0"/>
              <a:t>x</a:t>
            </a:r>
            <a:endParaRPr sz="4000" b="1" i="1" dirty="0"/>
          </a:p>
        </p:txBody>
      </p:sp>
      <p:pic>
        <p:nvPicPr>
          <p:cNvPr id="79875" name="Picture 50" descr="Page 644.JPG"/>
          <p:cNvPicPr>
            <a:picLocks noChangeAspect="1"/>
          </p:cNvPicPr>
          <p:nvPr/>
        </p:nvPicPr>
        <p:blipFill>
          <a:blip r:embed="rId1"/>
          <a:stretch>
            <a:fillRect/>
          </a:stretch>
        </p:blipFill>
        <p:spPr>
          <a:xfrm>
            <a:off x="1447800" y="1905000"/>
            <a:ext cx="6053138" cy="4154488"/>
          </a:xfrm>
          <a:prstGeom prst="rect">
            <a:avLst/>
          </a:prstGeom>
          <a:noFill/>
          <a:ln w="9525">
            <a:noFill/>
          </a:ln>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Rectangle 2"/>
          <p:cNvSpPr>
            <a:spLocks noGrp="1"/>
          </p:cNvSpPr>
          <p:nvPr>
            <p:ph type="title"/>
          </p:nvPr>
        </p:nvSpPr>
        <p:spPr>
          <a:ln/>
        </p:spPr>
        <p:txBody>
          <a:bodyPr vert="horz" wrap="square" lIns="90488" tIns="44450" rIns="90488" bIns="44450" anchor="ctr" anchorCtr="1"/>
          <a:p>
            <a:r>
              <a:rPr sz="4000" b="1" dirty="0"/>
              <a:t>Error of predicting a future</a:t>
            </a:r>
            <a:br>
              <a:rPr sz="4000" b="1" dirty="0"/>
            </a:br>
            <a:r>
              <a:rPr sz="4000" b="1" dirty="0"/>
              <a:t>value of </a:t>
            </a:r>
            <a:r>
              <a:rPr sz="4000" b="1" i="1" dirty="0"/>
              <a:t>y </a:t>
            </a:r>
            <a:r>
              <a:rPr sz="4000" b="1" dirty="0"/>
              <a:t>for a given value of </a:t>
            </a:r>
            <a:r>
              <a:rPr sz="4000" b="1" i="1" dirty="0"/>
              <a:t>x</a:t>
            </a:r>
            <a:endParaRPr sz="4000" b="1" i="1" dirty="0"/>
          </a:p>
        </p:txBody>
      </p:sp>
      <p:pic>
        <p:nvPicPr>
          <p:cNvPr id="80899" name="Picture 3" descr="Page 644b.JPG"/>
          <p:cNvPicPr>
            <a:picLocks noChangeAspect="1"/>
          </p:cNvPicPr>
          <p:nvPr/>
        </p:nvPicPr>
        <p:blipFill>
          <a:blip r:embed="rId1"/>
          <a:stretch>
            <a:fillRect/>
          </a:stretch>
        </p:blipFill>
        <p:spPr>
          <a:xfrm>
            <a:off x="1524000" y="1981200"/>
            <a:ext cx="6181725" cy="4364038"/>
          </a:xfrm>
          <a:prstGeom prst="rect">
            <a:avLst/>
          </a:prstGeom>
          <a:noFill/>
          <a:ln w="9525">
            <a:noFill/>
          </a:ln>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9" name="Rectangle 2"/>
          <p:cNvSpPr>
            <a:spLocks noGrp="1"/>
          </p:cNvSpPr>
          <p:nvPr>
            <p:ph type="title"/>
          </p:nvPr>
        </p:nvSpPr>
        <p:spPr>
          <a:xfrm>
            <a:off x="914400" y="152400"/>
            <a:ext cx="7315200" cy="1143000"/>
          </a:xfrm>
          <a:ln/>
        </p:spPr>
        <p:txBody>
          <a:bodyPr vert="horz" wrap="square" lIns="90488" tIns="44450" rIns="90488" bIns="44450" anchor="ctr" anchorCtr="1"/>
          <a:p>
            <a:r>
              <a:rPr b="1" dirty="0"/>
              <a:t>Confidence Interval Example</a:t>
            </a:r>
            <a:endParaRPr b="1" dirty="0"/>
          </a:p>
        </p:txBody>
      </p:sp>
      <p:sp>
        <p:nvSpPr>
          <p:cNvPr id="24580" name="Rectangle 3"/>
          <p:cNvSpPr>
            <a:spLocks noGrp="1"/>
          </p:cNvSpPr>
          <p:nvPr>
            <p:ph type="body" sz="half" idx="1"/>
          </p:nvPr>
        </p:nvSpPr>
        <p:spPr>
          <a:xfrm>
            <a:off x="609600" y="1524000"/>
            <a:ext cx="7162800" cy="4800600"/>
          </a:xfrm>
          <a:ln/>
        </p:spPr>
        <p:txBody>
          <a:bodyPr vert="horz" wrap="square" lIns="90488" tIns="44450" rIns="90488" bIns="44450" anchor="t" anchorCtr="0"/>
          <a:p>
            <a:pPr marL="0" indent="0" defTabSz="914400">
              <a:lnSpc>
                <a:spcPct val="90000"/>
              </a:lnSpc>
              <a:buClrTx/>
              <a:buSzTx/>
              <a:buFontTx/>
              <a:buNone/>
              <a:tabLst>
                <a:tab pos="908050" algn="ctr"/>
                <a:tab pos="3145155" algn="ctr"/>
              </a:tabLst>
            </a:pPr>
            <a:r>
              <a:rPr sz="2800" dirty="0"/>
              <a:t>You’re a marketing analyst for Hasbro Toys.</a:t>
            </a:r>
            <a:endParaRPr sz="2800" dirty="0"/>
          </a:p>
          <a:p>
            <a:pPr marL="0" indent="0" defTabSz="914400">
              <a:lnSpc>
                <a:spcPct val="90000"/>
              </a:lnSpc>
              <a:buClrTx/>
              <a:buSzTx/>
              <a:buFontTx/>
              <a:buNone/>
              <a:tabLst>
                <a:tab pos="908050" algn="ctr"/>
                <a:tab pos="3145155" algn="ctr"/>
              </a:tabLst>
            </a:pPr>
            <a:r>
              <a:rPr sz="2800" dirty="0"/>
              <a:t>You find </a:t>
            </a:r>
            <a:r>
              <a:rPr lang="el-GR" altLang="x-none" sz="2800" b="1" i="1" dirty="0">
                <a:solidFill>
                  <a:srgbClr val="8E0D30"/>
                </a:solidFill>
              </a:rPr>
              <a:t>β</a:t>
            </a:r>
            <a:r>
              <a:rPr sz="2800" b="1" baseline="-25000" dirty="0">
                <a:solidFill>
                  <a:srgbClr val="8E0D30"/>
                </a:solidFill>
              </a:rPr>
              <a:t>0</a:t>
            </a:r>
            <a:r>
              <a:rPr sz="2800" b="1" dirty="0">
                <a:solidFill>
                  <a:srgbClr val="8E0D30"/>
                </a:solidFill>
              </a:rPr>
              <a:t> = –.1</a:t>
            </a:r>
            <a:r>
              <a:rPr sz="2800" dirty="0"/>
              <a:t>,</a:t>
            </a:r>
            <a:r>
              <a:rPr sz="2800" b="1" dirty="0"/>
              <a:t> </a:t>
            </a:r>
            <a:r>
              <a:rPr lang="el-GR" altLang="x-none" sz="2800" b="1" i="1" dirty="0">
                <a:solidFill>
                  <a:srgbClr val="8E0D30"/>
                </a:solidFill>
              </a:rPr>
              <a:t>β</a:t>
            </a:r>
            <a:r>
              <a:rPr sz="2800" b="1" i="1" dirty="0">
                <a:solidFill>
                  <a:srgbClr val="8E0D30"/>
                </a:solidFill>
              </a:rPr>
              <a:t> </a:t>
            </a:r>
            <a:r>
              <a:rPr sz="2800" b="1" baseline="-25000" dirty="0">
                <a:solidFill>
                  <a:srgbClr val="8E0D30"/>
                </a:solidFill>
              </a:rPr>
              <a:t>1</a:t>
            </a:r>
            <a:r>
              <a:rPr sz="2800" b="1" dirty="0">
                <a:solidFill>
                  <a:srgbClr val="8E0D30"/>
                </a:solidFill>
              </a:rPr>
              <a:t> = .7</a:t>
            </a:r>
            <a:r>
              <a:rPr sz="2800" b="1" dirty="0"/>
              <a:t> </a:t>
            </a:r>
            <a:r>
              <a:rPr sz="2800" dirty="0"/>
              <a:t>and </a:t>
            </a:r>
            <a:r>
              <a:rPr sz="2800" b="1" i="1" dirty="0">
                <a:solidFill>
                  <a:srgbClr val="8E0D30"/>
                </a:solidFill>
              </a:rPr>
              <a:t>s</a:t>
            </a:r>
            <a:r>
              <a:rPr sz="2800" dirty="0">
                <a:solidFill>
                  <a:srgbClr val="8E0D30"/>
                </a:solidFill>
              </a:rPr>
              <a:t> </a:t>
            </a:r>
            <a:r>
              <a:rPr sz="2800" b="1" dirty="0">
                <a:solidFill>
                  <a:srgbClr val="8E0D30"/>
                </a:solidFill>
              </a:rPr>
              <a:t>= .6055</a:t>
            </a:r>
            <a:r>
              <a:rPr sz="2800" dirty="0"/>
              <a:t>.</a:t>
            </a:r>
            <a:endParaRPr sz="2800" dirty="0"/>
          </a:p>
          <a:p>
            <a:pPr marL="0" indent="0" defTabSz="914400">
              <a:lnSpc>
                <a:spcPct val="90000"/>
              </a:lnSpc>
              <a:buClrTx/>
              <a:buSzTx/>
              <a:buFontTx/>
              <a:buNone/>
              <a:tabLst>
                <a:tab pos="908050" algn="ctr"/>
                <a:tab pos="3145155" algn="ctr"/>
              </a:tabLst>
            </a:pPr>
            <a:r>
              <a:rPr sz="2800" b="1" u="sng" dirty="0"/>
              <a:t>Ad Expenditure (100$) </a:t>
            </a:r>
            <a:r>
              <a:rPr sz="2800" dirty="0"/>
              <a:t>	</a:t>
            </a:r>
            <a:r>
              <a:rPr sz="2800" b="1" u="sng" dirty="0"/>
              <a:t>Sales (Units)</a:t>
            </a:r>
            <a:br>
              <a:rPr sz="2800" dirty="0"/>
            </a:br>
            <a:r>
              <a:rPr sz="2800" dirty="0"/>
              <a:t>	</a:t>
            </a:r>
            <a:r>
              <a:rPr sz="2800" b="1" dirty="0"/>
              <a:t>1			1</a:t>
            </a:r>
            <a:br>
              <a:rPr sz="2800" b="1" dirty="0"/>
            </a:br>
            <a:r>
              <a:rPr sz="2800" b="1" dirty="0"/>
              <a:t>	2			1</a:t>
            </a:r>
            <a:br>
              <a:rPr sz="2800" b="1" dirty="0"/>
            </a:br>
            <a:r>
              <a:rPr sz="2800" b="1" dirty="0"/>
              <a:t>	3			2</a:t>
            </a:r>
            <a:br>
              <a:rPr sz="2800" b="1" dirty="0"/>
            </a:br>
            <a:r>
              <a:rPr sz="2800" b="1" dirty="0"/>
              <a:t>	4			2</a:t>
            </a:r>
            <a:br>
              <a:rPr sz="2800" b="1" dirty="0"/>
            </a:br>
            <a:r>
              <a:rPr sz="2800" b="1" dirty="0"/>
              <a:t>	5			4</a:t>
            </a:r>
            <a:endParaRPr sz="2800" dirty="0"/>
          </a:p>
          <a:p>
            <a:pPr marL="0" indent="0" defTabSz="914400">
              <a:lnSpc>
                <a:spcPct val="90000"/>
              </a:lnSpc>
              <a:buClrTx/>
              <a:buSzTx/>
              <a:buFontTx/>
              <a:buNone/>
              <a:tabLst>
                <a:tab pos="908050" algn="ctr"/>
                <a:tab pos="3145155" algn="ctr"/>
              </a:tabLst>
            </a:pPr>
            <a:endParaRPr sz="2800" dirty="0"/>
          </a:p>
          <a:p>
            <a:pPr marL="0" indent="0" defTabSz="914400">
              <a:lnSpc>
                <a:spcPct val="90000"/>
              </a:lnSpc>
              <a:buClrTx/>
              <a:buSzTx/>
              <a:buFontTx/>
              <a:buNone/>
              <a:tabLst>
                <a:tab pos="908050" algn="ctr"/>
                <a:tab pos="3145155" algn="ctr"/>
              </a:tabLst>
            </a:pPr>
            <a:r>
              <a:rPr sz="2800" dirty="0"/>
              <a:t>Find a </a:t>
            </a:r>
            <a:r>
              <a:rPr sz="2800" b="1" dirty="0">
                <a:solidFill>
                  <a:srgbClr val="8E0D30"/>
                </a:solidFill>
              </a:rPr>
              <a:t>95%</a:t>
            </a:r>
            <a:r>
              <a:rPr sz="2800" dirty="0"/>
              <a:t> confidence interval for</a:t>
            </a:r>
            <a:br>
              <a:rPr sz="2800" dirty="0"/>
            </a:br>
            <a:r>
              <a:rPr sz="2800" dirty="0"/>
              <a:t>the </a:t>
            </a:r>
            <a:r>
              <a:rPr sz="2800" b="1" dirty="0">
                <a:solidFill>
                  <a:srgbClr val="8E0D30"/>
                </a:solidFill>
              </a:rPr>
              <a:t>mean</a:t>
            </a:r>
            <a:r>
              <a:rPr sz="2800" dirty="0"/>
              <a:t> sales when advertising is </a:t>
            </a:r>
            <a:r>
              <a:rPr sz="2800" b="1" dirty="0">
                <a:solidFill>
                  <a:srgbClr val="8E0D30"/>
                </a:solidFill>
              </a:rPr>
              <a:t>$4</a:t>
            </a:r>
            <a:r>
              <a:rPr sz="2800" dirty="0"/>
              <a:t>.</a:t>
            </a:r>
            <a:endParaRPr sz="2800" dirty="0"/>
          </a:p>
        </p:txBody>
      </p:sp>
      <p:graphicFrame>
        <p:nvGraphicFramePr>
          <p:cNvPr id="24578" name="Object 4">
            <a:hlinkClick r:id="" action="ppaction://ole?verb="/>
          </p:cNvPr>
          <p:cNvGraphicFramePr/>
          <p:nvPr>
            <p:ph type="clipArt" sz="half" idx="2"/>
          </p:nvPr>
        </p:nvGraphicFramePr>
        <p:xfrm>
          <a:off x="6858000" y="3124200"/>
          <a:ext cx="1895475" cy="2211388"/>
        </p:xfrm>
        <a:graphic>
          <a:graphicData uri="http://schemas.openxmlformats.org/presentationml/2006/ole">
            <mc:AlternateContent xmlns:mc="http://schemas.openxmlformats.org/markup-compatibility/2006">
              <mc:Choice xmlns:v="urn:schemas-microsoft-com:vml" Requires="v">
                <p:oleObj spid="_x0000_s3125" name="" r:id="rId1" imgW="4330700" imgH="4927600" progId="MS_ClipArt_Gallery.2">
                  <p:embed/>
                </p:oleObj>
              </mc:Choice>
              <mc:Fallback>
                <p:oleObj name="" r:id="rId1" imgW="4330700" imgH="4927600" progId="MS_ClipArt_Gallery.2">
                  <p:embed/>
                  <p:pic>
                    <p:nvPicPr>
                      <p:cNvPr id="0" name="Picture 3124"/>
                      <p:cNvPicPr/>
                      <p:nvPr/>
                    </p:nvPicPr>
                    <p:blipFill>
                      <a:blip r:embed="rId2">
                        <a:clrChange>
                          <a:clrFrom>
                            <a:srgbClr val="A0F050"/>
                          </a:clrFrom>
                          <a:clrTo>
                            <a:srgbClr val="AD6D78"/>
                          </a:clrTo>
                        </a:clrChange>
                        <a:clrChange>
                          <a:clrFrom>
                            <a:srgbClr val="FFFF80"/>
                          </a:clrFrom>
                          <a:clrTo>
                            <a:srgbClr val="F6FF7D"/>
                          </a:clrTo>
                        </a:clrChange>
                      </a:blip>
                      <a:srcRect/>
                      <a:stretch>
                        <a:fillRect/>
                      </a:stretch>
                    </p:blipFill>
                    <p:spPr>
                      <a:xfrm>
                        <a:off x="6858000" y="3124200"/>
                        <a:ext cx="1895475" cy="2211388"/>
                      </a:xfrm>
                      <a:prstGeom prst="rect">
                        <a:avLst/>
                      </a:prstGeom>
                      <a:noFill/>
                      <a:ln w="38100">
                        <a:miter/>
                      </a:ln>
                      <a:effectLst>
                        <a:outerShdw dist="107763" dir="2699999" algn="ctr" rotWithShape="0">
                          <a:schemeClr val="bg2">
                            <a:alpha val="100000"/>
                          </a:schemeClr>
                        </a:outerShdw>
                      </a:effectLst>
                    </p:spPr>
                  </p:pic>
                </p:oleObj>
              </mc:Fallback>
            </mc:AlternateContent>
          </a:graphicData>
        </a:graphic>
      </p:graphicFrame>
      <p:sp>
        <p:nvSpPr>
          <p:cNvPr id="24581" name="Rectangle 5"/>
          <p:cNvSpPr/>
          <p:nvPr/>
        </p:nvSpPr>
        <p:spPr>
          <a:xfrm>
            <a:off x="3395663" y="1854200"/>
            <a:ext cx="639762"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
        <p:nvSpPr>
          <p:cNvPr id="24582" name="Rectangle 6"/>
          <p:cNvSpPr/>
          <p:nvPr/>
        </p:nvSpPr>
        <p:spPr>
          <a:xfrm>
            <a:off x="2038350" y="1847850"/>
            <a:ext cx="639763"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Rectangle 2"/>
          <p:cNvSpPr>
            <a:spLocks noGrp="1"/>
          </p:cNvSpPr>
          <p:nvPr>
            <p:ph type="title"/>
          </p:nvPr>
        </p:nvSpPr>
        <p:spPr>
          <a:ln/>
        </p:spPr>
        <p:txBody>
          <a:bodyPr vert="horz" wrap="square" lIns="90488" tIns="44450" rIns="90488" bIns="44450" anchor="ctr" anchorCtr="1"/>
          <a:p>
            <a:r>
              <a:rPr b="1" dirty="0"/>
              <a:t>Confidence Interval Solution</a:t>
            </a:r>
            <a:endParaRPr b="1" dirty="0"/>
          </a:p>
        </p:txBody>
      </p:sp>
      <p:graphicFrame>
        <p:nvGraphicFramePr>
          <p:cNvPr id="219139" name="Object 3">
            <a:hlinkClick r:id="" action="ppaction://ole?verb="/>
          </p:cNvPr>
          <p:cNvGraphicFramePr/>
          <p:nvPr>
            <p:ph idx="1"/>
          </p:nvPr>
        </p:nvGraphicFramePr>
        <p:xfrm>
          <a:off x="2035175" y="1966913"/>
          <a:ext cx="4841875" cy="4191000"/>
        </p:xfrm>
        <a:graphic>
          <a:graphicData uri="http://schemas.openxmlformats.org/presentationml/2006/ole">
            <mc:AlternateContent xmlns:mc="http://schemas.openxmlformats.org/markup-compatibility/2006">
              <mc:Choice xmlns:v="urn:schemas-microsoft-com:vml" Requires="v">
                <p:oleObj spid="_x0000_s3124" name="" r:id="rId1" imgW="2882900" imgH="2489200" progId="Equation.DSMT4">
                  <p:embed/>
                </p:oleObj>
              </mc:Choice>
              <mc:Fallback>
                <p:oleObj name="" r:id="rId1" imgW="2882900" imgH="2489200" progId="Equation.DSMT4">
                  <p:embed/>
                  <p:pic>
                    <p:nvPicPr>
                      <p:cNvPr id="0" name="Picture 3123"/>
                      <p:cNvPicPr/>
                      <p:nvPr/>
                    </p:nvPicPr>
                    <p:blipFill>
                      <a:blip r:embed="rId2">
                        <a:clrChange>
                          <a:clrFrom>
                            <a:srgbClr val="000000"/>
                          </a:clrFrom>
                          <a:clrTo>
                            <a:srgbClr val="000000"/>
                          </a:clrTo>
                        </a:clrChange>
                      </a:blip>
                      <a:srcRect/>
                      <a:stretch>
                        <a:fillRect/>
                      </a:stretch>
                    </p:blipFill>
                    <p:spPr>
                      <a:xfrm>
                        <a:off x="2035175" y="1966913"/>
                        <a:ext cx="4841875" cy="4191000"/>
                      </a:xfrm>
                      <a:prstGeom prst="rect">
                        <a:avLst/>
                      </a:prstGeom>
                      <a:noFill/>
                      <a:ln w="38100">
                        <a:miter/>
                      </a:ln>
                    </p:spPr>
                  </p:pic>
                </p:oleObj>
              </mc:Fallback>
            </mc:AlternateContent>
          </a:graphicData>
        </a:graphic>
      </p:graphicFrame>
      <p:sp>
        <p:nvSpPr>
          <p:cNvPr id="219140" name="Rectangle 4"/>
          <p:cNvSpPr/>
          <p:nvPr/>
        </p:nvSpPr>
        <p:spPr>
          <a:xfrm>
            <a:off x="6227763" y="2646363"/>
            <a:ext cx="2535237" cy="454025"/>
          </a:xfrm>
          <a:prstGeom prst="rect">
            <a:avLst/>
          </a:prstGeom>
          <a:noFill/>
          <a:ln w="12700">
            <a:noFill/>
          </a:ln>
        </p:spPr>
        <p:txBody>
          <a:bodyPr lIns="90488" tIns="44450" rIns="90488" bIns="44450">
            <a:spAutoFit/>
          </a:bodyPr>
          <a:p>
            <a:pPr eaLnBrk="0" hangingPunct="0"/>
            <a:r>
              <a:rPr b="1" i="1" dirty="0">
                <a:solidFill>
                  <a:srgbClr val="B0D460"/>
                </a:solidFill>
                <a:latin typeface="Times New Roman" panose="02020603050405020304" pitchFamily="18" charset="0"/>
              </a:rPr>
              <a:t>x</a:t>
            </a:r>
            <a:r>
              <a:rPr b="1" dirty="0">
                <a:solidFill>
                  <a:srgbClr val="B0D460"/>
                </a:solidFill>
                <a:latin typeface="Times New Roman" panose="02020603050405020304" pitchFamily="18" charset="0"/>
              </a:rPr>
              <a:t> to be predicted</a:t>
            </a:r>
            <a:endParaRPr b="1" dirty="0">
              <a:solidFill>
                <a:srgbClr val="B0D460"/>
              </a:solidFill>
              <a:latin typeface="Times New Roman" panose="02020603050405020304" pitchFamily="18" charset="0"/>
            </a:endParaRPr>
          </a:p>
        </p:txBody>
      </p:sp>
      <p:sp>
        <p:nvSpPr>
          <p:cNvPr id="219141" name="Line 5"/>
          <p:cNvSpPr/>
          <p:nvPr/>
        </p:nvSpPr>
        <p:spPr>
          <a:xfrm flipH="1">
            <a:off x="5334000" y="2971800"/>
            <a:ext cx="774700" cy="457200"/>
          </a:xfrm>
          <a:prstGeom prst="line">
            <a:avLst/>
          </a:prstGeom>
          <a:ln w="19050" cap="flat" cmpd="sng">
            <a:solidFill>
              <a:srgbClr val="B0D460"/>
            </a:solidFill>
            <a:prstDash val="solid"/>
            <a:headEnd type="none" w="med" len="med"/>
            <a:tailEnd type="triangle" w="med" len="med"/>
          </a:ln>
        </p:spPr>
      </p:sp>
      <p:sp>
        <p:nvSpPr>
          <p:cNvPr id="219142" name="Line 6"/>
          <p:cNvSpPr/>
          <p:nvPr/>
        </p:nvSpPr>
        <p:spPr>
          <a:xfrm flipH="1">
            <a:off x="6019800" y="3048000"/>
            <a:ext cx="533400" cy="1447800"/>
          </a:xfrm>
          <a:prstGeom prst="line">
            <a:avLst/>
          </a:prstGeom>
          <a:ln w="19050" cap="flat" cmpd="sng">
            <a:solidFill>
              <a:srgbClr val="B0D460"/>
            </a:solidFill>
            <a:prstDash val="solid"/>
            <a:headEnd type="none" w="med" len="med"/>
            <a:tailEnd type="triangle"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19139"/>
                                        </p:tgtEl>
                                        <p:attrNameLst>
                                          <p:attrName>style.visibility</p:attrName>
                                        </p:attrNameLst>
                                      </p:cBhvr>
                                      <p:to>
                                        <p:strVal val="visible"/>
                                      </p:to>
                                    </p:set>
                                    <p:animEffect transition="in" filter="wipe(up)">
                                      <p:cBhvr>
                                        <p:cTn id="7" dur="2000"/>
                                        <p:tgtEl>
                                          <p:spTgt spid="219139"/>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19140"/>
                                        </p:tgtEl>
                                        <p:attrNameLst>
                                          <p:attrName>style.visibility</p:attrName>
                                        </p:attrNameLst>
                                      </p:cBhvr>
                                      <p:to>
                                        <p:strVal val="visible"/>
                                      </p:to>
                                    </p:set>
                                    <p:animEffect transition="in" filter="wipe(up)">
                                      <p:cBhvr>
                                        <p:cTn id="11" dur="500"/>
                                        <p:tgtEl>
                                          <p:spTgt spid="219140"/>
                                        </p:tgtEl>
                                      </p:cBhvr>
                                    </p:animEffect>
                                  </p:childTnLst>
                                </p:cTn>
                              </p:par>
                              <p:par>
                                <p:cTn id="12" presetID="22" presetClass="entr" presetSubtype="1" fill="hold" nodeType="withEffect">
                                  <p:stCondLst>
                                    <p:cond delay="0"/>
                                  </p:stCondLst>
                                  <p:childTnLst>
                                    <p:set>
                                      <p:cBhvr>
                                        <p:cTn id="13" dur="1" fill="hold">
                                          <p:stCondLst>
                                            <p:cond delay="0"/>
                                          </p:stCondLst>
                                        </p:cTn>
                                        <p:tgtEl>
                                          <p:spTgt spid="219141"/>
                                        </p:tgtEl>
                                        <p:attrNameLst>
                                          <p:attrName>style.visibility</p:attrName>
                                        </p:attrNameLst>
                                      </p:cBhvr>
                                      <p:to>
                                        <p:strVal val="visible"/>
                                      </p:to>
                                    </p:set>
                                    <p:animEffect transition="in" filter="wipe(up)">
                                      <p:cBhvr>
                                        <p:cTn id="14" dur="500"/>
                                        <p:tgtEl>
                                          <p:spTgt spid="219141"/>
                                        </p:tgtEl>
                                      </p:cBhvr>
                                    </p:animEffect>
                                  </p:childTnLst>
                                </p:cTn>
                              </p:par>
                              <p:par>
                                <p:cTn id="15" presetID="22" presetClass="entr" presetSubtype="1" fill="hold" nodeType="withEffect">
                                  <p:stCondLst>
                                    <p:cond delay="0"/>
                                  </p:stCondLst>
                                  <p:childTnLst>
                                    <p:set>
                                      <p:cBhvr>
                                        <p:cTn id="16" dur="1" fill="hold">
                                          <p:stCondLst>
                                            <p:cond delay="0"/>
                                          </p:stCondLst>
                                        </p:cTn>
                                        <p:tgtEl>
                                          <p:spTgt spid="219142"/>
                                        </p:tgtEl>
                                        <p:attrNameLst>
                                          <p:attrName>style.visibility</p:attrName>
                                        </p:attrNameLst>
                                      </p:cBhvr>
                                      <p:to>
                                        <p:strVal val="visible"/>
                                      </p:to>
                                    </p:set>
                                    <p:animEffect transition="in" filter="wipe(up)">
                                      <p:cBhvr>
                                        <p:cTn id="17" dur="500"/>
                                        <p:tgtEl>
                                          <p:spTgt spid="219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Rectangle 3"/>
          <p:cNvSpPr>
            <a:spLocks noGrp="1"/>
          </p:cNvSpPr>
          <p:nvPr>
            <p:ph type="title"/>
          </p:nvPr>
        </p:nvSpPr>
        <p:spPr>
          <a:xfrm>
            <a:off x="457200" y="274638"/>
            <a:ext cx="8229600" cy="2011362"/>
          </a:xfrm>
          <a:ln/>
        </p:spPr>
        <p:txBody>
          <a:bodyPr vert="horz" wrap="square" lIns="90488" tIns="44450" rIns="90488" bIns="44450" anchor="ctr" anchorCtr="1"/>
          <a:p>
            <a:r>
              <a:rPr b="1" dirty="0"/>
              <a:t>A 100(1 – </a:t>
            </a:r>
            <a:r>
              <a:rPr b="1" i="1" dirty="0">
                <a:latin typeface="Symbol" panose="05050102010706020507" pitchFamily="18" charset="2"/>
                <a:sym typeface="Symbol" panose="05050102010706020507" pitchFamily="18" charset="2"/>
              </a:rPr>
              <a:t></a:t>
            </a:r>
            <a:r>
              <a:rPr b="1" dirty="0"/>
              <a:t>)% Prediction Interval for an Individual New Value of </a:t>
            </a:r>
            <a:r>
              <a:rPr b="1" i="1" dirty="0"/>
              <a:t>y</a:t>
            </a:r>
            <a:r>
              <a:rPr b="1" dirty="0"/>
              <a:t> at </a:t>
            </a:r>
            <a:r>
              <a:rPr b="1" i="1" dirty="0"/>
              <a:t>x</a:t>
            </a:r>
            <a:r>
              <a:rPr b="1" dirty="0"/>
              <a:t> = </a:t>
            </a:r>
            <a:r>
              <a:rPr b="1" i="1" dirty="0"/>
              <a:t>x</a:t>
            </a:r>
            <a:r>
              <a:rPr b="1" baseline="-25000" dirty="0"/>
              <a:t>p</a:t>
            </a:r>
            <a:endParaRPr b="1" baseline="-25000" dirty="0"/>
          </a:p>
        </p:txBody>
      </p:sp>
      <p:graphicFrame>
        <p:nvGraphicFramePr>
          <p:cNvPr id="26626" name="Object 8">
            <a:hlinkClick r:id="" action="ppaction://ole?verb="/>
          </p:cNvPr>
          <p:cNvGraphicFramePr/>
          <p:nvPr>
            <p:ph idx="1"/>
          </p:nvPr>
        </p:nvGraphicFramePr>
        <p:xfrm>
          <a:off x="1652588" y="2765425"/>
          <a:ext cx="5238750" cy="1758950"/>
        </p:xfrm>
        <a:graphic>
          <a:graphicData uri="http://schemas.openxmlformats.org/presentationml/2006/ole">
            <mc:AlternateContent xmlns:mc="http://schemas.openxmlformats.org/markup-compatibility/2006">
              <mc:Choice xmlns:v="urn:schemas-microsoft-com:vml" Requires="v">
                <p:oleObj spid="_x0000_s3126" name="" r:id="rId1" imgW="2260600" imgH="749300" progId="Equation.DSMT4">
                  <p:embed/>
                </p:oleObj>
              </mc:Choice>
              <mc:Fallback>
                <p:oleObj name="" r:id="rId1" imgW="2260600" imgH="749300" progId="Equation.DSMT4">
                  <p:embed/>
                  <p:pic>
                    <p:nvPicPr>
                      <p:cNvPr id="0" name="Picture 3125"/>
                      <p:cNvPicPr/>
                      <p:nvPr/>
                    </p:nvPicPr>
                    <p:blipFill>
                      <a:blip r:embed="rId2">
                        <a:clrChange>
                          <a:clrFrom>
                            <a:srgbClr val="000000"/>
                          </a:clrFrom>
                          <a:clrTo>
                            <a:srgbClr val="000000"/>
                          </a:clrTo>
                        </a:clrChange>
                      </a:blip>
                      <a:srcRect/>
                      <a:stretch>
                        <a:fillRect/>
                      </a:stretch>
                    </p:blipFill>
                    <p:spPr>
                      <a:xfrm>
                        <a:off x="1652588" y="2765425"/>
                        <a:ext cx="5238750" cy="1758950"/>
                      </a:xfrm>
                      <a:prstGeom prst="rect">
                        <a:avLst/>
                      </a:prstGeom>
                      <a:noFill/>
                      <a:ln w="38100">
                        <a:miter/>
                      </a:ln>
                    </p:spPr>
                  </p:pic>
                </p:oleObj>
              </mc:Fallback>
            </mc:AlternateContent>
          </a:graphicData>
        </a:graphic>
      </p:graphicFrame>
      <p:sp>
        <p:nvSpPr>
          <p:cNvPr id="26628" name="Rectangle 5"/>
          <p:cNvSpPr/>
          <p:nvPr/>
        </p:nvSpPr>
        <p:spPr>
          <a:xfrm>
            <a:off x="3962400" y="4757738"/>
            <a:ext cx="990600" cy="454025"/>
          </a:xfrm>
          <a:prstGeom prst="rect">
            <a:avLst/>
          </a:prstGeom>
          <a:noFill/>
          <a:ln w="12700">
            <a:noFill/>
          </a:ln>
        </p:spPr>
        <p:txBody>
          <a:bodyPr lIns="90488" tIns="44450" rIns="90488" bIns="44450">
            <a:spAutoFit/>
          </a:bodyPr>
          <a:p>
            <a:pPr eaLnBrk="0" hangingPunct="0"/>
            <a:r>
              <a:rPr b="1" dirty="0">
                <a:solidFill>
                  <a:srgbClr val="8E0D30"/>
                </a:solidFill>
                <a:latin typeface="Times New Roman" panose="02020603050405020304" pitchFamily="18" charset="0"/>
              </a:rPr>
              <a:t>Note!</a:t>
            </a:r>
            <a:endParaRPr b="1" dirty="0">
              <a:solidFill>
                <a:srgbClr val="8E0D30"/>
              </a:solidFill>
              <a:latin typeface="Times New Roman" panose="02020603050405020304" pitchFamily="18" charset="0"/>
            </a:endParaRPr>
          </a:p>
        </p:txBody>
      </p:sp>
      <p:sp>
        <p:nvSpPr>
          <p:cNvPr id="26629" name="Line 6"/>
          <p:cNvSpPr/>
          <p:nvPr/>
        </p:nvSpPr>
        <p:spPr>
          <a:xfrm>
            <a:off x="3733800" y="3995738"/>
            <a:ext cx="517525" cy="828675"/>
          </a:xfrm>
          <a:prstGeom prst="line">
            <a:avLst/>
          </a:prstGeom>
          <a:ln w="25400" cap="flat" cmpd="sng">
            <a:solidFill>
              <a:srgbClr val="8E0D30"/>
            </a:solidFill>
            <a:prstDash val="solid"/>
            <a:headEnd type="triangle" w="med" len="med"/>
            <a:tailEnd type="none" w="med" len="med"/>
          </a:ln>
        </p:spPr>
      </p:sp>
      <p:sp>
        <p:nvSpPr>
          <p:cNvPr id="26630" name="Text Box 9"/>
          <p:cNvSpPr txBox="1"/>
          <p:nvPr/>
        </p:nvSpPr>
        <p:spPr>
          <a:xfrm>
            <a:off x="3200400" y="5516563"/>
            <a:ext cx="2286000" cy="579437"/>
          </a:xfrm>
          <a:prstGeom prst="rect">
            <a:avLst/>
          </a:prstGeom>
          <a:noFill/>
          <a:ln w="9525">
            <a:noFill/>
          </a:ln>
        </p:spPr>
        <p:txBody>
          <a:bodyPr>
            <a:spAutoFit/>
          </a:bodyPr>
          <a:p>
            <a:r>
              <a:rPr sz="3200" dirty="0">
                <a:latin typeface="Times New Roman" panose="02020603050405020304" pitchFamily="18" charset="0"/>
              </a:rPr>
              <a:t>df = </a:t>
            </a:r>
            <a:r>
              <a:rPr sz="3200" i="1" dirty="0">
                <a:latin typeface="Times New Roman" panose="02020603050405020304" pitchFamily="18" charset="0"/>
              </a:rPr>
              <a:t>n</a:t>
            </a:r>
            <a:r>
              <a:rPr sz="3200" dirty="0">
                <a:latin typeface="Times New Roman" panose="02020603050405020304" pitchFamily="18" charset="0"/>
              </a:rPr>
              <a:t> – 2</a:t>
            </a:r>
            <a:endParaRPr sz="3200" dirty="0">
              <a:latin typeface="Times New Roman" panose="02020603050405020304" pitchFamily="18" charset="0"/>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Rectangle 2"/>
          <p:cNvSpPr>
            <a:spLocks noGrp="1"/>
          </p:cNvSpPr>
          <p:nvPr>
            <p:ph type="title"/>
          </p:nvPr>
        </p:nvSpPr>
        <p:spPr>
          <a:ln/>
        </p:spPr>
        <p:txBody>
          <a:bodyPr vert="horz" wrap="square" lIns="90488" tIns="44450" rIns="90488" bIns="44450" anchor="ctr" anchorCtr="1"/>
          <a:p>
            <a:r>
              <a:rPr b="1" dirty="0"/>
              <a:t>Why the Extra ‘S’?</a:t>
            </a:r>
            <a:endParaRPr b="1" dirty="0"/>
          </a:p>
        </p:txBody>
      </p:sp>
      <p:sp>
        <p:nvSpPr>
          <p:cNvPr id="81923" name="Line 5"/>
          <p:cNvSpPr/>
          <p:nvPr/>
        </p:nvSpPr>
        <p:spPr>
          <a:xfrm>
            <a:off x="2578100" y="2755900"/>
            <a:ext cx="1588" cy="2889250"/>
          </a:xfrm>
          <a:prstGeom prst="line">
            <a:avLst/>
          </a:prstGeom>
          <a:ln w="30163" cap="flat" cmpd="sng">
            <a:solidFill>
              <a:srgbClr val="B0D460"/>
            </a:solidFill>
            <a:prstDash val="solid"/>
            <a:headEnd type="none" w="med" len="med"/>
            <a:tailEnd type="none" w="med" len="med"/>
          </a:ln>
        </p:spPr>
      </p:sp>
      <p:sp>
        <p:nvSpPr>
          <p:cNvPr id="81924" name="Freeform 6"/>
          <p:cNvSpPr/>
          <p:nvPr/>
        </p:nvSpPr>
        <p:spPr>
          <a:xfrm>
            <a:off x="1190625" y="2503488"/>
            <a:ext cx="6588125" cy="3141662"/>
          </a:xfrm>
          <a:custGeom>
            <a:avLst/>
            <a:gdLst>
              <a:gd name="txL" fmla="*/ 0 w 4150"/>
              <a:gd name="txT" fmla="*/ 0 h 1979"/>
              <a:gd name="txR" fmla="*/ 4150 w 4150"/>
              <a:gd name="txB" fmla="*/ 1979 h 1979"/>
            </a:gdLst>
            <a:ahLst/>
            <a:cxnLst>
              <a:cxn ang="0">
                <a:pos x="0" y="0"/>
              </a:cxn>
              <a:cxn ang="0">
                <a:pos x="0" y="2147483647"/>
              </a:cxn>
              <a:cxn ang="0">
                <a:pos x="2147483647" y="2147483647"/>
              </a:cxn>
            </a:cxnLst>
            <a:rect l="txL" t="txT" r="txR" b="txB"/>
            <a:pathLst>
              <a:path w="4150" h="1979">
                <a:moveTo>
                  <a:pt x="0" y="0"/>
                </a:moveTo>
                <a:lnTo>
                  <a:pt x="0" y="1979"/>
                </a:lnTo>
                <a:lnTo>
                  <a:pt x="4150" y="1979"/>
                </a:lnTo>
              </a:path>
            </a:pathLst>
          </a:custGeom>
          <a:noFill/>
          <a:ln w="80963" cap="flat" cmpd="sng">
            <a:solidFill>
              <a:schemeClr val="tx1">
                <a:alpha val="100000"/>
              </a:schemeClr>
            </a:solidFill>
            <a:prstDash val="solid"/>
            <a:round/>
            <a:headEnd type="none" w="med" len="med"/>
            <a:tailEnd type="none" w="med" len="med"/>
          </a:ln>
        </p:spPr>
        <p:txBody>
          <a:bodyPr/>
          <a:p>
            <a:endParaRPr lang="en-US"/>
          </a:p>
        </p:txBody>
      </p:sp>
      <p:sp>
        <p:nvSpPr>
          <p:cNvPr id="81925" name="Line 7"/>
          <p:cNvSpPr/>
          <p:nvPr/>
        </p:nvSpPr>
        <p:spPr>
          <a:xfrm>
            <a:off x="1104900" y="2503488"/>
            <a:ext cx="85725" cy="1587"/>
          </a:xfrm>
          <a:prstGeom prst="line">
            <a:avLst/>
          </a:prstGeom>
          <a:ln w="80963" cap="flat" cmpd="sng">
            <a:solidFill>
              <a:schemeClr val="tx1"/>
            </a:solidFill>
            <a:prstDash val="solid"/>
            <a:headEnd type="none" w="med" len="med"/>
            <a:tailEnd type="none" w="med" len="med"/>
          </a:ln>
        </p:spPr>
      </p:sp>
      <p:sp>
        <p:nvSpPr>
          <p:cNvPr id="81926" name="Line 8"/>
          <p:cNvSpPr/>
          <p:nvPr/>
        </p:nvSpPr>
        <p:spPr>
          <a:xfrm>
            <a:off x="1104900" y="2817813"/>
            <a:ext cx="85725" cy="1587"/>
          </a:xfrm>
          <a:prstGeom prst="line">
            <a:avLst/>
          </a:prstGeom>
          <a:ln w="80963" cap="flat" cmpd="sng">
            <a:solidFill>
              <a:schemeClr val="tx1"/>
            </a:solidFill>
            <a:prstDash val="solid"/>
            <a:headEnd type="none" w="med" len="med"/>
            <a:tailEnd type="none" w="med" len="med"/>
          </a:ln>
        </p:spPr>
      </p:sp>
      <p:sp>
        <p:nvSpPr>
          <p:cNvPr id="81927" name="Line 9"/>
          <p:cNvSpPr/>
          <p:nvPr/>
        </p:nvSpPr>
        <p:spPr>
          <a:xfrm>
            <a:off x="1104900" y="3132138"/>
            <a:ext cx="85725" cy="1587"/>
          </a:xfrm>
          <a:prstGeom prst="line">
            <a:avLst/>
          </a:prstGeom>
          <a:ln w="80963" cap="flat" cmpd="sng">
            <a:solidFill>
              <a:schemeClr val="tx1"/>
            </a:solidFill>
            <a:prstDash val="solid"/>
            <a:headEnd type="none" w="med" len="med"/>
            <a:tailEnd type="none" w="med" len="med"/>
          </a:ln>
        </p:spPr>
      </p:sp>
      <p:sp>
        <p:nvSpPr>
          <p:cNvPr id="81928" name="Line 10"/>
          <p:cNvSpPr/>
          <p:nvPr/>
        </p:nvSpPr>
        <p:spPr>
          <a:xfrm>
            <a:off x="1104900" y="3446463"/>
            <a:ext cx="85725" cy="1587"/>
          </a:xfrm>
          <a:prstGeom prst="line">
            <a:avLst/>
          </a:prstGeom>
          <a:ln w="80963" cap="flat" cmpd="sng">
            <a:solidFill>
              <a:schemeClr val="tx1"/>
            </a:solidFill>
            <a:prstDash val="solid"/>
            <a:headEnd type="none" w="med" len="med"/>
            <a:tailEnd type="none" w="med" len="med"/>
          </a:ln>
        </p:spPr>
      </p:sp>
      <p:sp>
        <p:nvSpPr>
          <p:cNvPr id="81929" name="Line 11"/>
          <p:cNvSpPr/>
          <p:nvPr/>
        </p:nvSpPr>
        <p:spPr>
          <a:xfrm>
            <a:off x="1104900" y="3760788"/>
            <a:ext cx="85725" cy="1587"/>
          </a:xfrm>
          <a:prstGeom prst="line">
            <a:avLst/>
          </a:prstGeom>
          <a:ln w="80963" cap="flat" cmpd="sng">
            <a:solidFill>
              <a:schemeClr val="tx1"/>
            </a:solidFill>
            <a:prstDash val="solid"/>
            <a:headEnd type="none" w="med" len="med"/>
            <a:tailEnd type="none" w="med" len="med"/>
          </a:ln>
        </p:spPr>
      </p:sp>
      <p:sp>
        <p:nvSpPr>
          <p:cNvPr id="81930" name="Line 12"/>
          <p:cNvSpPr/>
          <p:nvPr/>
        </p:nvSpPr>
        <p:spPr>
          <a:xfrm>
            <a:off x="1104900" y="4075113"/>
            <a:ext cx="85725" cy="1587"/>
          </a:xfrm>
          <a:prstGeom prst="line">
            <a:avLst/>
          </a:prstGeom>
          <a:ln w="80963" cap="flat" cmpd="sng">
            <a:solidFill>
              <a:schemeClr val="tx1"/>
            </a:solidFill>
            <a:prstDash val="solid"/>
            <a:headEnd type="none" w="med" len="med"/>
            <a:tailEnd type="none" w="med" len="med"/>
          </a:ln>
        </p:spPr>
      </p:sp>
      <p:sp>
        <p:nvSpPr>
          <p:cNvPr id="81931" name="Line 13"/>
          <p:cNvSpPr/>
          <p:nvPr/>
        </p:nvSpPr>
        <p:spPr>
          <a:xfrm>
            <a:off x="1104900" y="4387850"/>
            <a:ext cx="85725" cy="1588"/>
          </a:xfrm>
          <a:prstGeom prst="line">
            <a:avLst/>
          </a:prstGeom>
          <a:ln w="80963" cap="flat" cmpd="sng">
            <a:solidFill>
              <a:schemeClr val="tx1"/>
            </a:solidFill>
            <a:prstDash val="solid"/>
            <a:headEnd type="none" w="med" len="med"/>
            <a:tailEnd type="none" w="med" len="med"/>
          </a:ln>
        </p:spPr>
      </p:sp>
      <p:sp>
        <p:nvSpPr>
          <p:cNvPr id="81932" name="Line 14"/>
          <p:cNvSpPr/>
          <p:nvPr/>
        </p:nvSpPr>
        <p:spPr>
          <a:xfrm>
            <a:off x="1104900" y="4702175"/>
            <a:ext cx="85725" cy="1588"/>
          </a:xfrm>
          <a:prstGeom prst="line">
            <a:avLst/>
          </a:prstGeom>
          <a:ln w="80963" cap="flat" cmpd="sng">
            <a:solidFill>
              <a:schemeClr val="tx1"/>
            </a:solidFill>
            <a:prstDash val="solid"/>
            <a:headEnd type="none" w="med" len="med"/>
            <a:tailEnd type="none" w="med" len="med"/>
          </a:ln>
        </p:spPr>
      </p:sp>
      <p:sp>
        <p:nvSpPr>
          <p:cNvPr id="81933" name="Line 15"/>
          <p:cNvSpPr/>
          <p:nvPr/>
        </p:nvSpPr>
        <p:spPr>
          <a:xfrm>
            <a:off x="1104900" y="5016500"/>
            <a:ext cx="85725" cy="1588"/>
          </a:xfrm>
          <a:prstGeom prst="line">
            <a:avLst/>
          </a:prstGeom>
          <a:ln w="80963" cap="flat" cmpd="sng">
            <a:solidFill>
              <a:schemeClr val="tx1"/>
            </a:solidFill>
            <a:prstDash val="solid"/>
            <a:headEnd type="none" w="med" len="med"/>
            <a:tailEnd type="none" w="med" len="med"/>
          </a:ln>
        </p:spPr>
      </p:sp>
      <p:sp>
        <p:nvSpPr>
          <p:cNvPr id="81934" name="Line 16"/>
          <p:cNvSpPr/>
          <p:nvPr/>
        </p:nvSpPr>
        <p:spPr>
          <a:xfrm>
            <a:off x="1104900" y="5330825"/>
            <a:ext cx="85725" cy="1588"/>
          </a:xfrm>
          <a:prstGeom prst="line">
            <a:avLst/>
          </a:prstGeom>
          <a:ln w="80963" cap="flat" cmpd="sng">
            <a:solidFill>
              <a:schemeClr val="tx1"/>
            </a:solidFill>
            <a:prstDash val="solid"/>
            <a:headEnd type="none" w="med" len="med"/>
            <a:tailEnd type="none" w="med" len="med"/>
          </a:ln>
        </p:spPr>
      </p:sp>
      <p:sp>
        <p:nvSpPr>
          <p:cNvPr id="81935" name="Line 17"/>
          <p:cNvSpPr/>
          <p:nvPr/>
        </p:nvSpPr>
        <p:spPr>
          <a:xfrm>
            <a:off x="7778750" y="5645150"/>
            <a:ext cx="1588" cy="38100"/>
          </a:xfrm>
          <a:prstGeom prst="line">
            <a:avLst/>
          </a:prstGeom>
          <a:ln w="80963" cap="flat" cmpd="sng">
            <a:solidFill>
              <a:schemeClr val="tx1"/>
            </a:solidFill>
            <a:prstDash val="solid"/>
            <a:headEnd type="none" w="med" len="med"/>
            <a:tailEnd type="none" w="med" len="med"/>
          </a:ln>
        </p:spPr>
      </p:sp>
      <p:sp>
        <p:nvSpPr>
          <p:cNvPr id="81936" name="Line 18"/>
          <p:cNvSpPr/>
          <p:nvPr/>
        </p:nvSpPr>
        <p:spPr>
          <a:xfrm>
            <a:off x="7124700" y="5645150"/>
            <a:ext cx="1588" cy="38100"/>
          </a:xfrm>
          <a:prstGeom prst="line">
            <a:avLst/>
          </a:prstGeom>
          <a:ln w="80963" cap="flat" cmpd="sng">
            <a:solidFill>
              <a:schemeClr val="tx1"/>
            </a:solidFill>
            <a:prstDash val="solid"/>
            <a:headEnd type="none" w="med" len="med"/>
            <a:tailEnd type="none" w="med" len="med"/>
          </a:ln>
        </p:spPr>
      </p:sp>
      <p:sp>
        <p:nvSpPr>
          <p:cNvPr id="81937" name="Line 19"/>
          <p:cNvSpPr/>
          <p:nvPr/>
        </p:nvSpPr>
        <p:spPr>
          <a:xfrm>
            <a:off x="6465888" y="5645150"/>
            <a:ext cx="1587" cy="38100"/>
          </a:xfrm>
          <a:prstGeom prst="line">
            <a:avLst/>
          </a:prstGeom>
          <a:ln w="80963" cap="flat" cmpd="sng">
            <a:solidFill>
              <a:schemeClr val="tx1"/>
            </a:solidFill>
            <a:prstDash val="solid"/>
            <a:headEnd type="none" w="med" len="med"/>
            <a:tailEnd type="none" w="med" len="med"/>
          </a:ln>
        </p:spPr>
      </p:sp>
      <p:sp>
        <p:nvSpPr>
          <p:cNvPr id="81938" name="Line 20"/>
          <p:cNvSpPr/>
          <p:nvPr/>
        </p:nvSpPr>
        <p:spPr>
          <a:xfrm>
            <a:off x="5805488" y="5645150"/>
            <a:ext cx="1587" cy="38100"/>
          </a:xfrm>
          <a:prstGeom prst="line">
            <a:avLst/>
          </a:prstGeom>
          <a:ln w="80963" cap="flat" cmpd="sng">
            <a:solidFill>
              <a:schemeClr val="tx1"/>
            </a:solidFill>
            <a:prstDash val="solid"/>
            <a:headEnd type="none" w="med" len="med"/>
            <a:tailEnd type="none" w="med" len="med"/>
          </a:ln>
        </p:spPr>
      </p:sp>
      <p:sp>
        <p:nvSpPr>
          <p:cNvPr id="81939" name="Line 21"/>
          <p:cNvSpPr/>
          <p:nvPr/>
        </p:nvSpPr>
        <p:spPr>
          <a:xfrm>
            <a:off x="5145088" y="5645150"/>
            <a:ext cx="1587" cy="38100"/>
          </a:xfrm>
          <a:prstGeom prst="line">
            <a:avLst/>
          </a:prstGeom>
          <a:ln w="80963" cap="flat" cmpd="sng">
            <a:solidFill>
              <a:schemeClr val="tx1"/>
            </a:solidFill>
            <a:prstDash val="solid"/>
            <a:headEnd type="none" w="med" len="med"/>
            <a:tailEnd type="none" w="med" len="med"/>
          </a:ln>
        </p:spPr>
      </p:sp>
      <p:sp>
        <p:nvSpPr>
          <p:cNvPr id="81940" name="Line 22"/>
          <p:cNvSpPr/>
          <p:nvPr/>
        </p:nvSpPr>
        <p:spPr>
          <a:xfrm>
            <a:off x="4484688" y="5645150"/>
            <a:ext cx="1587" cy="38100"/>
          </a:xfrm>
          <a:prstGeom prst="line">
            <a:avLst/>
          </a:prstGeom>
          <a:ln w="80963" cap="flat" cmpd="sng">
            <a:solidFill>
              <a:schemeClr val="tx1"/>
            </a:solidFill>
            <a:prstDash val="solid"/>
            <a:headEnd type="none" w="med" len="med"/>
            <a:tailEnd type="none" w="med" len="med"/>
          </a:ln>
        </p:spPr>
      </p:sp>
      <p:sp>
        <p:nvSpPr>
          <p:cNvPr id="81941" name="Line 23"/>
          <p:cNvSpPr/>
          <p:nvPr/>
        </p:nvSpPr>
        <p:spPr>
          <a:xfrm>
            <a:off x="3824288" y="5645150"/>
            <a:ext cx="1587" cy="38100"/>
          </a:xfrm>
          <a:prstGeom prst="line">
            <a:avLst/>
          </a:prstGeom>
          <a:ln w="80963" cap="flat" cmpd="sng">
            <a:solidFill>
              <a:schemeClr val="tx1"/>
            </a:solidFill>
            <a:prstDash val="solid"/>
            <a:headEnd type="none" w="med" len="med"/>
            <a:tailEnd type="none" w="med" len="med"/>
          </a:ln>
        </p:spPr>
      </p:sp>
      <p:sp>
        <p:nvSpPr>
          <p:cNvPr id="81942" name="Line 24"/>
          <p:cNvSpPr/>
          <p:nvPr/>
        </p:nvSpPr>
        <p:spPr>
          <a:xfrm>
            <a:off x="3165475" y="5645150"/>
            <a:ext cx="1588" cy="38100"/>
          </a:xfrm>
          <a:prstGeom prst="line">
            <a:avLst/>
          </a:prstGeom>
          <a:ln w="80963" cap="flat" cmpd="sng">
            <a:solidFill>
              <a:schemeClr val="tx1"/>
            </a:solidFill>
            <a:prstDash val="solid"/>
            <a:headEnd type="none" w="med" len="med"/>
            <a:tailEnd type="none" w="med" len="med"/>
          </a:ln>
        </p:spPr>
      </p:sp>
      <p:sp>
        <p:nvSpPr>
          <p:cNvPr id="81943" name="Line 25"/>
          <p:cNvSpPr/>
          <p:nvPr/>
        </p:nvSpPr>
        <p:spPr>
          <a:xfrm>
            <a:off x="2505075" y="5645150"/>
            <a:ext cx="1588" cy="38100"/>
          </a:xfrm>
          <a:prstGeom prst="line">
            <a:avLst/>
          </a:prstGeom>
          <a:ln w="80963" cap="flat" cmpd="sng">
            <a:solidFill>
              <a:schemeClr val="tx1"/>
            </a:solidFill>
            <a:prstDash val="solid"/>
            <a:headEnd type="none" w="med" len="med"/>
            <a:tailEnd type="none" w="med" len="med"/>
          </a:ln>
        </p:spPr>
      </p:sp>
      <p:sp>
        <p:nvSpPr>
          <p:cNvPr id="81944" name="Line 26"/>
          <p:cNvSpPr/>
          <p:nvPr/>
        </p:nvSpPr>
        <p:spPr>
          <a:xfrm>
            <a:off x="1851025" y="5645150"/>
            <a:ext cx="1588" cy="38100"/>
          </a:xfrm>
          <a:prstGeom prst="line">
            <a:avLst/>
          </a:prstGeom>
          <a:ln w="80963" cap="flat" cmpd="sng">
            <a:solidFill>
              <a:schemeClr val="tx1"/>
            </a:solidFill>
            <a:prstDash val="solid"/>
            <a:headEnd type="none" w="med" len="med"/>
            <a:tailEnd type="none" w="med" len="med"/>
          </a:ln>
        </p:spPr>
      </p:sp>
      <p:sp>
        <p:nvSpPr>
          <p:cNvPr id="81945" name="Line 27"/>
          <p:cNvSpPr/>
          <p:nvPr/>
        </p:nvSpPr>
        <p:spPr>
          <a:xfrm flipV="1">
            <a:off x="1190625" y="3797300"/>
            <a:ext cx="6477000" cy="573088"/>
          </a:xfrm>
          <a:prstGeom prst="line">
            <a:avLst/>
          </a:prstGeom>
          <a:ln w="55563" cap="flat" cmpd="sng">
            <a:solidFill>
              <a:srgbClr val="DC4D28"/>
            </a:solidFill>
            <a:prstDash val="solid"/>
            <a:headEnd type="none" w="med" len="med"/>
            <a:tailEnd type="none" w="med" len="med"/>
          </a:ln>
        </p:spPr>
      </p:sp>
      <p:sp>
        <p:nvSpPr>
          <p:cNvPr id="81946" name="Line 28"/>
          <p:cNvSpPr/>
          <p:nvPr/>
        </p:nvSpPr>
        <p:spPr>
          <a:xfrm flipV="1">
            <a:off x="1190625" y="2811463"/>
            <a:ext cx="6361113" cy="2716212"/>
          </a:xfrm>
          <a:prstGeom prst="line">
            <a:avLst/>
          </a:prstGeom>
          <a:ln w="55563" cap="flat" cmpd="sng">
            <a:solidFill>
              <a:srgbClr val="AD8CC1"/>
            </a:solidFill>
            <a:prstDash val="solid"/>
            <a:headEnd type="none" w="med" len="med"/>
            <a:tailEnd type="none" w="med" len="med"/>
          </a:ln>
        </p:spPr>
      </p:sp>
      <p:sp>
        <p:nvSpPr>
          <p:cNvPr id="81947" name="Freeform 29"/>
          <p:cNvSpPr/>
          <p:nvPr/>
        </p:nvSpPr>
        <p:spPr>
          <a:xfrm>
            <a:off x="2344738" y="4024313"/>
            <a:ext cx="461962" cy="463550"/>
          </a:xfrm>
          <a:custGeom>
            <a:avLst/>
            <a:gdLst>
              <a:gd name="txL" fmla="*/ 0 w 291"/>
              <a:gd name="txT" fmla="*/ 0 h 292"/>
              <a:gd name="txR" fmla="*/ 291 w 291"/>
              <a:gd name="txB" fmla="*/ 292 h 292"/>
            </a:gdLst>
            <a:ahLst/>
            <a:cxnLst>
              <a:cxn ang="0">
                <a:pos x="0"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91" h="292">
                <a:moveTo>
                  <a:pt x="0" y="148"/>
                </a:moveTo>
                <a:lnTo>
                  <a:pt x="7" y="101"/>
                </a:lnTo>
                <a:lnTo>
                  <a:pt x="27" y="63"/>
                </a:lnTo>
                <a:lnTo>
                  <a:pt x="62" y="28"/>
                </a:lnTo>
                <a:lnTo>
                  <a:pt x="101" y="8"/>
                </a:lnTo>
                <a:lnTo>
                  <a:pt x="147" y="0"/>
                </a:lnTo>
                <a:lnTo>
                  <a:pt x="190" y="8"/>
                </a:lnTo>
                <a:lnTo>
                  <a:pt x="233" y="28"/>
                </a:lnTo>
                <a:lnTo>
                  <a:pt x="264" y="63"/>
                </a:lnTo>
                <a:lnTo>
                  <a:pt x="283" y="101"/>
                </a:lnTo>
                <a:lnTo>
                  <a:pt x="291" y="148"/>
                </a:lnTo>
                <a:lnTo>
                  <a:pt x="283" y="191"/>
                </a:lnTo>
                <a:lnTo>
                  <a:pt x="264" y="233"/>
                </a:lnTo>
                <a:lnTo>
                  <a:pt x="233" y="264"/>
                </a:lnTo>
                <a:lnTo>
                  <a:pt x="190" y="284"/>
                </a:lnTo>
                <a:lnTo>
                  <a:pt x="147" y="292"/>
                </a:lnTo>
                <a:lnTo>
                  <a:pt x="101" y="284"/>
                </a:lnTo>
                <a:lnTo>
                  <a:pt x="62" y="264"/>
                </a:lnTo>
                <a:lnTo>
                  <a:pt x="27" y="233"/>
                </a:lnTo>
                <a:lnTo>
                  <a:pt x="7" y="191"/>
                </a:lnTo>
                <a:lnTo>
                  <a:pt x="0" y="148"/>
                </a:lnTo>
                <a:close/>
              </a:path>
            </a:pathLst>
          </a:custGeom>
          <a:pattFill prst="ltUpDiag">
            <a:fgClr>
              <a:srgbClr val="1A1A1A">
                <a:alpha val="100000"/>
              </a:srgbClr>
            </a:fgClr>
            <a:bgClr>
              <a:srgbClr val="7F2907">
                <a:alpha val="100000"/>
              </a:srgbClr>
            </a:bgClr>
          </a:pattFill>
          <a:ln w="9525">
            <a:noFill/>
          </a:ln>
        </p:spPr>
        <p:txBody>
          <a:bodyPr/>
          <a:p>
            <a:endParaRPr lang="en-US"/>
          </a:p>
        </p:txBody>
      </p:sp>
      <p:sp>
        <p:nvSpPr>
          <p:cNvPr id="81948" name="Freeform 30"/>
          <p:cNvSpPr/>
          <p:nvPr/>
        </p:nvSpPr>
        <p:spPr>
          <a:xfrm>
            <a:off x="2411413" y="4098925"/>
            <a:ext cx="327025" cy="320675"/>
          </a:xfrm>
          <a:custGeom>
            <a:avLst/>
            <a:gdLst>
              <a:gd name="txL" fmla="*/ 0 w 206"/>
              <a:gd name="txT" fmla="*/ 0 h 202"/>
              <a:gd name="txR" fmla="*/ 206 w 206"/>
              <a:gd name="txB" fmla="*/ 202 h 202"/>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06" h="202">
                <a:moveTo>
                  <a:pt x="0" y="101"/>
                </a:moveTo>
                <a:lnTo>
                  <a:pt x="8" y="66"/>
                </a:lnTo>
                <a:lnTo>
                  <a:pt x="28" y="35"/>
                </a:lnTo>
                <a:lnTo>
                  <a:pt x="55" y="12"/>
                </a:lnTo>
                <a:lnTo>
                  <a:pt x="86" y="0"/>
                </a:lnTo>
                <a:lnTo>
                  <a:pt x="121" y="0"/>
                </a:lnTo>
                <a:lnTo>
                  <a:pt x="156" y="12"/>
                </a:lnTo>
                <a:lnTo>
                  <a:pt x="183" y="35"/>
                </a:lnTo>
                <a:lnTo>
                  <a:pt x="199" y="66"/>
                </a:lnTo>
                <a:lnTo>
                  <a:pt x="206" y="101"/>
                </a:lnTo>
                <a:lnTo>
                  <a:pt x="199" y="136"/>
                </a:lnTo>
                <a:lnTo>
                  <a:pt x="183" y="167"/>
                </a:lnTo>
                <a:lnTo>
                  <a:pt x="156" y="186"/>
                </a:lnTo>
                <a:lnTo>
                  <a:pt x="121" y="202"/>
                </a:lnTo>
                <a:lnTo>
                  <a:pt x="86" y="202"/>
                </a:lnTo>
                <a:lnTo>
                  <a:pt x="55" y="186"/>
                </a:lnTo>
                <a:lnTo>
                  <a:pt x="28" y="167"/>
                </a:lnTo>
                <a:lnTo>
                  <a:pt x="8" y="136"/>
                </a:lnTo>
                <a:lnTo>
                  <a:pt x="0" y="101"/>
                </a:lnTo>
                <a:close/>
              </a:path>
            </a:pathLst>
          </a:custGeom>
          <a:pattFill prst="ltUpDiag">
            <a:fgClr>
              <a:srgbClr val="1A1A1A">
                <a:alpha val="100000"/>
              </a:srgbClr>
            </a:fgClr>
            <a:bgClr>
              <a:srgbClr val="E59C19">
                <a:alpha val="100000"/>
              </a:srgbClr>
            </a:bgClr>
          </a:pattFill>
          <a:ln w="9525">
            <a:noFill/>
          </a:ln>
        </p:spPr>
        <p:txBody>
          <a:bodyPr/>
          <a:p>
            <a:endParaRPr lang="en-US"/>
          </a:p>
        </p:txBody>
      </p:sp>
      <p:sp>
        <p:nvSpPr>
          <p:cNvPr id="81949" name="Rectangle 31"/>
          <p:cNvSpPr/>
          <p:nvPr/>
        </p:nvSpPr>
        <p:spPr>
          <a:xfrm>
            <a:off x="3028950" y="3187700"/>
            <a:ext cx="1001713" cy="304800"/>
          </a:xfrm>
          <a:prstGeom prst="rect">
            <a:avLst/>
          </a:prstGeom>
          <a:noFill/>
          <a:ln w="9525">
            <a:noFill/>
          </a:ln>
        </p:spPr>
        <p:txBody>
          <a:bodyPr wrap="none" lIns="0" tIns="0" rIns="0" bIns="0">
            <a:spAutoFit/>
          </a:bodyPr>
          <a:p>
            <a:pPr>
              <a:spcBef>
                <a:spcPct val="0"/>
              </a:spcBef>
            </a:pPr>
            <a:r>
              <a:rPr sz="2000" b="1" dirty="0">
                <a:latin typeface="Times New Roman" panose="02020603050405020304" pitchFamily="18" charset="0"/>
              </a:rPr>
              <a:t>Expected</a:t>
            </a:r>
            <a:endParaRPr sz="1800" dirty="0">
              <a:latin typeface="Times New Roman" panose="02020603050405020304" pitchFamily="18" charset="0"/>
            </a:endParaRPr>
          </a:p>
        </p:txBody>
      </p:sp>
      <p:sp>
        <p:nvSpPr>
          <p:cNvPr id="81950" name="Rectangle 32"/>
          <p:cNvSpPr/>
          <p:nvPr/>
        </p:nvSpPr>
        <p:spPr>
          <a:xfrm>
            <a:off x="3028950" y="3495675"/>
            <a:ext cx="966788" cy="304800"/>
          </a:xfrm>
          <a:prstGeom prst="rect">
            <a:avLst/>
          </a:prstGeom>
          <a:noFill/>
          <a:ln w="9525">
            <a:noFill/>
          </a:ln>
        </p:spPr>
        <p:txBody>
          <a:bodyPr wrap="none" lIns="0" tIns="0" rIns="0" bIns="0">
            <a:spAutoFit/>
          </a:bodyPr>
          <a:p>
            <a:pPr>
              <a:spcBef>
                <a:spcPct val="0"/>
              </a:spcBef>
            </a:pPr>
            <a:r>
              <a:rPr sz="2000" b="1" dirty="0">
                <a:latin typeface="Times New Roman" panose="02020603050405020304" pitchFamily="18" charset="0"/>
              </a:rPr>
              <a:t>(Mean) </a:t>
            </a:r>
            <a:r>
              <a:rPr sz="2000" b="1" i="1" dirty="0">
                <a:latin typeface="Times New Roman" panose="02020603050405020304" pitchFamily="18" charset="0"/>
              </a:rPr>
              <a:t>y</a:t>
            </a:r>
            <a:endParaRPr sz="1800" i="1" dirty="0">
              <a:latin typeface="Times New Roman" panose="02020603050405020304" pitchFamily="18" charset="0"/>
            </a:endParaRPr>
          </a:p>
        </p:txBody>
      </p:sp>
      <p:sp>
        <p:nvSpPr>
          <p:cNvPr id="81951" name="Rectangle 33"/>
          <p:cNvSpPr/>
          <p:nvPr/>
        </p:nvSpPr>
        <p:spPr>
          <a:xfrm>
            <a:off x="974725" y="1876425"/>
            <a:ext cx="203200" cy="549275"/>
          </a:xfrm>
          <a:prstGeom prst="rect">
            <a:avLst/>
          </a:prstGeom>
          <a:noFill/>
          <a:ln w="9525">
            <a:noFill/>
          </a:ln>
        </p:spPr>
        <p:txBody>
          <a:bodyPr wrap="none" lIns="0" tIns="0" rIns="0" bIns="0">
            <a:spAutoFit/>
          </a:bodyPr>
          <a:p>
            <a:pPr>
              <a:spcBef>
                <a:spcPct val="0"/>
              </a:spcBef>
            </a:pPr>
            <a:r>
              <a:rPr sz="3600" b="1" i="1" dirty="0">
                <a:latin typeface="Times New Roman" panose="02020603050405020304" pitchFamily="18" charset="0"/>
              </a:rPr>
              <a:t>y</a:t>
            </a:r>
            <a:endParaRPr sz="1800" i="1" dirty="0">
              <a:latin typeface="Times New Roman" panose="02020603050405020304" pitchFamily="18" charset="0"/>
            </a:endParaRPr>
          </a:p>
        </p:txBody>
      </p:sp>
      <p:sp>
        <p:nvSpPr>
          <p:cNvPr id="81952" name="Rectangle 47"/>
          <p:cNvSpPr/>
          <p:nvPr/>
        </p:nvSpPr>
        <p:spPr>
          <a:xfrm>
            <a:off x="2895600" y="2362200"/>
            <a:ext cx="1770063" cy="609600"/>
          </a:xfrm>
          <a:prstGeom prst="rect">
            <a:avLst/>
          </a:prstGeom>
          <a:noFill/>
          <a:ln w="9525">
            <a:noFill/>
          </a:ln>
        </p:spPr>
        <p:txBody>
          <a:bodyPr wrap="none" lIns="0" tIns="0" rIns="0" bIns="0">
            <a:spAutoFit/>
          </a:bodyPr>
          <a:p>
            <a:pPr>
              <a:spcBef>
                <a:spcPct val="0"/>
              </a:spcBef>
            </a:pPr>
            <a:r>
              <a:rPr sz="2000" b="1" i="1" dirty="0">
                <a:latin typeface="Times New Roman" panose="02020603050405020304" pitchFamily="18" charset="0"/>
              </a:rPr>
              <a:t>y</a:t>
            </a:r>
            <a:r>
              <a:rPr sz="2000" b="1" dirty="0">
                <a:latin typeface="Times New Roman" panose="02020603050405020304" pitchFamily="18" charset="0"/>
              </a:rPr>
              <a:t> we're trying to</a:t>
            </a:r>
            <a:br>
              <a:rPr sz="2000" b="1" dirty="0">
                <a:latin typeface="Times New Roman" panose="02020603050405020304" pitchFamily="18" charset="0"/>
              </a:rPr>
            </a:br>
            <a:r>
              <a:rPr sz="2000" b="1" dirty="0">
                <a:latin typeface="Times New Roman" panose="02020603050405020304" pitchFamily="18" charset="0"/>
              </a:rPr>
              <a:t>predict</a:t>
            </a:r>
            <a:endParaRPr sz="1800" dirty="0">
              <a:latin typeface="Times New Roman" panose="02020603050405020304" pitchFamily="18" charset="0"/>
            </a:endParaRPr>
          </a:p>
        </p:txBody>
      </p:sp>
      <p:sp>
        <p:nvSpPr>
          <p:cNvPr id="81953" name="Rectangle 49"/>
          <p:cNvSpPr/>
          <p:nvPr/>
        </p:nvSpPr>
        <p:spPr>
          <a:xfrm>
            <a:off x="3608388" y="5018088"/>
            <a:ext cx="1368425" cy="304800"/>
          </a:xfrm>
          <a:prstGeom prst="rect">
            <a:avLst/>
          </a:prstGeom>
          <a:noFill/>
          <a:ln w="9525">
            <a:noFill/>
          </a:ln>
        </p:spPr>
        <p:txBody>
          <a:bodyPr wrap="none" lIns="0" tIns="0" rIns="0" bIns="0">
            <a:spAutoFit/>
          </a:bodyPr>
          <a:p>
            <a:pPr>
              <a:spcBef>
                <a:spcPct val="0"/>
              </a:spcBef>
            </a:pPr>
            <a:r>
              <a:rPr sz="2000" b="1" dirty="0">
                <a:latin typeface="Times New Roman" panose="02020603050405020304" pitchFamily="18" charset="0"/>
              </a:rPr>
              <a:t>Prediction, </a:t>
            </a:r>
            <a:r>
              <a:rPr sz="2000" b="1" i="1" dirty="0">
                <a:latin typeface="Times New Roman" panose="02020603050405020304" pitchFamily="18" charset="0"/>
              </a:rPr>
              <a:t>y</a:t>
            </a:r>
            <a:endParaRPr sz="1800" i="1" dirty="0">
              <a:latin typeface="Times New Roman" panose="02020603050405020304" pitchFamily="18" charset="0"/>
            </a:endParaRPr>
          </a:p>
        </p:txBody>
      </p:sp>
      <p:sp>
        <p:nvSpPr>
          <p:cNvPr id="81954" name="Freeform 50"/>
          <p:cNvSpPr/>
          <p:nvPr/>
        </p:nvSpPr>
        <p:spPr>
          <a:xfrm>
            <a:off x="2344738" y="4721225"/>
            <a:ext cx="461962" cy="461963"/>
          </a:xfrm>
          <a:custGeom>
            <a:avLst/>
            <a:gdLst>
              <a:gd name="txL" fmla="*/ 0 w 291"/>
              <a:gd name="txT" fmla="*/ 0 h 291"/>
              <a:gd name="txR" fmla="*/ 291 w 291"/>
              <a:gd name="txB" fmla="*/ 291 h 291"/>
            </a:gdLst>
            <a:ahLst/>
            <a:cxnLst>
              <a:cxn ang="0">
                <a:pos x="0"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91" h="291">
                <a:moveTo>
                  <a:pt x="0" y="144"/>
                </a:moveTo>
                <a:lnTo>
                  <a:pt x="7" y="101"/>
                </a:lnTo>
                <a:lnTo>
                  <a:pt x="27" y="58"/>
                </a:lnTo>
                <a:lnTo>
                  <a:pt x="62" y="27"/>
                </a:lnTo>
                <a:lnTo>
                  <a:pt x="101" y="8"/>
                </a:lnTo>
                <a:lnTo>
                  <a:pt x="147" y="0"/>
                </a:lnTo>
                <a:lnTo>
                  <a:pt x="190" y="8"/>
                </a:lnTo>
                <a:lnTo>
                  <a:pt x="233" y="27"/>
                </a:lnTo>
                <a:lnTo>
                  <a:pt x="264" y="58"/>
                </a:lnTo>
                <a:lnTo>
                  <a:pt x="283" y="101"/>
                </a:lnTo>
                <a:lnTo>
                  <a:pt x="291" y="144"/>
                </a:lnTo>
                <a:lnTo>
                  <a:pt x="283" y="190"/>
                </a:lnTo>
                <a:lnTo>
                  <a:pt x="264" y="229"/>
                </a:lnTo>
                <a:lnTo>
                  <a:pt x="233" y="264"/>
                </a:lnTo>
                <a:lnTo>
                  <a:pt x="190" y="283"/>
                </a:lnTo>
                <a:lnTo>
                  <a:pt x="147" y="291"/>
                </a:lnTo>
                <a:lnTo>
                  <a:pt x="101" y="283"/>
                </a:lnTo>
                <a:lnTo>
                  <a:pt x="62" y="264"/>
                </a:lnTo>
                <a:lnTo>
                  <a:pt x="27" y="229"/>
                </a:lnTo>
                <a:lnTo>
                  <a:pt x="7" y="190"/>
                </a:lnTo>
                <a:lnTo>
                  <a:pt x="0" y="144"/>
                </a:lnTo>
                <a:close/>
              </a:path>
            </a:pathLst>
          </a:custGeom>
          <a:solidFill>
            <a:srgbClr val="AD8CC1">
              <a:alpha val="100000"/>
            </a:srgbClr>
          </a:solidFill>
          <a:ln w="9525">
            <a:noFill/>
          </a:ln>
        </p:spPr>
        <p:txBody>
          <a:bodyPr/>
          <a:p>
            <a:endParaRPr lang="en-US"/>
          </a:p>
        </p:txBody>
      </p:sp>
      <p:sp>
        <p:nvSpPr>
          <p:cNvPr id="81955" name="Freeform 51"/>
          <p:cNvSpPr/>
          <p:nvPr/>
        </p:nvSpPr>
        <p:spPr>
          <a:xfrm>
            <a:off x="2411413" y="4789488"/>
            <a:ext cx="327025" cy="320675"/>
          </a:xfrm>
          <a:custGeom>
            <a:avLst/>
            <a:gdLst>
              <a:gd name="txL" fmla="*/ 0 w 206"/>
              <a:gd name="txT" fmla="*/ 0 h 202"/>
              <a:gd name="txR" fmla="*/ 206 w 206"/>
              <a:gd name="txB" fmla="*/ 202 h 202"/>
            </a:gdLst>
            <a:ahLst/>
            <a:cxnLst>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06" h="202">
                <a:moveTo>
                  <a:pt x="0" y="101"/>
                </a:moveTo>
                <a:lnTo>
                  <a:pt x="8" y="66"/>
                </a:lnTo>
                <a:lnTo>
                  <a:pt x="28" y="35"/>
                </a:lnTo>
                <a:lnTo>
                  <a:pt x="55" y="11"/>
                </a:lnTo>
                <a:lnTo>
                  <a:pt x="86" y="0"/>
                </a:lnTo>
                <a:lnTo>
                  <a:pt x="121" y="0"/>
                </a:lnTo>
                <a:lnTo>
                  <a:pt x="156" y="11"/>
                </a:lnTo>
                <a:lnTo>
                  <a:pt x="183" y="35"/>
                </a:lnTo>
                <a:lnTo>
                  <a:pt x="199" y="66"/>
                </a:lnTo>
                <a:lnTo>
                  <a:pt x="206" y="101"/>
                </a:lnTo>
                <a:lnTo>
                  <a:pt x="199" y="136"/>
                </a:lnTo>
                <a:lnTo>
                  <a:pt x="183" y="167"/>
                </a:lnTo>
                <a:lnTo>
                  <a:pt x="156" y="190"/>
                </a:lnTo>
                <a:lnTo>
                  <a:pt x="121" y="202"/>
                </a:lnTo>
                <a:lnTo>
                  <a:pt x="86" y="202"/>
                </a:lnTo>
                <a:lnTo>
                  <a:pt x="55" y="190"/>
                </a:lnTo>
                <a:lnTo>
                  <a:pt x="28" y="167"/>
                </a:lnTo>
                <a:lnTo>
                  <a:pt x="8" y="136"/>
                </a:lnTo>
                <a:lnTo>
                  <a:pt x="0" y="101"/>
                </a:lnTo>
                <a:close/>
              </a:path>
            </a:pathLst>
          </a:custGeom>
          <a:solidFill>
            <a:srgbClr val="CDBBDA">
              <a:alpha val="100000"/>
            </a:srgbClr>
          </a:solidFill>
          <a:ln w="9525">
            <a:noFill/>
          </a:ln>
        </p:spPr>
        <p:txBody>
          <a:bodyPr/>
          <a:p>
            <a:endParaRPr lang="en-US"/>
          </a:p>
        </p:txBody>
      </p:sp>
      <p:sp>
        <p:nvSpPr>
          <p:cNvPr id="81956" name="Rectangle 59"/>
          <p:cNvSpPr/>
          <p:nvPr/>
        </p:nvSpPr>
        <p:spPr>
          <a:xfrm>
            <a:off x="4829175" y="4806950"/>
            <a:ext cx="206375" cy="427038"/>
          </a:xfrm>
          <a:prstGeom prst="rect">
            <a:avLst/>
          </a:prstGeom>
          <a:noFill/>
          <a:ln w="9525">
            <a:noFill/>
          </a:ln>
        </p:spPr>
        <p:txBody>
          <a:bodyPr wrap="none" lIns="0" tIns="0" rIns="0" bIns="0">
            <a:spAutoFit/>
          </a:bodyPr>
          <a:p>
            <a:pPr>
              <a:spcBef>
                <a:spcPct val="0"/>
              </a:spcBef>
            </a:pPr>
            <a:r>
              <a:rPr sz="2800" b="1" dirty="0">
                <a:latin typeface="Times New Roman" panose="02020603050405020304" pitchFamily="18" charset="0"/>
              </a:rPr>
              <a:t>^</a:t>
            </a:r>
            <a:endParaRPr sz="1800" dirty="0">
              <a:latin typeface="Times New Roman" panose="02020603050405020304" pitchFamily="18" charset="0"/>
            </a:endParaRPr>
          </a:p>
        </p:txBody>
      </p:sp>
      <p:sp>
        <p:nvSpPr>
          <p:cNvPr id="81957" name="Rectangle 60"/>
          <p:cNvSpPr/>
          <p:nvPr/>
        </p:nvSpPr>
        <p:spPr>
          <a:xfrm>
            <a:off x="7951788" y="5349875"/>
            <a:ext cx="228600" cy="549275"/>
          </a:xfrm>
          <a:prstGeom prst="rect">
            <a:avLst/>
          </a:prstGeom>
          <a:noFill/>
          <a:ln w="9525">
            <a:noFill/>
          </a:ln>
        </p:spPr>
        <p:txBody>
          <a:bodyPr wrap="none" lIns="0" tIns="0" rIns="0" bIns="0">
            <a:spAutoFit/>
          </a:bodyPr>
          <a:p>
            <a:pPr>
              <a:spcBef>
                <a:spcPct val="0"/>
              </a:spcBef>
            </a:pPr>
            <a:r>
              <a:rPr sz="3600" b="1" i="1" dirty="0">
                <a:latin typeface="Times New Roman" panose="02020603050405020304" pitchFamily="18" charset="0"/>
              </a:rPr>
              <a:t>x</a:t>
            </a:r>
            <a:endParaRPr sz="1800" i="1" dirty="0">
              <a:latin typeface="Times New Roman" panose="02020603050405020304" pitchFamily="18" charset="0"/>
            </a:endParaRPr>
          </a:p>
        </p:txBody>
      </p:sp>
      <p:sp>
        <p:nvSpPr>
          <p:cNvPr id="81958" name="Rectangle 61"/>
          <p:cNvSpPr/>
          <p:nvPr/>
        </p:nvSpPr>
        <p:spPr>
          <a:xfrm>
            <a:off x="2438400" y="5715000"/>
            <a:ext cx="398463" cy="549275"/>
          </a:xfrm>
          <a:prstGeom prst="rect">
            <a:avLst/>
          </a:prstGeom>
          <a:noFill/>
          <a:ln w="9525">
            <a:noFill/>
          </a:ln>
        </p:spPr>
        <p:txBody>
          <a:bodyPr wrap="none" lIns="0" tIns="0" rIns="0" bIns="0">
            <a:spAutoFit/>
          </a:bodyPr>
          <a:p>
            <a:pPr>
              <a:spcBef>
                <a:spcPct val="0"/>
              </a:spcBef>
            </a:pPr>
            <a:r>
              <a:rPr sz="3600" b="1" i="1" dirty="0">
                <a:latin typeface="Times New Roman" panose="02020603050405020304" pitchFamily="18" charset="0"/>
              </a:rPr>
              <a:t>x</a:t>
            </a:r>
            <a:r>
              <a:rPr sz="3600" b="1" baseline="-25000" dirty="0">
                <a:latin typeface="Times New Roman" panose="02020603050405020304" pitchFamily="18" charset="0"/>
              </a:rPr>
              <a:t>p</a:t>
            </a:r>
            <a:endParaRPr sz="1800" baseline="-25000" dirty="0">
              <a:latin typeface="Times New Roman" panose="02020603050405020304" pitchFamily="18" charset="0"/>
            </a:endParaRPr>
          </a:p>
        </p:txBody>
      </p:sp>
      <p:sp>
        <p:nvSpPr>
          <p:cNvPr id="81959" name="Line 63"/>
          <p:cNvSpPr/>
          <p:nvPr/>
        </p:nvSpPr>
        <p:spPr>
          <a:xfrm>
            <a:off x="3035300" y="5091113"/>
            <a:ext cx="468313" cy="92075"/>
          </a:xfrm>
          <a:prstGeom prst="line">
            <a:avLst/>
          </a:prstGeom>
          <a:ln w="19050" cap="flat" cmpd="sng">
            <a:solidFill>
              <a:srgbClr val="B0D460"/>
            </a:solidFill>
            <a:prstDash val="solid"/>
            <a:headEnd type="none" w="med" len="med"/>
            <a:tailEnd type="none" w="med" len="med"/>
          </a:ln>
        </p:spPr>
      </p:sp>
      <p:sp>
        <p:nvSpPr>
          <p:cNvPr id="81960" name="Freeform 64"/>
          <p:cNvSpPr/>
          <p:nvPr/>
        </p:nvSpPr>
        <p:spPr>
          <a:xfrm>
            <a:off x="2924175" y="5029200"/>
            <a:ext cx="141288" cy="123825"/>
          </a:xfrm>
          <a:custGeom>
            <a:avLst/>
            <a:gdLst>
              <a:gd name="txL" fmla="*/ 0 w 89"/>
              <a:gd name="txT" fmla="*/ 0 h 78"/>
              <a:gd name="txR" fmla="*/ 89 w 89"/>
              <a:gd name="txB" fmla="*/ 78 h 78"/>
            </a:gdLst>
            <a:ahLst/>
            <a:cxnLst>
              <a:cxn ang="0">
                <a:pos x="2147483647" y="2147483647"/>
              </a:cxn>
              <a:cxn ang="0">
                <a:pos x="0" y="2147483647"/>
              </a:cxn>
              <a:cxn ang="0">
                <a:pos x="2147483647" y="0"/>
              </a:cxn>
              <a:cxn ang="0">
                <a:pos x="2147483647" y="2147483647"/>
              </a:cxn>
            </a:cxnLst>
            <a:rect l="txL" t="txT" r="txR" b="txB"/>
            <a:pathLst>
              <a:path w="89" h="78">
                <a:moveTo>
                  <a:pt x="70" y="78"/>
                </a:moveTo>
                <a:lnTo>
                  <a:pt x="0" y="23"/>
                </a:lnTo>
                <a:lnTo>
                  <a:pt x="89" y="0"/>
                </a:lnTo>
                <a:lnTo>
                  <a:pt x="70" y="78"/>
                </a:lnTo>
                <a:close/>
              </a:path>
            </a:pathLst>
          </a:custGeom>
          <a:solidFill>
            <a:srgbClr val="B0D460">
              <a:alpha val="100000"/>
            </a:srgbClr>
          </a:solidFill>
          <a:ln w="9525">
            <a:noFill/>
          </a:ln>
        </p:spPr>
        <p:txBody>
          <a:bodyPr/>
          <a:p>
            <a:endParaRPr lang="en-US"/>
          </a:p>
        </p:txBody>
      </p:sp>
      <p:sp>
        <p:nvSpPr>
          <p:cNvPr id="81961" name="Line 65"/>
          <p:cNvSpPr/>
          <p:nvPr/>
        </p:nvSpPr>
        <p:spPr>
          <a:xfrm flipH="1">
            <a:off x="2744788" y="3562350"/>
            <a:ext cx="179387" cy="363538"/>
          </a:xfrm>
          <a:prstGeom prst="line">
            <a:avLst/>
          </a:prstGeom>
          <a:ln w="19050" cap="flat" cmpd="sng">
            <a:solidFill>
              <a:srgbClr val="B0D460"/>
            </a:solidFill>
            <a:prstDash val="solid"/>
            <a:headEnd type="none" w="med" len="med"/>
            <a:tailEnd type="none" w="med" len="med"/>
          </a:ln>
        </p:spPr>
      </p:sp>
      <p:sp>
        <p:nvSpPr>
          <p:cNvPr id="81962" name="Freeform 66"/>
          <p:cNvSpPr/>
          <p:nvPr/>
        </p:nvSpPr>
        <p:spPr>
          <a:xfrm>
            <a:off x="2689225" y="3883025"/>
            <a:ext cx="117475" cy="141288"/>
          </a:xfrm>
          <a:custGeom>
            <a:avLst/>
            <a:gdLst>
              <a:gd name="txL" fmla="*/ 0 w 74"/>
              <a:gd name="txT" fmla="*/ 0 h 89"/>
              <a:gd name="txR" fmla="*/ 74 w 74"/>
              <a:gd name="txB" fmla="*/ 89 h 89"/>
            </a:gdLst>
            <a:ahLst/>
            <a:cxnLst>
              <a:cxn ang="0">
                <a:pos x="2147483647" y="2147483647"/>
              </a:cxn>
              <a:cxn ang="0">
                <a:pos x="0" y="2147483647"/>
              </a:cxn>
              <a:cxn ang="0">
                <a:pos x="0" y="0"/>
              </a:cxn>
              <a:cxn ang="0">
                <a:pos x="2147483647" y="2147483647"/>
              </a:cxn>
            </a:cxnLst>
            <a:rect l="txL" t="txT" r="txR" b="txB"/>
            <a:pathLst>
              <a:path w="74" h="89">
                <a:moveTo>
                  <a:pt x="74" y="35"/>
                </a:moveTo>
                <a:lnTo>
                  <a:pt x="0" y="89"/>
                </a:lnTo>
                <a:lnTo>
                  <a:pt x="0" y="0"/>
                </a:lnTo>
                <a:lnTo>
                  <a:pt x="74" y="35"/>
                </a:lnTo>
                <a:close/>
              </a:path>
            </a:pathLst>
          </a:custGeom>
          <a:solidFill>
            <a:srgbClr val="B0D460">
              <a:alpha val="100000"/>
            </a:srgbClr>
          </a:solidFill>
          <a:ln w="9525">
            <a:noFill/>
          </a:ln>
        </p:spPr>
        <p:txBody>
          <a:bodyPr/>
          <a:p>
            <a:endParaRPr lang="en-US"/>
          </a:p>
        </p:txBody>
      </p:sp>
      <p:sp>
        <p:nvSpPr>
          <p:cNvPr id="81963" name="Freeform 67"/>
          <p:cNvSpPr/>
          <p:nvPr/>
        </p:nvSpPr>
        <p:spPr>
          <a:xfrm>
            <a:off x="2344738" y="2520950"/>
            <a:ext cx="461962" cy="463550"/>
          </a:xfrm>
          <a:custGeom>
            <a:avLst/>
            <a:gdLst>
              <a:gd name="txL" fmla="*/ 0 w 291"/>
              <a:gd name="txT" fmla="*/ 0 h 292"/>
              <a:gd name="txR" fmla="*/ 291 w 291"/>
              <a:gd name="txB" fmla="*/ 292 h 292"/>
            </a:gdLst>
            <a:ahLst/>
            <a:cxnLst>
              <a:cxn ang="0">
                <a:pos x="0"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291" h="292">
                <a:moveTo>
                  <a:pt x="0" y="148"/>
                </a:moveTo>
                <a:lnTo>
                  <a:pt x="7" y="101"/>
                </a:lnTo>
                <a:lnTo>
                  <a:pt x="27" y="63"/>
                </a:lnTo>
                <a:lnTo>
                  <a:pt x="62" y="31"/>
                </a:lnTo>
                <a:lnTo>
                  <a:pt x="101" y="8"/>
                </a:lnTo>
                <a:lnTo>
                  <a:pt x="147" y="0"/>
                </a:lnTo>
                <a:lnTo>
                  <a:pt x="190" y="8"/>
                </a:lnTo>
                <a:lnTo>
                  <a:pt x="233" y="31"/>
                </a:lnTo>
                <a:lnTo>
                  <a:pt x="264" y="63"/>
                </a:lnTo>
                <a:lnTo>
                  <a:pt x="283" y="101"/>
                </a:lnTo>
                <a:lnTo>
                  <a:pt x="291" y="148"/>
                </a:lnTo>
                <a:lnTo>
                  <a:pt x="283" y="194"/>
                </a:lnTo>
                <a:lnTo>
                  <a:pt x="264" y="233"/>
                </a:lnTo>
                <a:lnTo>
                  <a:pt x="233" y="264"/>
                </a:lnTo>
                <a:lnTo>
                  <a:pt x="190" y="288"/>
                </a:lnTo>
                <a:lnTo>
                  <a:pt x="147" y="292"/>
                </a:lnTo>
                <a:lnTo>
                  <a:pt x="101" y="288"/>
                </a:lnTo>
                <a:lnTo>
                  <a:pt x="62" y="264"/>
                </a:lnTo>
                <a:lnTo>
                  <a:pt x="27" y="233"/>
                </a:lnTo>
                <a:lnTo>
                  <a:pt x="7" y="194"/>
                </a:lnTo>
                <a:lnTo>
                  <a:pt x="0" y="148"/>
                </a:lnTo>
                <a:close/>
              </a:path>
            </a:pathLst>
          </a:custGeom>
          <a:solidFill>
            <a:srgbClr val="0000FF">
              <a:alpha val="100000"/>
            </a:srgbClr>
          </a:solidFill>
          <a:ln w="6350" cap="flat" cmpd="sng">
            <a:solidFill>
              <a:srgbClr val="000000">
                <a:alpha val="100000"/>
              </a:srgbClr>
            </a:solidFill>
            <a:prstDash val="solid"/>
            <a:round/>
            <a:headEnd type="none" w="med" len="med"/>
            <a:tailEnd type="none" w="med" len="med"/>
          </a:ln>
        </p:spPr>
        <p:txBody>
          <a:bodyPr/>
          <a:p>
            <a:endParaRPr lang="en-US"/>
          </a:p>
        </p:txBody>
      </p:sp>
      <p:sp>
        <p:nvSpPr>
          <p:cNvPr id="81964" name="Freeform 68"/>
          <p:cNvSpPr/>
          <p:nvPr/>
        </p:nvSpPr>
        <p:spPr>
          <a:xfrm>
            <a:off x="2436813" y="2614613"/>
            <a:ext cx="277812" cy="276225"/>
          </a:xfrm>
          <a:custGeom>
            <a:avLst/>
            <a:gdLst>
              <a:gd name="txL" fmla="*/ 0 w 175"/>
              <a:gd name="txT" fmla="*/ 0 h 174"/>
              <a:gd name="txR" fmla="*/ 175 w 175"/>
              <a:gd name="txB" fmla="*/ 174 h 174"/>
            </a:gdLst>
            <a:ahLst/>
            <a:cxnLst>
              <a:cxn ang="0">
                <a:pos x="0"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175" h="174">
                <a:moveTo>
                  <a:pt x="0" y="89"/>
                </a:moveTo>
                <a:lnTo>
                  <a:pt x="8" y="54"/>
                </a:lnTo>
                <a:lnTo>
                  <a:pt x="27" y="27"/>
                </a:lnTo>
                <a:lnTo>
                  <a:pt x="54" y="7"/>
                </a:lnTo>
                <a:lnTo>
                  <a:pt x="89" y="0"/>
                </a:lnTo>
                <a:lnTo>
                  <a:pt x="120" y="7"/>
                </a:lnTo>
                <a:lnTo>
                  <a:pt x="152" y="27"/>
                </a:lnTo>
                <a:lnTo>
                  <a:pt x="167" y="54"/>
                </a:lnTo>
                <a:lnTo>
                  <a:pt x="175" y="89"/>
                </a:lnTo>
                <a:lnTo>
                  <a:pt x="167" y="124"/>
                </a:lnTo>
                <a:lnTo>
                  <a:pt x="152" y="151"/>
                </a:lnTo>
                <a:lnTo>
                  <a:pt x="120" y="170"/>
                </a:lnTo>
                <a:lnTo>
                  <a:pt x="89" y="174"/>
                </a:lnTo>
                <a:lnTo>
                  <a:pt x="54" y="170"/>
                </a:lnTo>
                <a:lnTo>
                  <a:pt x="27" y="151"/>
                </a:lnTo>
                <a:lnTo>
                  <a:pt x="8" y="124"/>
                </a:lnTo>
                <a:lnTo>
                  <a:pt x="0" y="89"/>
                </a:lnTo>
                <a:close/>
              </a:path>
            </a:pathLst>
          </a:custGeom>
          <a:solidFill>
            <a:srgbClr val="FFFFFF">
              <a:alpha val="100000"/>
            </a:srgbClr>
          </a:solidFill>
          <a:ln w="6350" cap="flat" cmpd="sng">
            <a:solidFill>
              <a:srgbClr val="000000">
                <a:alpha val="100000"/>
              </a:srgbClr>
            </a:solidFill>
            <a:prstDash val="solid"/>
            <a:round/>
            <a:headEnd type="none" w="med" len="med"/>
            <a:tailEnd type="none" w="med" len="med"/>
          </a:ln>
        </p:spPr>
        <p:txBody>
          <a:bodyPr/>
          <a:p>
            <a:endParaRPr lang="en-US"/>
          </a:p>
        </p:txBody>
      </p:sp>
      <p:sp>
        <p:nvSpPr>
          <p:cNvPr id="81965" name="Freeform 69"/>
          <p:cNvSpPr/>
          <p:nvPr/>
        </p:nvSpPr>
        <p:spPr>
          <a:xfrm>
            <a:off x="2528888" y="2713038"/>
            <a:ext cx="93662" cy="85725"/>
          </a:xfrm>
          <a:custGeom>
            <a:avLst/>
            <a:gdLst>
              <a:gd name="txL" fmla="*/ 0 w 59"/>
              <a:gd name="txT" fmla="*/ 0 h 54"/>
              <a:gd name="txR" fmla="*/ 59 w 59"/>
              <a:gd name="txB" fmla="*/ 54 h 54"/>
            </a:gdLst>
            <a:ahLst/>
            <a:cxnLst>
              <a:cxn ang="0">
                <a:pos x="0"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Lst>
            <a:rect l="txL" t="txT" r="txR" b="txB"/>
            <a:pathLst>
              <a:path w="59" h="54">
                <a:moveTo>
                  <a:pt x="0" y="27"/>
                </a:moveTo>
                <a:lnTo>
                  <a:pt x="8" y="11"/>
                </a:lnTo>
                <a:lnTo>
                  <a:pt x="20" y="0"/>
                </a:lnTo>
                <a:lnTo>
                  <a:pt x="39" y="0"/>
                </a:lnTo>
                <a:lnTo>
                  <a:pt x="55" y="11"/>
                </a:lnTo>
                <a:lnTo>
                  <a:pt x="59" y="27"/>
                </a:lnTo>
                <a:lnTo>
                  <a:pt x="55" y="42"/>
                </a:lnTo>
                <a:lnTo>
                  <a:pt x="39" y="54"/>
                </a:lnTo>
                <a:lnTo>
                  <a:pt x="20" y="54"/>
                </a:lnTo>
                <a:lnTo>
                  <a:pt x="8" y="42"/>
                </a:lnTo>
                <a:lnTo>
                  <a:pt x="0" y="27"/>
                </a:lnTo>
                <a:close/>
              </a:path>
            </a:pathLst>
          </a:custGeom>
          <a:solidFill>
            <a:srgbClr val="FF0000">
              <a:alpha val="100000"/>
            </a:srgbClr>
          </a:solidFill>
          <a:ln w="6350" cap="flat" cmpd="sng">
            <a:solidFill>
              <a:srgbClr val="000000">
                <a:alpha val="100000"/>
              </a:srgbClr>
            </a:solidFill>
            <a:prstDash val="solid"/>
            <a:round/>
            <a:headEnd type="none" w="med" len="med"/>
            <a:tailEnd type="none" w="med" len="med"/>
          </a:ln>
        </p:spPr>
        <p:txBody>
          <a:bodyPr/>
          <a:p>
            <a:endParaRPr lang="en-US"/>
          </a:p>
        </p:txBody>
      </p:sp>
      <p:sp>
        <p:nvSpPr>
          <p:cNvPr id="81966" name="Rectangle 70"/>
          <p:cNvSpPr/>
          <p:nvPr/>
        </p:nvSpPr>
        <p:spPr>
          <a:xfrm>
            <a:off x="1524000" y="3014663"/>
            <a:ext cx="273050" cy="746125"/>
          </a:xfrm>
          <a:prstGeom prst="rect">
            <a:avLst/>
          </a:prstGeom>
          <a:noFill/>
          <a:ln w="9525">
            <a:noFill/>
          </a:ln>
        </p:spPr>
        <p:txBody>
          <a:bodyPr wrap="none" lIns="0" tIns="0" rIns="0" bIns="0">
            <a:spAutoFit/>
          </a:bodyPr>
          <a:p>
            <a:pPr>
              <a:spcBef>
                <a:spcPct val="0"/>
              </a:spcBef>
            </a:pPr>
            <a:r>
              <a:rPr sz="4900" b="1" dirty="0">
                <a:latin typeface="Symbol" panose="05050102010706020507" pitchFamily="18" charset="2"/>
              </a:rPr>
              <a:t>e</a:t>
            </a:r>
            <a:endParaRPr sz="1800" dirty="0">
              <a:latin typeface="Times New Roman" panose="02020603050405020304" pitchFamily="18" charset="0"/>
            </a:endParaRPr>
          </a:p>
        </p:txBody>
      </p:sp>
      <p:sp>
        <p:nvSpPr>
          <p:cNvPr id="81967" name="AutoShape 74"/>
          <p:cNvSpPr/>
          <p:nvPr/>
        </p:nvSpPr>
        <p:spPr>
          <a:xfrm>
            <a:off x="2057400" y="2867025"/>
            <a:ext cx="228600" cy="1295400"/>
          </a:xfrm>
          <a:prstGeom prst="leftBrace">
            <a:avLst>
              <a:gd name="adj1" fmla="val 47222"/>
              <a:gd name="adj2" fmla="val 50000"/>
            </a:avLst>
          </a:prstGeom>
          <a:noFill/>
          <a:ln w="9525" cap="flat" cmpd="sng">
            <a:solidFill>
              <a:schemeClr val="tx1"/>
            </a:solidFill>
            <a:prstDash val="solid"/>
            <a:headEnd type="none" w="med" len="med"/>
            <a:tailEnd type="none" w="med" len="med"/>
          </a:ln>
        </p:spPr>
        <p:txBody>
          <a:bodyPr wrap="none" anchor="ctr" anchorCtr="0">
            <a:spAutoFit/>
          </a:bodyPr>
          <a:p>
            <a:endParaRPr dirty="0">
              <a:latin typeface="Times New Roman" panose="02020603050405020304" pitchFamily="18" charset="0"/>
            </a:endParaRPr>
          </a:p>
        </p:txBody>
      </p:sp>
      <p:sp>
        <p:nvSpPr>
          <p:cNvPr id="81968" name="Rectangle 75"/>
          <p:cNvSpPr/>
          <p:nvPr/>
        </p:nvSpPr>
        <p:spPr>
          <a:xfrm rot="-285505">
            <a:off x="5791200" y="3963988"/>
            <a:ext cx="2149475" cy="427037"/>
          </a:xfrm>
          <a:prstGeom prst="rect">
            <a:avLst/>
          </a:prstGeom>
          <a:noFill/>
          <a:ln w="9525">
            <a:noFill/>
          </a:ln>
        </p:spPr>
        <p:txBody>
          <a:bodyPr wrap="none" lIns="0" tIns="0" rIns="0" bIns="0">
            <a:spAutoFit/>
          </a:bodyPr>
          <a:p>
            <a:pPr>
              <a:spcBef>
                <a:spcPct val="0"/>
              </a:spcBef>
            </a:pPr>
            <a:r>
              <a:rPr sz="2800" b="1" dirty="0">
                <a:solidFill>
                  <a:srgbClr val="DC4D28"/>
                </a:solidFill>
                <a:latin typeface="Times New Roman" panose="02020603050405020304" pitchFamily="18" charset="0"/>
              </a:rPr>
              <a:t>E(</a:t>
            </a:r>
            <a:r>
              <a:rPr sz="2800" b="1" i="1" dirty="0">
                <a:solidFill>
                  <a:srgbClr val="DC4D28"/>
                </a:solidFill>
                <a:latin typeface="Times New Roman" panose="02020603050405020304" pitchFamily="18" charset="0"/>
              </a:rPr>
              <a:t>y</a:t>
            </a:r>
            <a:r>
              <a:rPr sz="2800" b="1" dirty="0">
                <a:solidFill>
                  <a:srgbClr val="DC4D28"/>
                </a:solidFill>
                <a:latin typeface="Times New Roman" panose="02020603050405020304" pitchFamily="18" charset="0"/>
              </a:rPr>
              <a:t>) = </a:t>
            </a:r>
            <a:r>
              <a:rPr sz="2800" b="1" dirty="0">
                <a:solidFill>
                  <a:srgbClr val="DC4D28"/>
                </a:solidFill>
                <a:latin typeface="Symbol" panose="05050102010706020507" pitchFamily="18" charset="2"/>
              </a:rPr>
              <a:t>b</a:t>
            </a:r>
            <a:r>
              <a:rPr sz="2800" b="1" baseline="-25000" dirty="0">
                <a:solidFill>
                  <a:srgbClr val="DC4D28"/>
                </a:solidFill>
                <a:latin typeface="Symbol" panose="05050102010706020507" pitchFamily="18" charset="2"/>
              </a:rPr>
              <a:t>0</a:t>
            </a:r>
            <a:r>
              <a:rPr sz="2800" b="1" dirty="0">
                <a:solidFill>
                  <a:srgbClr val="DC4D28"/>
                </a:solidFill>
                <a:latin typeface="Symbol" panose="05050102010706020507" pitchFamily="18" charset="2"/>
              </a:rPr>
              <a:t> +</a:t>
            </a:r>
            <a:r>
              <a:rPr sz="2800" b="1" dirty="0">
                <a:solidFill>
                  <a:srgbClr val="DC4D28"/>
                </a:solidFill>
                <a:latin typeface="Times New Roman" panose="02020603050405020304" pitchFamily="18" charset="0"/>
              </a:rPr>
              <a:t> </a:t>
            </a:r>
            <a:r>
              <a:rPr sz="2800" b="1" dirty="0">
                <a:solidFill>
                  <a:srgbClr val="DC4D28"/>
                </a:solidFill>
                <a:latin typeface="Symbol" panose="05050102010706020507" pitchFamily="18" charset="2"/>
              </a:rPr>
              <a:t>b</a:t>
            </a:r>
            <a:r>
              <a:rPr sz="2800" b="1" baseline="-25000" dirty="0">
                <a:solidFill>
                  <a:srgbClr val="DC4D28"/>
                </a:solidFill>
                <a:latin typeface="Symbol" panose="05050102010706020507" pitchFamily="18" charset="2"/>
              </a:rPr>
              <a:t>1</a:t>
            </a:r>
            <a:r>
              <a:rPr sz="2800" b="1" i="1" dirty="0">
                <a:solidFill>
                  <a:srgbClr val="DC4D28"/>
                </a:solidFill>
                <a:latin typeface="Times New Roman" panose="02020603050405020304" pitchFamily="18" charset="0"/>
              </a:rPr>
              <a:t>x</a:t>
            </a:r>
            <a:endParaRPr sz="2800" b="1" i="1" baseline="-25000" dirty="0">
              <a:solidFill>
                <a:srgbClr val="DC4D28"/>
              </a:solidFill>
              <a:latin typeface="Times New Roman" panose="02020603050405020304" pitchFamily="18" charset="0"/>
            </a:endParaRPr>
          </a:p>
        </p:txBody>
      </p:sp>
      <p:grpSp>
        <p:nvGrpSpPr>
          <p:cNvPr id="81969" name="Group 80"/>
          <p:cNvGrpSpPr/>
          <p:nvPr/>
        </p:nvGrpSpPr>
        <p:grpSpPr>
          <a:xfrm rot="-128037">
            <a:off x="5562600" y="2289175"/>
            <a:ext cx="1854200" cy="1066800"/>
            <a:chOff x="3619" y="818"/>
            <a:chExt cx="1168" cy="672"/>
          </a:xfrm>
        </p:grpSpPr>
        <p:sp>
          <p:nvSpPr>
            <p:cNvPr id="81970" name="Rectangle 76"/>
            <p:cNvSpPr/>
            <p:nvPr/>
          </p:nvSpPr>
          <p:spPr>
            <a:xfrm rot="-1440000">
              <a:off x="3619" y="1144"/>
              <a:ext cx="167" cy="346"/>
            </a:xfrm>
            <a:prstGeom prst="rect">
              <a:avLst/>
            </a:prstGeom>
            <a:noFill/>
            <a:ln w="9525">
              <a:noFill/>
            </a:ln>
          </p:spPr>
          <p:txBody>
            <a:bodyPr wrap="none" lIns="0" tIns="0" rIns="0" bIns="0">
              <a:spAutoFit/>
            </a:bodyPr>
            <a:p>
              <a:pPr>
                <a:spcBef>
                  <a:spcPct val="0"/>
                </a:spcBef>
              </a:pPr>
              <a:r>
                <a:rPr sz="3600" b="1" dirty="0">
                  <a:solidFill>
                    <a:srgbClr val="A27DB9"/>
                  </a:solidFill>
                  <a:latin typeface="Times New Roman" panose="02020603050405020304" pitchFamily="18" charset="0"/>
                </a:rPr>
                <a:t>^</a:t>
              </a:r>
              <a:endParaRPr sz="1800" dirty="0">
                <a:solidFill>
                  <a:srgbClr val="A27DB9"/>
                </a:solidFill>
                <a:latin typeface="Times New Roman" panose="02020603050405020304" pitchFamily="18" charset="0"/>
              </a:endParaRPr>
            </a:p>
          </p:txBody>
        </p:sp>
        <p:sp>
          <p:nvSpPr>
            <p:cNvPr id="81971" name="Rectangle 77"/>
            <p:cNvSpPr/>
            <p:nvPr/>
          </p:nvSpPr>
          <p:spPr>
            <a:xfrm rot="-1440000">
              <a:off x="3946" y="960"/>
              <a:ext cx="167" cy="346"/>
            </a:xfrm>
            <a:prstGeom prst="rect">
              <a:avLst/>
            </a:prstGeom>
            <a:noFill/>
            <a:ln w="9525">
              <a:noFill/>
            </a:ln>
          </p:spPr>
          <p:txBody>
            <a:bodyPr wrap="none" lIns="0" tIns="0" rIns="0" bIns="0">
              <a:spAutoFit/>
            </a:bodyPr>
            <a:p>
              <a:pPr>
                <a:spcBef>
                  <a:spcPct val="0"/>
                </a:spcBef>
              </a:pPr>
              <a:r>
                <a:rPr sz="3600" b="1" dirty="0">
                  <a:solidFill>
                    <a:srgbClr val="A27DB9"/>
                  </a:solidFill>
                  <a:latin typeface="Times New Roman" panose="02020603050405020304" pitchFamily="18" charset="0"/>
                </a:rPr>
                <a:t>^</a:t>
              </a:r>
              <a:endParaRPr sz="1800" dirty="0">
                <a:solidFill>
                  <a:srgbClr val="A27DB9"/>
                </a:solidFill>
                <a:latin typeface="Times New Roman" panose="02020603050405020304" pitchFamily="18" charset="0"/>
              </a:endParaRPr>
            </a:p>
          </p:txBody>
        </p:sp>
        <p:sp>
          <p:nvSpPr>
            <p:cNvPr id="81972" name="Rectangle 78"/>
            <p:cNvSpPr/>
            <p:nvPr/>
          </p:nvSpPr>
          <p:spPr>
            <a:xfrm rot="-1440000">
              <a:off x="4367" y="818"/>
              <a:ext cx="167" cy="346"/>
            </a:xfrm>
            <a:prstGeom prst="rect">
              <a:avLst/>
            </a:prstGeom>
            <a:noFill/>
            <a:ln w="9525">
              <a:noFill/>
            </a:ln>
          </p:spPr>
          <p:txBody>
            <a:bodyPr wrap="none" lIns="0" tIns="0" rIns="0" bIns="0">
              <a:spAutoFit/>
            </a:bodyPr>
            <a:p>
              <a:pPr>
                <a:spcBef>
                  <a:spcPct val="0"/>
                </a:spcBef>
              </a:pPr>
              <a:r>
                <a:rPr sz="3600" b="1" dirty="0">
                  <a:solidFill>
                    <a:srgbClr val="A27DB9"/>
                  </a:solidFill>
                  <a:latin typeface="Times New Roman" panose="02020603050405020304" pitchFamily="18" charset="0"/>
                </a:rPr>
                <a:t>^</a:t>
              </a:r>
              <a:endParaRPr sz="1800" dirty="0">
                <a:solidFill>
                  <a:srgbClr val="A27DB9"/>
                </a:solidFill>
                <a:latin typeface="Times New Roman" panose="02020603050405020304" pitchFamily="18" charset="0"/>
              </a:endParaRPr>
            </a:p>
          </p:txBody>
        </p:sp>
        <p:sp>
          <p:nvSpPr>
            <p:cNvPr id="81973" name="Rectangle 79"/>
            <p:cNvSpPr/>
            <p:nvPr/>
          </p:nvSpPr>
          <p:spPr>
            <a:xfrm rot="-1245630">
              <a:off x="3647" y="1053"/>
              <a:ext cx="1140" cy="269"/>
            </a:xfrm>
            <a:prstGeom prst="rect">
              <a:avLst/>
            </a:prstGeom>
            <a:noFill/>
            <a:ln w="9525">
              <a:noFill/>
            </a:ln>
          </p:spPr>
          <p:txBody>
            <a:bodyPr wrap="none" lIns="0" tIns="0" rIns="0" bIns="0">
              <a:spAutoFit/>
            </a:bodyPr>
            <a:p>
              <a:pPr>
                <a:spcBef>
                  <a:spcPct val="0"/>
                </a:spcBef>
              </a:pPr>
              <a:r>
                <a:rPr sz="2800" b="1" i="1" dirty="0">
                  <a:solidFill>
                    <a:srgbClr val="A27DB9"/>
                  </a:solidFill>
                  <a:latin typeface="Times New Roman" panose="02020603050405020304" pitchFamily="18" charset="0"/>
                </a:rPr>
                <a:t>y</a:t>
              </a:r>
              <a:r>
                <a:rPr sz="2800" b="1" baseline="-25000" dirty="0">
                  <a:solidFill>
                    <a:srgbClr val="A27DB9"/>
                  </a:solidFill>
                  <a:latin typeface="Times New Roman" panose="02020603050405020304" pitchFamily="18" charset="0"/>
                </a:rPr>
                <a:t>i</a:t>
              </a:r>
              <a:r>
                <a:rPr sz="2800" b="1" dirty="0">
                  <a:solidFill>
                    <a:srgbClr val="A27DB9"/>
                  </a:solidFill>
                  <a:latin typeface="Times New Roman" panose="02020603050405020304" pitchFamily="18" charset="0"/>
                </a:rPr>
                <a:t> = </a:t>
              </a:r>
              <a:r>
                <a:rPr sz="2800" b="1" dirty="0">
                  <a:solidFill>
                    <a:srgbClr val="A27DB9"/>
                  </a:solidFill>
                  <a:latin typeface="Symbol" panose="05050102010706020507" pitchFamily="18" charset="2"/>
                </a:rPr>
                <a:t>b</a:t>
              </a:r>
              <a:r>
                <a:rPr sz="2800" b="1" baseline="-25000" dirty="0">
                  <a:solidFill>
                    <a:srgbClr val="A27DB9"/>
                  </a:solidFill>
                  <a:latin typeface="Symbol" panose="05050102010706020507" pitchFamily="18" charset="2"/>
                </a:rPr>
                <a:t>0</a:t>
              </a:r>
              <a:r>
                <a:rPr sz="2800" b="1" dirty="0">
                  <a:solidFill>
                    <a:srgbClr val="A27DB9"/>
                  </a:solidFill>
                  <a:latin typeface="Symbol" panose="05050102010706020507" pitchFamily="18" charset="2"/>
                </a:rPr>
                <a:t> +</a:t>
              </a:r>
              <a:r>
                <a:rPr sz="2800" b="1" dirty="0">
                  <a:solidFill>
                    <a:srgbClr val="A27DB9"/>
                  </a:solidFill>
                  <a:latin typeface="Times New Roman" panose="02020603050405020304" pitchFamily="18" charset="0"/>
                </a:rPr>
                <a:t> </a:t>
              </a:r>
              <a:r>
                <a:rPr sz="2800" b="1" dirty="0">
                  <a:solidFill>
                    <a:srgbClr val="A27DB9"/>
                  </a:solidFill>
                  <a:latin typeface="Symbol" panose="05050102010706020507" pitchFamily="18" charset="2"/>
                </a:rPr>
                <a:t>b</a:t>
              </a:r>
              <a:r>
                <a:rPr sz="2800" b="1" baseline="-25000" dirty="0">
                  <a:solidFill>
                    <a:srgbClr val="A27DB9"/>
                  </a:solidFill>
                  <a:latin typeface="Symbol" panose="05050102010706020507" pitchFamily="18" charset="2"/>
                </a:rPr>
                <a:t>1</a:t>
              </a:r>
              <a:r>
                <a:rPr sz="2800" b="1" i="1" dirty="0">
                  <a:solidFill>
                    <a:srgbClr val="A27DB9"/>
                  </a:solidFill>
                  <a:latin typeface="Times New Roman" panose="02020603050405020304" pitchFamily="18" charset="0"/>
                </a:rPr>
                <a:t>x</a:t>
              </a:r>
              <a:r>
                <a:rPr sz="2800" b="1" i="1" baseline="-25000" dirty="0">
                  <a:solidFill>
                    <a:srgbClr val="A27DB9"/>
                  </a:solidFill>
                  <a:latin typeface="Times New Roman" panose="02020603050405020304" pitchFamily="18" charset="0"/>
                </a:rPr>
                <a:t>i</a:t>
              </a:r>
              <a:endParaRPr sz="2800" b="1" i="1" baseline="-25000" dirty="0">
                <a:solidFill>
                  <a:srgbClr val="A27DB9"/>
                </a:solidFill>
                <a:latin typeface="Times New Roman" panose="02020603050405020304" pitchFamily="18" charset="0"/>
              </a:endParaRPr>
            </a:p>
          </p:txBody>
        </p:sp>
      </p:gr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1" name="Rectangle 2"/>
          <p:cNvSpPr>
            <a:spLocks noGrp="1"/>
          </p:cNvSpPr>
          <p:nvPr>
            <p:ph type="title"/>
          </p:nvPr>
        </p:nvSpPr>
        <p:spPr>
          <a:xfrm>
            <a:off x="914400" y="152400"/>
            <a:ext cx="7315200" cy="1143000"/>
          </a:xfrm>
          <a:ln/>
        </p:spPr>
        <p:txBody>
          <a:bodyPr vert="horz" wrap="square" lIns="90488" tIns="44450" rIns="90488" bIns="44450" anchor="ctr" anchorCtr="1"/>
          <a:p>
            <a:r>
              <a:rPr b="1" dirty="0"/>
              <a:t>Prediction Interval Example</a:t>
            </a:r>
            <a:endParaRPr b="1" dirty="0"/>
          </a:p>
        </p:txBody>
      </p:sp>
      <p:sp>
        <p:nvSpPr>
          <p:cNvPr id="27652" name="Rectangle 3"/>
          <p:cNvSpPr>
            <a:spLocks noGrp="1"/>
          </p:cNvSpPr>
          <p:nvPr>
            <p:ph type="body" sz="half" idx="1"/>
          </p:nvPr>
        </p:nvSpPr>
        <p:spPr>
          <a:xfrm>
            <a:off x="609600" y="1524000"/>
            <a:ext cx="7162800" cy="4267200"/>
          </a:xfrm>
          <a:ln/>
        </p:spPr>
        <p:txBody>
          <a:bodyPr vert="horz" wrap="square" lIns="90488" tIns="44450" rIns="90488" bIns="44450" anchor="t" anchorCtr="0"/>
          <a:p>
            <a:pPr marL="0" indent="0" defTabSz="914400">
              <a:lnSpc>
                <a:spcPct val="90000"/>
              </a:lnSpc>
              <a:buClrTx/>
              <a:buSzTx/>
              <a:buFontTx/>
              <a:buNone/>
              <a:tabLst>
                <a:tab pos="908050" algn="ctr"/>
                <a:tab pos="3145155" algn="ctr"/>
              </a:tabLst>
            </a:pPr>
            <a:r>
              <a:rPr sz="2400" dirty="0"/>
              <a:t>You’re a marketing analyst for Hasbro Toys.</a:t>
            </a:r>
            <a:endParaRPr sz="2400" dirty="0"/>
          </a:p>
          <a:p>
            <a:pPr marL="0" indent="0" defTabSz="914400">
              <a:lnSpc>
                <a:spcPct val="90000"/>
              </a:lnSpc>
              <a:buClrTx/>
              <a:buSzTx/>
              <a:buFontTx/>
              <a:buNone/>
              <a:tabLst>
                <a:tab pos="908050" algn="ctr"/>
                <a:tab pos="3145155" algn="ctr"/>
              </a:tabLst>
            </a:pPr>
            <a:r>
              <a:rPr sz="2400" dirty="0"/>
              <a:t>You find </a:t>
            </a:r>
            <a:r>
              <a:rPr lang="el-GR" altLang="x-none" sz="2400" b="1" i="1" dirty="0">
                <a:solidFill>
                  <a:srgbClr val="8E0D30"/>
                </a:solidFill>
              </a:rPr>
              <a:t>β</a:t>
            </a:r>
            <a:r>
              <a:rPr sz="2400" b="1" baseline="-25000" dirty="0">
                <a:solidFill>
                  <a:srgbClr val="8E0D30"/>
                </a:solidFill>
              </a:rPr>
              <a:t>0</a:t>
            </a:r>
            <a:r>
              <a:rPr sz="2400" b="1" dirty="0">
                <a:solidFill>
                  <a:srgbClr val="8E0D30"/>
                </a:solidFill>
              </a:rPr>
              <a:t> = –.1</a:t>
            </a:r>
            <a:r>
              <a:rPr sz="2400" dirty="0"/>
              <a:t>,</a:t>
            </a:r>
            <a:r>
              <a:rPr sz="2400" b="1" dirty="0"/>
              <a:t> </a:t>
            </a:r>
            <a:r>
              <a:rPr lang="el-GR" altLang="x-none" sz="2400" b="1" i="1" dirty="0">
                <a:solidFill>
                  <a:srgbClr val="8E0D30"/>
                </a:solidFill>
              </a:rPr>
              <a:t>β</a:t>
            </a:r>
            <a:r>
              <a:rPr sz="2400" b="1" i="1" dirty="0">
                <a:solidFill>
                  <a:srgbClr val="8E0D30"/>
                </a:solidFill>
              </a:rPr>
              <a:t> </a:t>
            </a:r>
            <a:r>
              <a:rPr sz="2400" b="1" baseline="-25000" dirty="0">
                <a:solidFill>
                  <a:srgbClr val="8E0D30"/>
                </a:solidFill>
              </a:rPr>
              <a:t>1</a:t>
            </a:r>
            <a:r>
              <a:rPr sz="2400" b="1" dirty="0">
                <a:solidFill>
                  <a:srgbClr val="8E0D30"/>
                </a:solidFill>
              </a:rPr>
              <a:t> = .7</a:t>
            </a:r>
            <a:r>
              <a:rPr sz="2400" b="1" dirty="0"/>
              <a:t> </a:t>
            </a:r>
            <a:r>
              <a:rPr sz="2400" dirty="0"/>
              <a:t>and </a:t>
            </a:r>
            <a:r>
              <a:rPr sz="2400" b="1" i="1" dirty="0">
                <a:solidFill>
                  <a:srgbClr val="8E0D30"/>
                </a:solidFill>
              </a:rPr>
              <a:t>s</a:t>
            </a:r>
            <a:r>
              <a:rPr sz="2400" dirty="0">
                <a:solidFill>
                  <a:srgbClr val="8E0D30"/>
                </a:solidFill>
              </a:rPr>
              <a:t> </a:t>
            </a:r>
            <a:r>
              <a:rPr sz="2400" b="1" dirty="0">
                <a:solidFill>
                  <a:srgbClr val="8E0D30"/>
                </a:solidFill>
              </a:rPr>
              <a:t>= .6055</a:t>
            </a:r>
            <a:r>
              <a:rPr sz="2400" dirty="0"/>
              <a:t>.</a:t>
            </a:r>
            <a:endParaRPr sz="2400" dirty="0"/>
          </a:p>
          <a:p>
            <a:pPr marL="0" indent="0" defTabSz="914400">
              <a:lnSpc>
                <a:spcPct val="90000"/>
              </a:lnSpc>
              <a:buClrTx/>
              <a:buSzTx/>
              <a:buFontTx/>
              <a:buNone/>
              <a:tabLst>
                <a:tab pos="908050" algn="ctr"/>
                <a:tab pos="3145155" algn="ctr"/>
              </a:tabLst>
            </a:pPr>
            <a:r>
              <a:rPr sz="2400" b="1" u="sng" dirty="0"/>
              <a:t>Ad Expenditure (1000$) 	</a:t>
            </a:r>
            <a:r>
              <a:rPr sz="2400" dirty="0"/>
              <a:t>	</a:t>
            </a:r>
            <a:r>
              <a:rPr sz="2400" b="1" u="sng" dirty="0"/>
              <a:t>Sales (Units)</a:t>
            </a:r>
            <a:br>
              <a:rPr sz="2400" dirty="0"/>
            </a:br>
            <a:r>
              <a:rPr sz="2400" dirty="0"/>
              <a:t>	</a:t>
            </a:r>
            <a:r>
              <a:rPr sz="2400" b="1" dirty="0"/>
              <a:t>1			1</a:t>
            </a:r>
            <a:br>
              <a:rPr sz="2400" b="1" dirty="0"/>
            </a:br>
            <a:r>
              <a:rPr sz="2400" b="1" dirty="0"/>
              <a:t>	2			1</a:t>
            </a:r>
            <a:br>
              <a:rPr sz="2400" b="1" dirty="0"/>
            </a:br>
            <a:r>
              <a:rPr sz="2400" b="1" dirty="0"/>
              <a:t>	3			2</a:t>
            </a:r>
            <a:br>
              <a:rPr sz="2400" b="1" dirty="0"/>
            </a:br>
            <a:r>
              <a:rPr sz="2400" b="1" dirty="0"/>
              <a:t>	4			2</a:t>
            </a:r>
            <a:br>
              <a:rPr sz="2400" b="1" dirty="0"/>
            </a:br>
            <a:r>
              <a:rPr sz="2400" b="1" dirty="0"/>
              <a:t>	5			4</a:t>
            </a:r>
            <a:endParaRPr sz="2400" dirty="0"/>
          </a:p>
          <a:p>
            <a:pPr marL="0" indent="0" defTabSz="914400">
              <a:lnSpc>
                <a:spcPct val="90000"/>
              </a:lnSpc>
              <a:buClrTx/>
              <a:buSzTx/>
              <a:buFontTx/>
              <a:buNone/>
              <a:tabLst>
                <a:tab pos="908050" algn="ctr"/>
                <a:tab pos="3145155" algn="ctr"/>
              </a:tabLst>
            </a:pPr>
            <a:endParaRPr sz="2400" dirty="0"/>
          </a:p>
          <a:p>
            <a:pPr marL="0" indent="0" defTabSz="914400">
              <a:lnSpc>
                <a:spcPct val="90000"/>
              </a:lnSpc>
              <a:buClrTx/>
              <a:buSzTx/>
              <a:buFontTx/>
              <a:buNone/>
              <a:tabLst>
                <a:tab pos="908050" algn="ctr"/>
                <a:tab pos="3145155" algn="ctr"/>
              </a:tabLst>
            </a:pPr>
            <a:r>
              <a:rPr sz="2400" dirty="0"/>
              <a:t>Predict the sales when advertising </a:t>
            </a:r>
            <a:br>
              <a:rPr sz="2400" dirty="0"/>
            </a:br>
            <a:r>
              <a:rPr sz="2400" dirty="0"/>
              <a:t>is </a:t>
            </a:r>
            <a:r>
              <a:rPr sz="2400" b="1" dirty="0">
                <a:solidFill>
                  <a:srgbClr val="8E0D30"/>
                </a:solidFill>
              </a:rPr>
              <a:t>$400</a:t>
            </a:r>
            <a:r>
              <a:rPr sz="2400" dirty="0"/>
              <a:t>. Use a</a:t>
            </a:r>
            <a:r>
              <a:rPr sz="2400" b="1" dirty="0">
                <a:solidFill>
                  <a:srgbClr val="8E0D30"/>
                </a:solidFill>
              </a:rPr>
              <a:t> </a:t>
            </a:r>
            <a:r>
              <a:rPr sz="2400" dirty="0"/>
              <a:t> </a:t>
            </a:r>
            <a:r>
              <a:rPr sz="2400" b="1" dirty="0">
                <a:solidFill>
                  <a:srgbClr val="8E0D30"/>
                </a:solidFill>
              </a:rPr>
              <a:t>95%</a:t>
            </a:r>
            <a:r>
              <a:rPr sz="2400" dirty="0"/>
              <a:t> </a:t>
            </a:r>
            <a:r>
              <a:rPr sz="2400" b="1" dirty="0">
                <a:solidFill>
                  <a:srgbClr val="8E0D30"/>
                </a:solidFill>
              </a:rPr>
              <a:t>prediction</a:t>
            </a:r>
            <a:r>
              <a:rPr sz="2400" dirty="0"/>
              <a:t> interval.</a:t>
            </a:r>
            <a:endParaRPr sz="2400" dirty="0"/>
          </a:p>
        </p:txBody>
      </p:sp>
      <p:graphicFrame>
        <p:nvGraphicFramePr>
          <p:cNvPr id="27650" name="Object 4">
            <a:hlinkClick r:id="" action="ppaction://ole?verb="/>
          </p:cNvPr>
          <p:cNvGraphicFramePr/>
          <p:nvPr>
            <p:ph type="clipArt" sz="half" idx="2"/>
          </p:nvPr>
        </p:nvGraphicFramePr>
        <p:xfrm>
          <a:off x="6629400" y="2971800"/>
          <a:ext cx="2276475" cy="2287588"/>
        </p:xfrm>
        <a:graphic>
          <a:graphicData uri="http://schemas.openxmlformats.org/presentationml/2006/ole">
            <mc:AlternateContent xmlns:mc="http://schemas.openxmlformats.org/markup-compatibility/2006">
              <mc:Choice xmlns:v="urn:schemas-microsoft-com:vml" Requires="v">
                <p:oleObj spid="_x0000_s3127" name="" r:id="rId1" imgW="4330700" imgH="4927600" progId="MS_ClipArt_Gallery.2">
                  <p:embed/>
                </p:oleObj>
              </mc:Choice>
              <mc:Fallback>
                <p:oleObj name="" r:id="rId1" imgW="4330700" imgH="4927600" progId="MS_ClipArt_Gallery.2">
                  <p:embed/>
                  <p:pic>
                    <p:nvPicPr>
                      <p:cNvPr id="0" name="Picture 3126"/>
                      <p:cNvPicPr/>
                      <p:nvPr/>
                    </p:nvPicPr>
                    <p:blipFill>
                      <a:blip r:embed="rId2">
                        <a:clrChange>
                          <a:clrFrom>
                            <a:srgbClr val="A0F050"/>
                          </a:clrFrom>
                          <a:clrTo>
                            <a:srgbClr val="AD6D78"/>
                          </a:clrTo>
                        </a:clrChange>
                        <a:clrChange>
                          <a:clrFrom>
                            <a:srgbClr val="FFFF80"/>
                          </a:clrFrom>
                          <a:clrTo>
                            <a:srgbClr val="F6FF7D"/>
                          </a:clrTo>
                        </a:clrChange>
                      </a:blip>
                      <a:srcRect/>
                      <a:stretch>
                        <a:fillRect/>
                      </a:stretch>
                    </p:blipFill>
                    <p:spPr>
                      <a:xfrm>
                        <a:off x="6629400" y="2971800"/>
                        <a:ext cx="2276475" cy="2287588"/>
                      </a:xfrm>
                      <a:prstGeom prst="rect">
                        <a:avLst/>
                      </a:prstGeom>
                      <a:noFill/>
                      <a:ln w="38100">
                        <a:miter/>
                      </a:ln>
                      <a:effectLst>
                        <a:outerShdw dist="107763" dir="2699999" algn="ctr" rotWithShape="0">
                          <a:schemeClr val="bg2">
                            <a:alpha val="100000"/>
                          </a:schemeClr>
                        </a:outerShdw>
                      </a:effectLst>
                    </p:spPr>
                  </p:pic>
                </p:oleObj>
              </mc:Fallback>
            </mc:AlternateContent>
          </a:graphicData>
        </a:graphic>
      </p:graphicFrame>
      <p:sp>
        <p:nvSpPr>
          <p:cNvPr id="27653" name="Rectangle 5"/>
          <p:cNvSpPr/>
          <p:nvPr/>
        </p:nvSpPr>
        <p:spPr>
          <a:xfrm>
            <a:off x="3094038" y="1771650"/>
            <a:ext cx="639762"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
        <p:nvSpPr>
          <p:cNvPr id="27654" name="Rectangle 6"/>
          <p:cNvSpPr/>
          <p:nvPr/>
        </p:nvSpPr>
        <p:spPr>
          <a:xfrm>
            <a:off x="1809750" y="1781175"/>
            <a:ext cx="639763" cy="454025"/>
          </a:xfrm>
          <a:prstGeom prst="rect">
            <a:avLst/>
          </a:prstGeom>
          <a:noFill/>
          <a:ln w="12700">
            <a:noFill/>
          </a:ln>
        </p:spPr>
        <p:txBody>
          <a:bodyPr lIns="90488" tIns="44450" rIns="90488" bIns="44450">
            <a:spAutoFit/>
          </a:bodyPr>
          <a:p>
            <a:pPr eaLnBrk="0" hangingPunct="0"/>
            <a:r>
              <a:rPr dirty="0">
                <a:solidFill>
                  <a:srgbClr val="8E0D30"/>
                </a:solidFill>
                <a:latin typeface="Times New Roman" panose="02020603050405020304" pitchFamily="18" charset="0"/>
              </a:rPr>
              <a:t>^</a:t>
            </a:r>
            <a:endParaRPr dirty="0">
              <a:solidFill>
                <a:srgbClr val="8E0D30"/>
              </a:solidFill>
              <a:latin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Rectangle 2"/>
          <p:cNvSpPr>
            <a:spLocks noGrp="1"/>
          </p:cNvSpPr>
          <p:nvPr>
            <p:ph type="title"/>
          </p:nvPr>
        </p:nvSpPr>
        <p:spPr>
          <a:ln/>
        </p:spPr>
        <p:txBody>
          <a:bodyPr vert="horz" wrap="square" lIns="90488" tIns="44450" rIns="90488" bIns="44450" anchor="ctr" anchorCtr="1"/>
          <a:p>
            <a:r>
              <a:rPr b="1" dirty="0"/>
              <a:t>Prediction Interval Solution</a:t>
            </a:r>
            <a:endParaRPr b="1" dirty="0"/>
          </a:p>
        </p:txBody>
      </p:sp>
      <p:graphicFrame>
        <p:nvGraphicFramePr>
          <p:cNvPr id="306179" name="Object 3">
            <a:hlinkClick r:id="" action="ppaction://ole?verb="/>
          </p:cNvPr>
          <p:cNvGraphicFramePr/>
          <p:nvPr>
            <p:ph idx="1"/>
          </p:nvPr>
        </p:nvGraphicFramePr>
        <p:xfrm>
          <a:off x="2024063" y="2127250"/>
          <a:ext cx="4864100" cy="3870325"/>
        </p:xfrm>
        <a:graphic>
          <a:graphicData uri="http://schemas.openxmlformats.org/presentationml/2006/ole">
            <mc:AlternateContent xmlns:mc="http://schemas.openxmlformats.org/markup-compatibility/2006">
              <mc:Choice xmlns:v="urn:schemas-microsoft-com:vml" Requires="v">
                <p:oleObj spid="_x0000_s3128" name="" r:id="rId1" imgW="3136900" imgH="2489200" progId="Equation.DSMT4">
                  <p:embed/>
                </p:oleObj>
              </mc:Choice>
              <mc:Fallback>
                <p:oleObj name="" r:id="rId1" imgW="3136900" imgH="2489200" progId="Equation.DSMT4">
                  <p:embed/>
                  <p:pic>
                    <p:nvPicPr>
                      <p:cNvPr id="0" name="Picture 3127"/>
                      <p:cNvPicPr/>
                      <p:nvPr/>
                    </p:nvPicPr>
                    <p:blipFill>
                      <a:blip r:embed="rId2">
                        <a:clrChange>
                          <a:clrFrom>
                            <a:srgbClr val="000000"/>
                          </a:clrFrom>
                          <a:clrTo>
                            <a:srgbClr val="000000"/>
                          </a:clrTo>
                        </a:clrChange>
                      </a:blip>
                      <a:srcRect/>
                      <a:stretch>
                        <a:fillRect/>
                      </a:stretch>
                    </p:blipFill>
                    <p:spPr>
                      <a:xfrm>
                        <a:off x="2024063" y="2127250"/>
                        <a:ext cx="4864100" cy="3870325"/>
                      </a:xfrm>
                      <a:prstGeom prst="rect">
                        <a:avLst/>
                      </a:prstGeom>
                      <a:noFill/>
                      <a:ln w="38100">
                        <a:miter/>
                      </a:ln>
                    </p:spPr>
                  </p:pic>
                </p:oleObj>
              </mc:Fallback>
            </mc:AlternateContent>
          </a:graphicData>
        </a:graphic>
      </p:graphicFrame>
      <p:sp>
        <p:nvSpPr>
          <p:cNvPr id="306180" name="Rectangle 4"/>
          <p:cNvSpPr/>
          <p:nvPr/>
        </p:nvSpPr>
        <p:spPr>
          <a:xfrm>
            <a:off x="6227763" y="2646363"/>
            <a:ext cx="2535237" cy="454025"/>
          </a:xfrm>
          <a:prstGeom prst="rect">
            <a:avLst/>
          </a:prstGeom>
          <a:noFill/>
          <a:ln w="12700">
            <a:noFill/>
          </a:ln>
        </p:spPr>
        <p:txBody>
          <a:bodyPr lIns="90488" tIns="44450" rIns="90488" bIns="44450">
            <a:spAutoFit/>
          </a:bodyPr>
          <a:p>
            <a:pPr eaLnBrk="0" hangingPunct="0"/>
            <a:r>
              <a:rPr b="1" i="1" dirty="0">
                <a:solidFill>
                  <a:srgbClr val="B0D460"/>
                </a:solidFill>
                <a:latin typeface="Times New Roman" panose="02020603050405020304" pitchFamily="18" charset="0"/>
              </a:rPr>
              <a:t>x</a:t>
            </a:r>
            <a:r>
              <a:rPr b="1" dirty="0">
                <a:solidFill>
                  <a:srgbClr val="B0D460"/>
                </a:solidFill>
                <a:latin typeface="Times New Roman" panose="02020603050405020304" pitchFamily="18" charset="0"/>
              </a:rPr>
              <a:t> to be predicted</a:t>
            </a:r>
            <a:endParaRPr b="1" dirty="0">
              <a:solidFill>
                <a:srgbClr val="B0D460"/>
              </a:solidFill>
              <a:latin typeface="Times New Roman" panose="02020603050405020304" pitchFamily="18" charset="0"/>
            </a:endParaRPr>
          </a:p>
        </p:txBody>
      </p:sp>
      <p:sp>
        <p:nvSpPr>
          <p:cNvPr id="306181" name="Line 5"/>
          <p:cNvSpPr/>
          <p:nvPr/>
        </p:nvSpPr>
        <p:spPr>
          <a:xfrm flipH="1">
            <a:off x="5257800" y="2971800"/>
            <a:ext cx="850900" cy="609600"/>
          </a:xfrm>
          <a:prstGeom prst="line">
            <a:avLst/>
          </a:prstGeom>
          <a:ln w="19050" cap="flat" cmpd="sng">
            <a:solidFill>
              <a:srgbClr val="B0D460"/>
            </a:solidFill>
            <a:prstDash val="solid"/>
            <a:headEnd type="none" w="med" len="med"/>
            <a:tailEnd type="triangle" w="med" len="med"/>
          </a:ln>
        </p:spPr>
      </p:sp>
      <p:sp>
        <p:nvSpPr>
          <p:cNvPr id="306182" name="Line 6"/>
          <p:cNvSpPr/>
          <p:nvPr/>
        </p:nvSpPr>
        <p:spPr>
          <a:xfrm flipH="1">
            <a:off x="6096000" y="3048000"/>
            <a:ext cx="533400" cy="1447800"/>
          </a:xfrm>
          <a:prstGeom prst="line">
            <a:avLst/>
          </a:prstGeom>
          <a:ln w="19050" cap="flat" cmpd="sng">
            <a:solidFill>
              <a:srgbClr val="B0D460"/>
            </a:solidFill>
            <a:prstDash val="solid"/>
            <a:headEnd type="none" w="med" len="med"/>
            <a:tailEnd type="triangle"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6179"/>
                                        </p:tgtEl>
                                        <p:attrNameLst>
                                          <p:attrName>style.visibility</p:attrName>
                                        </p:attrNameLst>
                                      </p:cBhvr>
                                      <p:to>
                                        <p:strVal val="visible"/>
                                      </p:to>
                                    </p:set>
                                    <p:animEffect transition="in" filter="wipe(up)">
                                      <p:cBhvr>
                                        <p:cTn id="7" dur="2000"/>
                                        <p:tgtEl>
                                          <p:spTgt spid="306179"/>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306180"/>
                                        </p:tgtEl>
                                        <p:attrNameLst>
                                          <p:attrName>style.visibility</p:attrName>
                                        </p:attrNameLst>
                                      </p:cBhvr>
                                      <p:to>
                                        <p:strVal val="visible"/>
                                      </p:to>
                                    </p:set>
                                    <p:animEffect transition="in" filter="wipe(up)">
                                      <p:cBhvr>
                                        <p:cTn id="11" dur="500"/>
                                        <p:tgtEl>
                                          <p:spTgt spid="306180"/>
                                        </p:tgtEl>
                                      </p:cBhvr>
                                    </p:animEffect>
                                  </p:childTnLst>
                                </p:cTn>
                              </p:par>
                              <p:par>
                                <p:cTn id="12" presetID="22" presetClass="entr" presetSubtype="1" fill="hold" nodeType="withEffect">
                                  <p:stCondLst>
                                    <p:cond delay="0"/>
                                  </p:stCondLst>
                                  <p:childTnLst>
                                    <p:set>
                                      <p:cBhvr>
                                        <p:cTn id="13" dur="1" fill="hold">
                                          <p:stCondLst>
                                            <p:cond delay="0"/>
                                          </p:stCondLst>
                                        </p:cTn>
                                        <p:tgtEl>
                                          <p:spTgt spid="306181"/>
                                        </p:tgtEl>
                                        <p:attrNameLst>
                                          <p:attrName>style.visibility</p:attrName>
                                        </p:attrNameLst>
                                      </p:cBhvr>
                                      <p:to>
                                        <p:strVal val="visible"/>
                                      </p:to>
                                    </p:set>
                                    <p:animEffect transition="in" filter="wipe(up)">
                                      <p:cBhvr>
                                        <p:cTn id="14" dur="500"/>
                                        <p:tgtEl>
                                          <p:spTgt spid="306181"/>
                                        </p:tgtEl>
                                      </p:cBhvr>
                                    </p:animEffect>
                                  </p:childTnLst>
                                </p:cTn>
                              </p:par>
                              <p:par>
                                <p:cTn id="15" presetID="22" presetClass="entr" presetSubtype="1" fill="hold" nodeType="withEffect">
                                  <p:stCondLst>
                                    <p:cond delay="0"/>
                                  </p:stCondLst>
                                  <p:childTnLst>
                                    <p:set>
                                      <p:cBhvr>
                                        <p:cTn id="16" dur="1" fill="hold">
                                          <p:stCondLst>
                                            <p:cond delay="0"/>
                                          </p:stCondLst>
                                        </p:cTn>
                                        <p:tgtEl>
                                          <p:spTgt spid="306182"/>
                                        </p:tgtEl>
                                        <p:attrNameLst>
                                          <p:attrName>style.visibility</p:attrName>
                                        </p:attrNameLst>
                                      </p:cBhvr>
                                      <p:to>
                                        <p:strVal val="visible"/>
                                      </p:to>
                                    </p:set>
                                    <p:animEffect transition="in" filter="wipe(up)">
                                      <p:cBhvr>
                                        <p:cTn id="17" dur="500"/>
                                        <p:tgtEl>
                                          <p:spTgt spid="306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Rectangle 3"/>
          <p:cNvSpPr>
            <a:spLocks noGrp="1"/>
          </p:cNvSpPr>
          <p:nvPr>
            <p:ph type="title"/>
          </p:nvPr>
        </p:nvSpPr>
        <p:spPr>
          <a:xfrm>
            <a:off x="1066800" y="228600"/>
            <a:ext cx="6934200" cy="1123950"/>
          </a:xfrm>
          <a:ln/>
        </p:spPr>
        <p:txBody>
          <a:bodyPr vert="horz" wrap="square" lIns="90488" tIns="44450" rIns="90488" bIns="44450" anchor="ctr" anchorCtr="1"/>
          <a:p>
            <a:r>
              <a:rPr b="1" dirty="0"/>
              <a:t>Interval Estimate Computer Output</a:t>
            </a:r>
            <a:endParaRPr b="1" dirty="0"/>
          </a:p>
        </p:txBody>
      </p:sp>
      <p:sp>
        <p:nvSpPr>
          <p:cNvPr id="82947" name="Rectangle 4"/>
          <p:cNvSpPr>
            <a:spLocks noGrp="1"/>
          </p:cNvSpPr>
          <p:nvPr>
            <p:ph sz="half" idx="1"/>
          </p:nvPr>
        </p:nvSpPr>
        <p:spPr>
          <a:xfrm>
            <a:off x="349250" y="2133600"/>
            <a:ext cx="8458200" cy="4114800"/>
          </a:xfrm>
          <a:solidFill>
            <a:srgbClr val="E9F05A">
              <a:alpha val="50195"/>
            </a:srgbClr>
          </a:solidFill>
          <a:ln/>
        </p:spPr>
        <p:txBody>
          <a:bodyPr vert="horz" wrap="square" lIns="90488" tIns="44450" rIns="90488" bIns="44450" anchor="t" anchorCtr="0"/>
          <a:p>
            <a:pPr>
              <a:buClrTx/>
              <a:buSzTx/>
              <a:buFontTx/>
              <a:buNone/>
            </a:pPr>
            <a:r>
              <a:rPr sz="2000" b="1" dirty="0">
                <a:latin typeface="Courier New" panose="02070309020205020404" pitchFamily="49" charset="0"/>
                <a:ea typeface="+mn-ea"/>
                <a:cs typeface="+mn-cs"/>
              </a:rPr>
              <a:t>  Dep Var  Pred Std Err Low95% Upp95%  Low95%  Upp95%</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Obs SALES Value Predict   Mean   Mean Predict Predict</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1  1.000 0.600   0.469 -0.892  2.092  -1.837   3.037 </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2  1.000 1.300   0.332  0.244  2.355  -0.897   3.497</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3  2.000 2.000   0.271  1.138  2.861  -0.111   4.111</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4  2.000 2.700   0.332  1.644  3.755   0.502   4.897 </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5  4.000 3.400   0.469  1.907  4.892   0.962   5.837</a:t>
            </a:r>
            <a:endParaRPr sz="2000" b="1" dirty="0">
              <a:latin typeface="Courier New" panose="02070309020205020404" pitchFamily="49" charset="0"/>
              <a:ea typeface="+mn-ea"/>
              <a:cs typeface="+mn-cs"/>
            </a:endParaRPr>
          </a:p>
          <a:p>
            <a:pPr>
              <a:buClrTx/>
              <a:buSzTx/>
              <a:buFontTx/>
              <a:buNone/>
            </a:pPr>
            <a:r>
              <a:rPr sz="2000" b="1" dirty="0">
                <a:latin typeface="Courier New" panose="02070309020205020404" pitchFamily="49" charset="0"/>
                <a:ea typeface="+mn-ea"/>
                <a:cs typeface="+mn-cs"/>
              </a:rPr>
              <a:t> </a:t>
            </a:r>
            <a:endParaRPr sz="2000" b="1" dirty="0">
              <a:latin typeface="Courier New" panose="02070309020205020404" pitchFamily="49" charset="0"/>
              <a:ea typeface="+mn-ea"/>
              <a:cs typeface="+mn-cs"/>
            </a:endParaRPr>
          </a:p>
        </p:txBody>
      </p:sp>
      <p:sp>
        <p:nvSpPr>
          <p:cNvPr id="82948" name="AutoShape 5"/>
          <p:cNvSpPr/>
          <p:nvPr/>
        </p:nvSpPr>
        <p:spPr>
          <a:xfrm>
            <a:off x="4129088" y="3940175"/>
            <a:ext cx="2044700" cy="444500"/>
          </a:xfrm>
          <a:prstGeom prst="roundRect">
            <a:avLst>
              <a:gd name="adj" fmla="val 46421"/>
            </a:avLst>
          </a:prstGeom>
          <a:noFill/>
          <a:ln w="12700" cap="flat" cmpd="sng">
            <a:solidFill>
              <a:schemeClr val="tx2"/>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49" name="AutoShape 6"/>
          <p:cNvSpPr/>
          <p:nvPr/>
        </p:nvSpPr>
        <p:spPr>
          <a:xfrm>
            <a:off x="6413500" y="3940175"/>
            <a:ext cx="2273300" cy="444500"/>
          </a:xfrm>
          <a:prstGeom prst="roundRect">
            <a:avLst>
              <a:gd name="adj" fmla="val 46421"/>
            </a:avLst>
          </a:prstGeom>
          <a:noFill/>
          <a:ln w="12700" cap="flat" cmpd="sng">
            <a:solidFill>
              <a:schemeClr val="tx2"/>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50" name="AutoShape 7"/>
          <p:cNvSpPr/>
          <p:nvPr/>
        </p:nvSpPr>
        <p:spPr>
          <a:xfrm>
            <a:off x="584200" y="5111750"/>
            <a:ext cx="2120900" cy="977900"/>
          </a:xfrm>
          <a:prstGeom prst="roundRect">
            <a:avLst>
              <a:gd name="adj" fmla="val 11181"/>
            </a:avLst>
          </a:prstGeom>
          <a:solidFill>
            <a:srgbClr val="E9F05A"/>
          </a:solidFill>
          <a:ln w="12700" cap="flat" cmpd="sng">
            <a:solidFill>
              <a:srgbClr val="B0D46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51" name="Line 8"/>
          <p:cNvSpPr/>
          <p:nvPr/>
        </p:nvSpPr>
        <p:spPr>
          <a:xfrm flipV="1">
            <a:off x="1711325" y="4302125"/>
            <a:ext cx="277813" cy="815975"/>
          </a:xfrm>
          <a:prstGeom prst="line">
            <a:avLst/>
          </a:prstGeom>
          <a:ln w="12700" cap="flat" cmpd="sng">
            <a:solidFill>
              <a:srgbClr val="B0D460"/>
            </a:solidFill>
            <a:prstDash val="solid"/>
            <a:headEnd type="none" w="med" len="med"/>
            <a:tailEnd type="triangle" w="med" len="med"/>
          </a:ln>
        </p:spPr>
      </p:sp>
      <p:sp>
        <p:nvSpPr>
          <p:cNvPr id="82952" name="Rectangle 9"/>
          <p:cNvSpPr/>
          <p:nvPr/>
        </p:nvSpPr>
        <p:spPr>
          <a:xfrm>
            <a:off x="655638" y="5183188"/>
            <a:ext cx="1978025" cy="819150"/>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Predicted </a:t>
            </a:r>
            <a:r>
              <a:rPr b="1" i="1" dirty="0">
                <a:latin typeface="Times New Roman" panose="02020603050405020304" pitchFamily="18" charset="0"/>
              </a:rPr>
              <a:t>y</a:t>
            </a:r>
            <a:r>
              <a:rPr b="1" dirty="0">
                <a:latin typeface="Times New Roman" panose="02020603050405020304" pitchFamily="18" charset="0"/>
              </a:rPr>
              <a:t> when </a:t>
            </a:r>
            <a:r>
              <a:rPr b="1" i="1" dirty="0">
                <a:latin typeface="Times New Roman" panose="02020603050405020304" pitchFamily="18" charset="0"/>
              </a:rPr>
              <a:t>x</a:t>
            </a:r>
            <a:r>
              <a:rPr b="1" dirty="0">
                <a:latin typeface="Times New Roman" panose="02020603050405020304" pitchFamily="18" charset="0"/>
              </a:rPr>
              <a:t> = 4</a:t>
            </a:r>
            <a:endParaRPr b="1" dirty="0">
              <a:latin typeface="Times New Roman" panose="02020603050405020304" pitchFamily="18" charset="0"/>
            </a:endParaRPr>
          </a:p>
        </p:txBody>
      </p:sp>
      <p:sp>
        <p:nvSpPr>
          <p:cNvPr id="82953" name="AutoShape 10"/>
          <p:cNvSpPr/>
          <p:nvPr/>
        </p:nvSpPr>
        <p:spPr>
          <a:xfrm>
            <a:off x="4241800" y="5111750"/>
            <a:ext cx="1963738" cy="977900"/>
          </a:xfrm>
          <a:prstGeom prst="roundRect">
            <a:avLst>
              <a:gd name="adj" fmla="val 11181"/>
            </a:avLst>
          </a:prstGeom>
          <a:solidFill>
            <a:srgbClr val="E9F05A"/>
          </a:solidFill>
          <a:ln w="12700" cap="flat" cmpd="sng">
            <a:solidFill>
              <a:srgbClr val="B0D46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54" name="Line 11"/>
          <p:cNvSpPr/>
          <p:nvPr/>
        </p:nvSpPr>
        <p:spPr>
          <a:xfrm flipV="1">
            <a:off x="5162550" y="4368800"/>
            <a:ext cx="39688" cy="749300"/>
          </a:xfrm>
          <a:prstGeom prst="line">
            <a:avLst/>
          </a:prstGeom>
          <a:ln w="12700" cap="flat" cmpd="sng">
            <a:solidFill>
              <a:srgbClr val="B0D460"/>
            </a:solidFill>
            <a:prstDash val="solid"/>
            <a:headEnd type="none" w="med" len="med"/>
            <a:tailEnd type="triangle" w="med" len="med"/>
          </a:ln>
        </p:spPr>
      </p:sp>
      <p:sp>
        <p:nvSpPr>
          <p:cNvPr id="82955" name="Rectangle 12"/>
          <p:cNvSpPr/>
          <p:nvPr/>
        </p:nvSpPr>
        <p:spPr>
          <a:xfrm>
            <a:off x="4313238" y="5183188"/>
            <a:ext cx="1978025" cy="819150"/>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Confidence Interval</a:t>
            </a:r>
            <a:endParaRPr b="1" dirty="0">
              <a:latin typeface="Times New Roman" panose="02020603050405020304" pitchFamily="18" charset="0"/>
            </a:endParaRPr>
          </a:p>
        </p:txBody>
      </p:sp>
      <p:sp>
        <p:nvSpPr>
          <p:cNvPr id="82956" name="AutoShape 13"/>
          <p:cNvSpPr/>
          <p:nvPr/>
        </p:nvSpPr>
        <p:spPr>
          <a:xfrm>
            <a:off x="2903538" y="5340350"/>
            <a:ext cx="901700" cy="520700"/>
          </a:xfrm>
          <a:prstGeom prst="roundRect">
            <a:avLst>
              <a:gd name="adj" fmla="val 46421"/>
            </a:avLst>
          </a:prstGeom>
          <a:solidFill>
            <a:srgbClr val="EAEC5E"/>
          </a:solidFill>
          <a:ln w="12700" cap="flat" cmpd="sng">
            <a:solidFill>
              <a:schemeClr val="folHlink"/>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57" name="Rectangle 14"/>
          <p:cNvSpPr/>
          <p:nvPr/>
        </p:nvSpPr>
        <p:spPr>
          <a:xfrm>
            <a:off x="3094038" y="5335588"/>
            <a:ext cx="758825" cy="454025"/>
          </a:xfrm>
          <a:prstGeom prst="rect">
            <a:avLst/>
          </a:prstGeom>
          <a:noFill/>
          <a:ln w="12700">
            <a:noFill/>
          </a:ln>
        </p:spPr>
        <p:txBody>
          <a:bodyPr lIns="90488" tIns="44450" rIns="90488" bIns="44450">
            <a:spAutoFit/>
          </a:bodyPr>
          <a:p>
            <a:pPr eaLnBrk="0" hangingPunct="0"/>
            <a:r>
              <a:rPr b="1" i="1" dirty="0">
                <a:latin typeface="Times New Roman" panose="02020603050405020304" pitchFamily="18" charset="0"/>
              </a:rPr>
              <a:t>S</a:t>
            </a:r>
            <a:r>
              <a:rPr b="1" i="1" baseline="-25000" dirty="0">
                <a:latin typeface="Times New Roman" panose="02020603050405020304" pitchFamily="18" charset="0"/>
              </a:rPr>
              <a:t>Y</a:t>
            </a:r>
            <a:endParaRPr b="1" i="1" baseline="-25000" dirty="0">
              <a:latin typeface="Times New Roman" panose="02020603050405020304" pitchFamily="18" charset="0"/>
            </a:endParaRPr>
          </a:p>
        </p:txBody>
      </p:sp>
      <p:sp>
        <p:nvSpPr>
          <p:cNvPr id="82958" name="Line 15"/>
          <p:cNvSpPr/>
          <p:nvPr/>
        </p:nvSpPr>
        <p:spPr>
          <a:xfrm flipV="1">
            <a:off x="3409950" y="4279900"/>
            <a:ext cx="219075" cy="1066800"/>
          </a:xfrm>
          <a:prstGeom prst="line">
            <a:avLst/>
          </a:prstGeom>
          <a:ln w="12700" cap="flat" cmpd="sng">
            <a:solidFill>
              <a:srgbClr val="B0D460"/>
            </a:solidFill>
            <a:prstDash val="solid"/>
            <a:headEnd type="none" w="med" len="med"/>
            <a:tailEnd type="triangle" w="med" len="med"/>
          </a:ln>
        </p:spPr>
      </p:sp>
      <p:sp>
        <p:nvSpPr>
          <p:cNvPr id="82959" name="Rectangle 16"/>
          <p:cNvSpPr/>
          <p:nvPr/>
        </p:nvSpPr>
        <p:spPr>
          <a:xfrm>
            <a:off x="3300413" y="5335588"/>
            <a:ext cx="301625" cy="454025"/>
          </a:xfrm>
          <a:prstGeom prst="rect">
            <a:avLst/>
          </a:prstGeom>
          <a:noFill/>
          <a:ln w="12700">
            <a:noFill/>
          </a:ln>
        </p:spPr>
        <p:txBody>
          <a:bodyPr lIns="90488" tIns="44450" rIns="90488" bIns="44450">
            <a:spAutoFit/>
          </a:bodyPr>
          <a:p>
            <a:pPr eaLnBrk="0" hangingPunct="0"/>
            <a:r>
              <a:rPr b="1" dirty="0">
                <a:latin typeface="Times New Roman" panose="02020603050405020304" pitchFamily="18" charset="0"/>
              </a:rPr>
              <a:t>^</a:t>
            </a:r>
            <a:endParaRPr b="1" dirty="0">
              <a:latin typeface="Times New Roman" panose="02020603050405020304" pitchFamily="18" charset="0"/>
            </a:endParaRPr>
          </a:p>
        </p:txBody>
      </p:sp>
      <p:sp>
        <p:nvSpPr>
          <p:cNvPr id="82960" name="AutoShape 17"/>
          <p:cNvSpPr/>
          <p:nvPr/>
        </p:nvSpPr>
        <p:spPr>
          <a:xfrm>
            <a:off x="6680200" y="5111750"/>
            <a:ext cx="1816100" cy="977900"/>
          </a:xfrm>
          <a:prstGeom prst="roundRect">
            <a:avLst>
              <a:gd name="adj" fmla="val 11181"/>
            </a:avLst>
          </a:prstGeom>
          <a:solidFill>
            <a:srgbClr val="E9F05A"/>
          </a:solidFill>
          <a:ln w="12700" cap="flat" cmpd="sng">
            <a:solidFill>
              <a:srgbClr val="B0D460"/>
            </a:solidFill>
            <a:prstDash val="solid"/>
            <a:headEnd type="none" w="med" len="med"/>
            <a:tailEnd type="none" w="med" len="med"/>
          </a:ln>
        </p:spPr>
        <p:txBody>
          <a:bodyPr wrap="none" anchor="ctr" anchorCtr="0"/>
          <a:p>
            <a:endParaRPr dirty="0">
              <a:latin typeface="Times New Roman" panose="02020603050405020304" pitchFamily="18" charset="0"/>
            </a:endParaRPr>
          </a:p>
        </p:txBody>
      </p:sp>
      <p:sp>
        <p:nvSpPr>
          <p:cNvPr id="82961" name="Rectangle 18"/>
          <p:cNvSpPr/>
          <p:nvPr/>
        </p:nvSpPr>
        <p:spPr>
          <a:xfrm>
            <a:off x="6629400" y="5181600"/>
            <a:ext cx="1978025" cy="819150"/>
          </a:xfrm>
          <a:prstGeom prst="rect">
            <a:avLst/>
          </a:prstGeom>
          <a:noFill/>
          <a:ln w="12700">
            <a:noFill/>
          </a:ln>
        </p:spPr>
        <p:txBody>
          <a:bodyPr wrap="none" anchor="ctr" anchorCtr="0"/>
          <a:p>
            <a:pPr algn="ctr" eaLnBrk="0" hangingPunct="0"/>
            <a:r>
              <a:rPr b="1" dirty="0">
                <a:latin typeface="Times New Roman" panose="02020603050405020304" pitchFamily="18" charset="0"/>
              </a:rPr>
              <a:t>Prediction</a:t>
            </a:r>
            <a:br>
              <a:rPr b="1" dirty="0">
                <a:latin typeface="Times New Roman" panose="02020603050405020304" pitchFamily="18" charset="0"/>
              </a:rPr>
            </a:br>
            <a:r>
              <a:rPr b="1" dirty="0">
                <a:latin typeface="Times New Roman" panose="02020603050405020304" pitchFamily="18" charset="0"/>
              </a:rPr>
              <a:t>Interval</a:t>
            </a:r>
            <a:endParaRPr b="1" dirty="0">
              <a:latin typeface="Times New Roman" panose="02020603050405020304" pitchFamily="18" charset="0"/>
            </a:endParaRPr>
          </a:p>
        </p:txBody>
      </p:sp>
      <p:sp>
        <p:nvSpPr>
          <p:cNvPr id="82962" name="Line 19"/>
          <p:cNvSpPr/>
          <p:nvPr/>
        </p:nvSpPr>
        <p:spPr>
          <a:xfrm flipV="1">
            <a:off x="7448550" y="4391025"/>
            <a:ext cx="79375" cy="727075"/>
          </a:xfrm>
          <a:prstGeom prst="line">
            <a:avLst/>
          </a:prstGeom>
          <a:ln w="12700" cap="flat" cmpd="sng">
            <a:solidFill>
              <a:srgbClr val="B0D460"/>
            </a:solidFill>
            <a:prstDash val="solid"/>
            <a:headEnd type="none" w="med" len="med"/>
            <a:tailEnd type="triangle" w="med" len="med"/>
          </a:ln>
        </p:spPr>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Rectangle 2"/>
          <p:cNvSpPr>
            <a:spLocks noGrp="1"/>
          </p:cNvSpPr>
          <p:nvPr>
            <p:ph type="title"/>
          </p:nvPr>
        </p:nvSpPr>
        <p:spPr>
          <a:ln/>
        </p:spPr>
        <p:txBody>
          <a:bodyPr vert="horz" wrap="square" lIns="90488" tIns="44450" rIns="90488" bIns="44450" anchor="ctr" anchorCtr="1"/>
          <a:p>
            <a:r>
              <a:rPr sz="4000" b="1" dirty="0"/>
              <a:t>Confidence intervals for mean</a:t>
            </a:r>
            <a:br>
              <a:rPr sz="4000" b="1" dirty="0"/>
            </a:br>
            <a:r>
              <a:rPr sz="4000" b="1" dirty="0"/>
              <a:t>values and prediction intervals</a:t>
            </a:r>
            <a:br>
              <a:rPr sz="4000" b="1" dirty="0"/>
            </a:br>
            <a:r>
              <a:rPr sz="4000" b="1" dirty="0"/>
              <a:t>for new values</a:t>
            </a:r>
            <a:endParaRPr sz="4000" b="1" dirty="0"/>
          </a:p>
        </p:txBody>
      </p:sp>
      <p:pic>
        <p:nvPicPr>
          <p:cNvPr id="83971" name="Picture 4" descr="Page 645.JPG"/>
          <p:cNvPicPr>
            <a:picLocks noChangeAspect="1"/>
          </p:cNvPicPr>
          <p:nvPr/>
        </p:nvPicPr>
        <p:blipFill>
          <a:blip r:embed="rId1"/>
          <a:stretch>
            <a:fillRect/>
          </a:stretch>
        </p:blipFill>
        <p:spPr>
          <a:xfrm>
            <a:off x="1600200" y="1981200"/>
            <a:ext cx="6410325" cy="4000500"/>
          </a:xfrm>
          <a:prstGeom prst="rect">
            <a:avLst/>
          </a:prstGeom>
          <a:noFill/>
          <a:ln w="9525">
            <a:noFill/>
          </a:ln>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Rectangle 2"/>
          <p:cNvSpPr>
            <a:spLocks noGrp="1"/>
          </p:cNvSpPr>
          <p:nvPr>
            <p:ph type="title"/>
          </p:nvPr>
        </p:nvSpPr>
        <p:spPr>
          <a:xfrm>
            <a:off x="457200" y="914400"/>
            <a:ext cx="8229600" cy="1143000"/>
          </a:xfrm>
          <a:ln/>
        </p:spPr>
        <p:txBody>
          <a:bodyPr vert="horz" wrap="square" lIns="90488" tIns="44450" rIns="90488" bIns="44450" anchor="ctr" anchorCtr="1"/>
          <a:p>
            <a:r>
              <a:rPr b="1" dirty="0">
                <a:solidFill>
                  <a:srgbClr val="8E0D30"/>
                </a:solidFill>
              </a:rPr>
              <a:t>11.7</a:t>
            </a:r>
            <a:endParaRPr b="1" dirty="0">
              <a:solidFill>
                <a:srgbClr val="8E0D30"/>
              </a:solidFill>
            </a:endParaRPr>
          </a:p>
        </p:txBody>
      </p:sp>
      <p:sp>
        <p:nvSpPr>
          <p:cNvPr id="84995" name="Rectangle 3"/>
          <p:cNvSpPr>
            <a:spLocks noGrp="1"/>
          </p:cNvSpPr>
          <p:nvPr>
            <p:ph sz="half" idx="1"/>
          </p:nvPr>
        </p:nvSpPr>
        <p:spPr>
          <a:xfrm>
            <a:off x="520700" y="3048000"/>
            <a:ext cx="8242300" cy="3017838"/>
          </a:xfrm>
          <a:ln/>
        </p:spPr>
        <p:txBody>
          <a:bodyPr vert="horz" wrap="square" lIns="90488" tIns="44450" rIns="90488" bIns="44450" anchor="t" anchorCtr="0"/>
          <a:p>
            <a:pPr marL="0" indent="0" algn="ctr">
              <a:buClrTx/>
              <a:buSzTx/>
              <a:buFontTx/>
              <a:buNone/>
            </a:pPr>
            <a:r>
              <a:rPr sz="4200" b="1" dirty="0">
                <a:solidFill>
                  <a:srgbClr val="141413"/>
                </a:solidFill>
                <a:latin typeface="+mn-lt"/>
                <a:ea typeface="+mn-ea"/>
                <a:cs typeface="+mn-cs"/>
              </a:rPr>
              <a:t>A Complete Example</a:t>
            </a:r>
            <a:endParaRPr sz="4200" dirty="0">
              <a:solidFill>
                <a:srgbClr val="141413"/>
              </a:solidFill>
              <a:latin typeface="+mn-lt"/>
              <a:ea typeface="+mn-ea"/>
              <a:cs typeface="+mn-cs"/>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Rectangle 2"/>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86019" name="Rectangle 3"/>
          <p:cNvSpPr>
            <a:spLocks noGrp="1"/>
          </p:cNvSpPr>
          <p:nvPr>
            <p:ph idx="1"/>
          </p:nvPr>
        </p:nvSpPr>
        <p:spPr>
          <a:xfrm>
            <a:off x="457200" y="1371600"/>
            <a:ext cx="8294688" cy="4724400"/>
          </a:xfrm>
          <a:ln/>
        </p:spPr>
        <p:txBody>
          <a:bodyPr vert="horz" wrap="square" lIns="90488" tIns="44450" rIns="90488" bIns="44450" anchor="t" anchorCtr="0"/>
          <a:p>
            <a:pPr marL="0" indent="0">
              <a:spcBef>
                <a:spcPct val="30000"/>
              </a:spcBef>
              <a:buClr>
                <a:srgbClr val="8E0D30"/>
              </a:buClr>
              <a:buNone/>
            </a:pPr>
            <a:r>
              <a:rPr dirty="0">
                <a:solidFill>
                  <a:srgbClr val="141413"/>
                </a:solidFill>
              </a:rPr>
              <a:t>Suppose a fire insurance company wants to relate the amount of fire damage in major residential fires to the distance between the burning house and the nearest fire station. The study is to be conducted in a large suburb of a major city; a sample of 15 recent fires in this suburb is selected. The amount of damage, </a:t>
            </a:r>
            <a:r>
              <a:rPr i="1" dirty="0">
                <a:solidFill>
                  <a:srgbClr val="141413"/>
                </a:solidFill>
              </a:rPr>
              <a:t>y</a:t>
            </a:r>
            <a:r>
              <a:rPr dirty="0">
                <a:solidFill>
                  <a:srgbClr val="141413"/>
                </a:solidFill>
              </a:rPr>
              <a:t>, and the distance between the fire and the nearest fire station, </a:t>
            </a:r>
            <a:r>
              <a:rPr i="1" dirty="0">
                <a:solidFill>
                  <a:srgbClr val="141413"/>
                </a:solidFill>
              </a:rPr>
              <a:t>x</a:t>
            </a:r>
            <a:r>
              <a:rPr dirty="0">
                <a:solidFill>
                  <a:srgbClr val="141413"/>
                </a:solidFill>
              </a:rPr>
              <a:t>, are recorded for each fire. </a:t>
            </a:r>
            <a:endParaRPr dirty="0">
              <a:solidFill>
                <a:srgbClr val="141413"/>
              </a:solidFill>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Rectangle 2"/>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pic>
        <p:nvPicPr>
          <p:cNvPr id="87043" name="Picture 5" descr="Screen shot 2010-03-27 at 10"/>
          <p:cNvPicPr>
            <a:picLocks noChangeAspect="1"/>
          </p:cNvPicPr>
          <p:nvPr/>
        </p:nvPicPr>
        <p:blipFill>
          <a:blip r:embed="rId1"/>
          <a:stretch>
            <a:fillRect/>
          </a:stretch>
        </p:blipFill>
        <p:spPr>
          <a:xfrm>
            <a:off x="609600" y="1143000"/>
            <a:ext cx="7848600" cy="5103813"/>
          </a:xfrm>
          <a:prstGeom prst="rect">
            <a:avLst/>
          </a:prstGeom>
          <a:noFill/>
          <a:ln w="9525">
            <a:noFill/>
          </a:ln>
        </p:spPr>
      </p:pic>
      <p:sp>
        <p:nvSpPr>
          <p:cNvPr id="87044" name="Rectangle 3"/>
          <p:cNvSpPr/>
          <p:nvPr/>
        </p:nvSpPr>
        <p:spPr>
          <a:xfrm>
            <a:off x="762000" y="1219200"/>
            <a:ext cx="1143000" cy="304800"/>
          </a:xfrm>
          <a:prstGeom prst="rect">
            <a:avLst/>
          </a:prstGeom>
          <a:solidFill>
            <a:srgbClr val="F6F4E2"/>
          </a:solidFill>
          <a:ln w="9525">
            <a:noFill/>
          </a:ln>
        </p:spPr>
        <p:txBody>
          <a:bodyPr>
            <a:spAutoFit/>
          </a:bodyPr>
          <a:p>
            <a:endParaRPr dirty="0">
              <a:latin typeface="Times New Roman" panose="02020603050405020304" pitchFamily="18" charset="0"/>
              <a:ea typeface="Arial" panose="020B0604020202020204" pitchFamily="34" charset="0"/>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Rectangle 2"/>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88067" name="Rectangle 3"/>
          <p:cNvSpPr>
            <a:spLocks noGrp="1"/>
          </p:cNvSpPr>
          <p:nvPr>
            <p:ph idx="1"/>
          </p:nvPr>
        </p:nvSpPr>
        <p:spPr>
          <a:xfrm>
            <a:off x="457200" y="1371600"/>
            <a:ext cx="8294688" cy="4724400"/>
          </a:xfrm>
          <a:ln/>
        </p:spPr>
        <p:txBody>
          <a:bodyPr vert="horz" wrap="square" lIns="90488" tIns="44450" rIns="90488" bIns="44450" anchor="t" anchorCtr="0"/>
          <a:p>
            <a:pPr marL="0" indent="0">
              <a:spcBef>
                <a:spcPct val="30000"/>
              </a:spcBef>
              <a:buClr>
                <a:srgbClr val="8E0D30"/>
              </a:buClr>
              <a:buNone/>
            </a:pPr>
            <a:r>
              <a:rPr b="1" dirty="0">
                <a:solidFill>
                  <a:srgbClr val="141413"/>
                </a:solidFill>
              </a:rPr>
              <a:t>Step 1</a:t>
            </a:r>
            <a:r>
              <a:rPr dirty="0">
                <a:solidFill>
                  <a:srgbClr val="141413"/>
                </a:solidFill>
              </a:rPr>
              <a:t>: First, we hypothesize a model to relate fire damage, </a:t>
            </a:r>
            <a:r>
              <a:rPr i="1" dirty="0">
                <a:solidFill>
                  <a:srgbClr val="141413"/>
                </a:solidFill>
              </a:rPr>
              <a:t>y</a:t>
            </a:r>
            <a:r>
              <a:rPr dirty="0">
                <a:solidFill>
                  <a:srgbClr val="141413"/>
                </a:solidFill>
              </a:rPr>
              <a:t>, to the distance from the nearest fire station, </a:t>
            </a:r>
            <a:r>
              <a:rPr i="1" dirty="0">
                <a:solidFill>
                  <a:srgbClr val="141413"/>
                </a:solidFill>
              </a:rPr>
              <a:t>x</a:t>
            </a:r>
            <a:r>
              <a:rPr dirty="0">
                <a:solidFill>
                  <a:srgbClr val="141413"/>
                </a:solidFill>
              </a:rPr>
              <a:t>. We hypothesize a straight-line probabilistic model:</a:t>
            </a:r>
            <a:endParaRPr dirty="0">
              <a:solidFill>
                <a:srgbClr val="141413"/>
              </a:solidFill>
            </a:endParaRPr>
          </a:p>
          <a:p>
            <a:pPr marL="0" indent="0">
              <a:spcBef>
                <a:spcPct val="30000"/>
              </a:spcBef>
              <a:buClr>
                <a:srgbClr val="8E0D30"/>
              </a:buClr>
              <a:buNone/>
            </a:pPr>
            <a:r>
              <a:rPr dirty="0">
                <a:solidFill>
                  <a:srgbClr val="141413"/>
                </a:solidFill>
              </a:rPr>
              <a:t>			</a:t>
            </a:r>
            <a:r>
              <a:rPr i="1" dirty="0">
                <a:solidFill>
                  <a:srgbClr val="141413"/>
                </a:solidFill>
              </a:rPr>
              <a:t>y</a:t>
            </a:r>
            <a:r>
              <a:rPr dirty="0">
                <a:solidFill>
                  <a:srgbClr val="141413"/>
                </a:solidFill>
              </a:rPr>
              <a:t> =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0</a:t>
            </a:r>
            <a:r>
              <a:rPr dirty="0">
                <a:solidFill>
                  <a:srgbClr val="141413"/>
                </a:solidFill>
              </a:rPr>
              <a:t> +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i="1" dirty="0">
                <a:solidFill>
                  <a:srgbClr val="141413"/>
                </a:solidFill>
              </a:rPr>
              <a:t>x</a:t>
            </a:r>
            <a:r>
              <a:rPr dirty="0">
                <a:solidFill>
                  <a:srgbClr val="141413"/>
                </a:solidFill>
              </a:rPr>
              <a:t> + </a:t>
            </a:r>
            <a:r>
              <a:rPr i="1" dirty="0">
                <a:solidFill>
                  <a:srgbClr val="141413"/>
                </a:solidFill>
                <a:latin typeface="Symbol" panose="05050102010706020507" pitchFamily="18" charset="2"/>
                <a:sym typeface="Symbol" panose="05050102010706020507" pitchFamily="18" charset="2"/>
              </a:rPr>
              <a:t></a:t>
            </a:r>
            <a:endParaRPr i="1" dirty="0">
              <a:solidFill>
                <a:srgbClr val="141413"/>
              </a:solidFill>
              <a:latin typeface="Symbol" panose="05050102010706020507" pitchFamily="18" charset="2"/>
              <a:sym typeface="Symbol" panose="05050102010706020507" pitchFamily="18" charset="2"/>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Rectangle 2"/>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29700" name="Rectangle 3"/>
          <p:cNvSpPr>
            <a:spLocks noGrp="1"/>
          </p:cNvSpPr>
          <p:nvPr>
            <p:ph idx="1"/>
          </p:nvPr>
        </p:nvSpPr>
        <p:spPr>
          <a:xfrm>
            <a:off x="457200" y="1371600"/>
            <a:ext cx="8294688" cy="4724400"/>
          </a:xfrm>
          <a:ln/>
        </p:spPr>
        <p:txBody>
          <a:bodyPr vert="horz" wrap="square" lIns="90488" tIns="44450" rIns="90488" bIns="44450" anchor="t" anchorCtr="0"/>
          <a:p>
            <a:pPr marL="0" indent="0">
              <a:spcBef>
                <a:spcPct val="30000"/>
              </a:spcBef>
              <a:buClr>
                <a:srgbClr val="8E0D30"/>
              </a:buClr>
              <a:buNone/>
            </a:pPr>
            <a:r>
              <a:rPr b="1" dirty="0">
                <a:solidFill>
                  <a:srgbClr val="141413"/>
                </a:solidFill>
              </a:rPr>
              <a:t>Step 2</a:t>
            </a:r>
            <a:r>
              <a:rPr dirty="0">
                <a:solidFill>
                  <a:srgbClr val="141413"/>
                </a:solidFill>
              </a:rPr>
              <a:t>: Use a statistical software package to estimate the unknown parameters in the deterministic component of the hypothesized model. The Excel printout for the simple linear regression analysis is shown on the next slide. The least squares estimates of the slope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and intercept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0</a:t>
            </a:r>
            <a:r>
              <a:rPr dirty="0">
                <a:solidFill>
                  <a:srgbClr val="141413"/>
                </a:solidFill>
              </a:rPr>
              <a:t>, highlighted on the printout, are</a:t>
            </a:r>
            <a:endParaRPr i="1" dirty="0">
              <a:solidFill>
                <a:srgbClr val="141413"/>
              </a:solidFill>
              <a:latin typeface="Symbol" panose="05050102010706020507" pitchFamily="18" charset="2"/>
              <a:sym typeface="Symbol" panose="05050102010706020507" pitchFamily="18" charset="2"/>
            </a:endParaRPr>
          </a:p>
        </p:txBody>
      </p:sp>
      <p:graphicFrame>
        <p:nvGraphicFramePr>
          <p:cNvPr id="29698" name="Object 4"/>
          <p:cNvGraphicFramePr>
            <a:graphicFrameLocks noChangeAspect="1"/>
          </p:cNvGraphicFramePr>
          <p:nvPr/>
        </p:nvGraphicFramePr>
        <p:xfrm>
          <a:off x="3962400" y="5067300"/>
          <a:ext cx="2222500" cy="1117600"/>
        </p:xfrm>
        <a:graphic>
          <a:graphicData uri="http://schemas.openxmlformats.org/presentationml/2006/ole">
            <mc:AlternateContent xmlns:mc="http://schemas.openxmlformats.org/markup-compatibility/2006">
              <mc:Choice xmlns:v="urn:schemas-microsoft-com:vml" Requires="v">
                <p:oleObj spid="_x0000_s3129" name="" r:id="rId1" imgW="2222500" imgH="1117600" progId="Equation.DSMT4">
                  <p:embed/>
                </p:oleObj>
              </mc:Choice>
              <mc:Fallback>
                <p:oleObj name="" r:id="rId1" imgW="2222500" imgH="1117600" progId="Equation.DSMT4">
                  <p:embed/>
                  <p:pic>
                    <p:nvPicPr>
                      <p:cNvPr id="0" name="Picture 3128"/>
                      <p:cNvPicPr/>
                      <p:nvPr/>
                    </p:nvPicPr>
                    <p:blipFill>
                      <a:blip r:embed="rId2"/>
                      <a:stretch>
                        <a:fillRect/>
                      </a:stretch>
                    </p:blipFill>
                    <p:spPr>
                      <a:xfrm>
                        <a:off x="3962400" y="5067300"/>
                        <a:ext cx="2222500" cy="1117600"/>
                      </a:xfrm>
                      <a:prstGeom prst="rect">
                        <a:avLst/>
                      </a:prstGeom>
                      <a:noFill/>
                      <a:ln w="38100">
                        <a:noFill/>
                        <a:miter/>
                      </a:ln>
                    </p:spPr>
                  </p:pic>
                </p:oleObj>
              </mc:Fallback>
            </mc:AlternateContent>
          </a:graphicData>
        </a:graphic>
      </p:graphicFrame>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3"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pic>
        <p:nvPicPr>
          <p:cNvPr id="30724" name="Picture 7" descr="Screen shot 2010-03-27 at 10"/>
          <p:cNvPicPr>
            <a:picLocks noChangeAspect="1"/>
          </p:cNvPicPr>
          <p:nvPr/>
        </p:nvPicPr>
        <p:blipFill>
          <a:blip r:embed="rId1"/>
          <a:stretch>
            <a:fillRect/>
          </a:stretch>
        </p:blipFill>
        <p:spPr>
          <a:xfrm>
            <a:off x="304800" y="1219200"/>
            <a:ext cx="8610600" cy="4154488"/>
          </a:xfrm>
          <a:prstGeom prst="rect">
            <a:avLst/>
          </a:prstGeom>
          <a:noFill/>
          <a:ln w="9525">
            <a:noFill/>
          </a:ln>
        </p:spPr>
      </p:pic>
      <p:graphicFrame>
        <p:nvGraphicFramePr>
          <p:cNvPr id="30722" name="Object 8"/>
          <p:cNvGraphicFramePr>
            <a:graphicFrameLocks noChangeAspect="1"/>
          </p:cNvGraphicFramePr>
          <p:nvPr/>
        </p:nvGraphicFramePr>
        <p:xfrm>
          <a:off x="914400" y="5822950"/>
          <a:ext cx="6719888" cy="406400"/>
        </p:xfrm>
        <a:graphic>
          <a:graphicData uri="http://schemas.openxmlformats.org/presentationml/2006/ole">
            <mc:AlternateContent xmlns:mc="http://schemas.openxmlformats.org/markup-compatibility/2006">
              <mc:Choice xmlns:v="urn:schemas-microsoft-com:vml" Requires="v">
                <p:oleObj spid="_x0000_s3130" name="" r:id="rId2" imgW="6718300" imgH="406400" progId="Equation.DSMT4">
                  <p:embed/>
                </p:oleObj>
              </mc:Choice>
              <mc:Fallback>
                <p:oleObj name="" r:id="rId2" imgW="6718300" imgH="406400" progId="Equation.DSMT4">
                  <p:embed/>
                  <p:pic>
                    <p:nvPicPr>
                      <p:cNvPr id="0" name="Picture 3129"/>
                      <p:cNvPicPr/>
                      <p:nvPr/>
                    </p:nvPicPr>
                    <p:blipFill>
                      <a:blip r:embed="rId3"/>
                      <a:stretch>
                        <a:fillRect/>
                      </a:stretch>
                    </p:blipFill>
                    <p:spPr>
                      <a:xfrm>
                        <a:off x="914400" y="5822950"/>
                        <a:ext cx="6719888" cy="406400"/>
                      </a:xfrm>
                      <a:prstGeom prst="rect">
                        <a:avLst/>
                      </a:prstGeom>
                      <a:noFill/>
                      <a:ln w="38100">
                        <a:noFill/>
                        <a:miter/>
                      </a:ln>
                    </p:spPr>
                  </p:pic>
                </p:oleObj>
              </mc:Fallback>
            </mc:AlternateContent>
          </a:graphicData>
        </a:graphic>
      </p:graphicFrame>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89091" name="Rectangle 4"/>
          <p:cNvSpPr>
            <a:spLocks noGrp="1"/>
          </p:cNvSpPr>
          <p:nvPr>
            <p:ph idx="1"/>
          </p:nvPr>
        </p:nvSpPr>
        <p:spPr>
          <a:xfrm>
            <a:off x="457200" y="1371600"/>
            <a:ext cx="8294688" cy="1295400"/>
          </a:xfrm>
          <a:ln/>
        </p:spPr>
        <p:txBody>
          <a:bodyPr vert="horz" wrap="square" lIns="90488" tIns="44450" rIns="90488" bIns="44450" anchor="t" anchorCtr="0"/>
          <a:p>
            <a:pPr marL="0" indent="0">
              <a:spcBef>
                <a:spcPct val="30000"/>
              </a:spcBef>
              <a:buClr>
                <a:srgbClr val="8E0D30"/>
              </a:buClr>
              <a:buNone/>
            </a:pPr>
            <a:r>
              <a:rPr dirty="0">
                <a:solidFill>
                  <a:srgbClr val="141413"/>
                </a:solidFill>
              </a:rPr>
              <a:t>This prediction equation is graphed in the Minitab scatterplot.</a:t>
            </a:r>
            <a:endParaRPr dirty="0">
              <a:solidFill>
                <a:srgbClr val="141413"/>
              </a:solidFill>
            </a:endParaRPr>
          </a:p>
        </p:txBody>
      </p:sp>
      <p:pic>
        <p:nvPicPr>
          <p:cNvPr id="89092" name="Picture 6" descr="Screen shot 2010-03-27 at 10"/>
          <p:cNvPicPr>
            <a:picLocks noChangeAspect="1"/>
          </p:cNvPicPr>
          <p:nvPr/>
        </p:nvPicPr>
        <p:blipFill>
          <a:blip r:embed="rId1"/>
          <a:stretch>
            <a:fillRect/>
          </a:stretch>
        </p:blipFill>
        <p:spPr>
          <a:xfrm>
            <a:off x="1981200" y="2667000"/>
            <a:ext cx="5346700" cy="3568700"/>
          </a:xfrm>
          <a:prstGeom prst="rect">
            <a:avLst/>
          </a:prstGeom>
          <a:noFill/>
          <a:ln w="9525">
            <a:noFill/>
          </a:ln>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8"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31749" name="Rectangle 4"/>
          <p:cNvSpPr>
            <a:spLocks noGrp="1"/>
          </p:cNvSpPr>
          <p:nvPr>
            <p:ph idx="1"/>
          </p:nvPr>
        </p:nvSpPr>
        <p:spPr>
          <a:xfrm>
            <a:off x="457200" y="1371600"/>
            <a:ext cx="8294688" cy="4724400"/>
          </a:xfrm>
          <a:ln/>
        </p:spPr>
        <p:txBody>
          <a:bodyPr vert="horz" wrap="square" lIns="90488" tIns="44450" rIns="90488" bIns="44450" anchor="t" anchorCtr="0"/>
          <a:p>
            <a:pPr marL="0" indent="0">
              <a:spcBef>
                <a:spcPct val="30000"/>
              </a:spcBef>
              <a:buClr>
                <a:srgbClr val="8E0D30"/>
              </a:buClr>
              <a:buNone/>
            </a:pPr>
            <a:r>
              <a:rPr dirty="0">
                <a:solidFill>
                  <a:srgbClr val="141413"/>
                </a:solidFill>
              </a:rPr>
              <a:t>The least squares estimate of the slope,                   </a:t>
            </a:r>
            <a:br>
              <a:rPr dirty="0">
                <a:solidFill>
                  <a:srgbClr val="141413"/>
                </a:solidFill>
              </a:rPr>
            </a:br>
            <a:r>
              <a:rPr dirty="0">
                <a:solidFill>
                  <a:srgbClr val="141413"/>
                </a:solidFill>
              </a:rPr>
              <a:t>              implies that the estimated mean damage increases by $4,919 for each additional mile from the fire station. This interpretation is valid over the range of </a:t>
            </a:r>
            <a:r>
              <a:rPr i="1" dirty="0">
                <a:solidFill>
                  <a:srgbClr val="141413"/>
                </a:solidFill>
              </a:rPr>
              <a:t>x</a:t>
            </a:r>
            <a:r>
              <a:rPr dirty="0">
                <a:solidFill>
                  <a:srgbClr val="141413"/>
                </a:solidFill>
              </a:rPr>
              <a:t>, or from .7 to 6.1 miles from the station. The estimated </a:t>
            </a:r>
            <a:r>
              <a:rPr i="1" dirty="0">
                <a:solidFill>
                  <a:srgbClr val="141413"/>
                </a:solidFill>
              </a:rPr>
              <a:t>y</a:t>
            </a:r>
            <a:r>
              <a:rPr dirty="0">
                <a:solidFill>
                  <a:srgbClr val="141413"/>
                </a:solidFill>
              </a:rPr>
              <a:t>-intercept,               , has the interpretation that a fire 0 miles from the fire station has an estimated mean damage of $10,278. </a:t>
            </a:r>
            <a:endParaRPr dirty="0">
              <a:solidFill>
                <a:srgbClr val="141413"/>
              </a:solidFill>
            </a:endParaRPr>
          </a:p>
        </p:txBody>
      </p:sp>
      <p:graphicFrame>
        <p:nvGraphicFramePr>
          <p:cNvPr id="31746" name="Object 5"/>
          <p:cNvGraphicFramePr>
            <a:graphicFrameLocks noChangeAspect="1"/>
          </p:cNvGraphicFramePr>
          <p:nvPr/>
        </p:nvGraphicFramePr>
        <p:xfrm>
          <a:off x="533400" y="1905000"/>
          <a:ext cx="1524000" cy="508000"/>
        </p:xfrm>
        <a:graphic>
          <a:graphicData uri="http://schemas.openxmlformats.org/presentationml/2006/ole">
            <mc:AlternateContent xmlns:mc="http://schemas.openxmlformats.org/markup-compatibility/2006">
              <mc:Choice xmlns:v="urn:schemas-microsoft-com:vml" Requires="v">
                <p:oleObj spid="_x0000_s3131" name="" r:id="rId1" imgW="1524000" imgH="508000" progId="Equation.DSMT4">
                  <p:embed/>
                </p:oleObj>
              </mc:Choice>
              <mc:Fallback>
                <p:oleObj name="" r:id="rId1" imgW="1524000" imgH="508000" progId="Equation.DSMT4">
                  <p:embed/>
                  <p:pic>
                    <p:nvPicPr>
                      <p:cNvPr id="0" name="Picture 3130"/>
                      <p:cNvPicPr/>
                      <p:nvPr/>
                    </p:nvPicPr>
                    <p:blipFill>
                      <a:blip r:embed="rId2"/>
                      <a:stretch>
                        <a:fillRect/>
                      </a:stretch>
                    </p:blipFill>
                    <p:spPr>
                      <a:xfrm>
                        <a:off x="533400" y="1905000"/>
                        <a:ext cx="1524000" cy="508000"/>
                      </a:xfrm>
                      <a:prstGeom prst="rect">
                        <a:avLst/>
                      </a:prstGeom>
                      <a:noFill/>
                      <a:ln w="38100">
                        <a:noFill/>
                        <a:miter/>
                      </a:ln>
                    </p:spPr>
                  </p:pic>
                </p:oleObj>
              </mc:Fallback>
            </mc:AlternateContent>
          </a:graphicData>
        </a:graphic>
      </p:graphicFrame>
      <p:graphicFrame>
        <p:nvGraphicFramePr>
          <p:cNvPr id="31747" name="Object 6"/>
          <p:cNvGraphicFramePr>
            <a:graphicFrameLocks noChangeAspect="1"/>
          </p:cNvGraphicFramePr>
          <p:nvPr/>
        </p:nvGraphicFramePr>
        <p:xfrm>
          <a:off x="4419600" y="4343400"/>
          <a:ext cx="1689100" cy="508000"/>
        </p:xfrm>
        <a:graphic>
          <a:graphicData uri="http://schemas.openxmlformats.org/presentationml/2006/ole">
            <mc:AlternateContent xmlns:mc="http://schemas.openxmlformats.org/markup-compatibility/2006">
              <mc:Choice xmlns:v="urn:schemas-microsoft-com:vml" Requires="v">
                <p:oleObj spid="_x0000_s3132" name="" r:id="rId3" imgW="1689100" imgH="508000" progId="Equation.DSMT4">
                  <p:embed/>
                </p:oleObj>
              </mc:Choice>
              <mc:Fallback>
                <p:oleObj name="" r:id="rId3" imgW="1689100" imgH="508000" progId="Equation.DSMT4">
                  <p:embed/>
                  <p:pic>
                    <p:nvPicPr>
                      <p:cNvPr id="0" name="Picture 3131"/>
                      <p:cNvPicPr/>
                      <p:nvPr/>
                    </p:nvPicPr>
                    <p:blipFill>
                      <a:blip r:embed="rId4"/>
                      <a:stretch>
                        <a:fillRect/>
                      </a:stretch>
                    </p:blipFill>
                    <p:spPr>
                      <a:xfrm>
                        <a:off x="4419600" y="4343400"/>
                        <a:ext cx="1689100" cy="508000"/>
                      </a:xfrm>
                      <a:prstGeom prst="rect">
                        <a:avLst/>
                      </a:prstGeom>
                      <a:noFill/>
                      <a:ln w="38100">
                        <a:noFill/>
                        <a:miter/>
                      </a:ln>
                    </p:spPr>
                  </p:pic>
                </p:oleObj>
              </mc:Fallback>
            </mc:AlternateContent>
          </a:graphicData>
        </a:graphic>
      </p:graphicFrame>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90115" name="Rectangle 4"/>
          <p:cNvSpPr>
            <a:spLocks noGrp="1"/>
          </p:cNvSpPr>
          <p:nvPr>
            <p:ph idx="1"/>
          </p:nvPr>
        </p:nvSpPr>
        <p:spPr>
          <a:xfrm>
            <a:off x="457200" y="1219200"/>
            <a:ext cx="8294688" cy="5257800"/>
          </a:xfrm>
          <a:ln/>
        </p:spPr>
        <p:txBody>
          <a:bodyPr vert="horz" wrap="square" lIns="90488" tIns="44450" rIns="90488" bIns="44450" anchor="t" anchorCtr="0"/>
          <a:p>
            <a:pPr marL="0" indent="0">
              <a:spcBef>
                <a:spcPct val="30000"/>
              </a:spcBef>
              <a:buClr>
                <a:srgbClr val="8E0D30"/>
              </a:buClr>
              <a:buNone/>
            </a:pPr>
            <a:r>
              <a:rPr b="1" dirty="0">
                <a:solidFill>
                  <a:srgbClr val="141413"/>
                </a:solidFill>
              </a:rPr>
              <a:t>Step 3</a:t>
            </a:r>
            <a:r>
              <a:rPr dirty="0">
                <a:solidFill>
                  <a:srgbClr val="141413"/>
                </a:solidFill>
              </a:rPr>
              <a:t>: Specify the probability distribution of the random error component </a:t>
            </a:r>
            <a:r>
              <a:rPr i="1" dirty="0">
                <a:solidFill>
                  <a:srgbClr val="141413"/>
                </a:solidFill>
                <a:latin typeface="Symbol" panose="05050102010706020507" pitchFamily="18" charset="2"/>
                <a:sym typeface="Symbol" panose="05050102010706020507" pitchFamily="18" charset="2"/>
              </a:rPr>
              <a:t></a:t>
            </a:r>
            <a:r>
              <a:rPr dirty="0">
                <a:solidFill>
                  <a:srgbClr val="141413"/>
                </a:solidFill>
              </a:rPr>
              <a:t>. The estimate of the standard deviation </a:t>
            </a:r>
            <a:r>
              <a:rPr i="1" dirty="0">
                <a:solidFill>
                  <a:srgbClr val="141413"/>
                </a:solidFill>
                <a:latin typeface="Symbol" panose="05050102010706020507" pitchFamily="18" charset="2"/>
                <a:sym typeface="Symbol" panose="05050102010706020507" pitchFamily="18" charset="2"/>
              </a:rPr>
              <a:t></a:t>
            </a:r>
            <a:r>
              <a:rPr dirty="0">
                <a:solidFill>
                  <a:srgbClr val="141413"/>
                </a:solidFill>
              </a:rPr>
              <a:t> of </a:t>
            </a:r>
            <a:r>
              <a:rPr i="1" dirty="0">
                <a:solidFill>
                  <a:srgbClr val="141413"/>
                </a:solidFill>
                <a:latin typeface="Symbol" panose="05050102010706020507" pitchFamily="18" charset="2"/>
                <a:sym typeface="Symbol" panose="05050102010706020507" pitchFamily="18" charset="2"/>
              </a:rPr>
              <a:t></a:t>
            </a:r>
            <a:r>
              <a:rPr dirty="0">
                <a:solidFill>
                  <a:srgbClr val="141413"/>
                </a:solidFill>
              </a:rPr>
              <a:t>, highlighted on the Excel printout is</a:t>
            </a:r>
            <a:endParaRPr dirty="0">
              <a:solidFill>
                <a:srgbClr val="141413"/>
              </a:solidFill>
            </a:endParaRPr>
          </a:p>
          <a:p>
            <a:pPr marL="0" indent="0">
              <a:spcBef>
                <a:spcPct val="30000"/>
              </a:spcBef>
              <a:buClr>
                <a:srgbClr val="8E0D30"/>
              </a:buClr>
              <a:buNone/>
            </a:pPr>
            <a:r>
              <a:rPr dirty="0">
                <a:solidFill>
                  <a:srgbClr val="141413"/>
                </a:solidFill>
              </a:rPr>
              <a:t>			</a:t>
            </a:r>
            <a:r>
              <a:rPr i="1" dirty="0">
                <a:solidFill>
                  <a:srgbClr val="141413"/>
                </a:solidFill>
              </a:rPr>
              <a:t>s</a:t>
            </a:r>
            <a:r>
              <a:rPr dirty="0">
                <a:solidFill>
                  <a:srgbClr val="141413"/>
                </a:solidFill>
              </a:rPr>
              <a:t> = 2.31635</a:t>
            </a:r>
            <a:endParaRPr dirty="0">
              <a:solidFill>
                <a:srgbClr val="141413"/>
              </a:solidFill>
            </a:endParaRPr>
          </a:p>
          <a:p>
            <a:pPr marL="0" indent="0">
              <a:spcBef>
                <a:spcPct val="30000"/>
              </a:spcBef>
              <a:buClr>
                <a:srgbClr val="8E0D30"/>
              </a:buClr>
              <a:buNone/>
            </a:pPr>
            <a:r>
              <a:rPr dirty="0">
                <a:solidFill>
                  <a:srgbClr val="141413"/>
                </a:solidFill>
              </a:rPr>
              <a:t>This implies that most of the observed fire damage (</a:t>
            </a:r>
            <a:r>
              <a:rPr i="1" dirty="0">
                <a:solidFill>
                  <a:srgbClr val="141413"/>
                </a:solidFill>
              </a:rPr>
              <a:t>y</a:t>
            </a:r>
            <a:r>
              <a:rPr dirty="0">
                <a:solidFill>
                  <a:srgbClr val="141413"/>
                </a:solidFill>
              </a:rPr>
              <a:t>) values will fall within approximately 2</a:t>
            </a:r>
            <a:r>
              <a:rPr i="1" dirty="0">
                <a:solidFill>
                  <a:srgbClr val="141413"/>
                </a:solidFill>
                <a:latin typeface="Symbol" panose="05050102010706020507" pitchFamily="18" charset="2"/>
                <a:sym typeface="Symbol" panose="05050102010706020507" pitchFamily="18" charset="2"/>
              </a:rPr>
              <a:t></a:t>
            </a:r>
            <a:r>
              <a:rPr dirty="0">
                <a:solidFill>
                  <a:srgbClr val="141413"/>
                </a:solidFill>
              </a:rPr>
              <a:t> = 4.64 thousand dollars of their respective predicted values when using the least squares line. </a:t>
            </a:r>
            <a:endParaRPr dirty="0">
              <a:solidFill>
                <a:srgbClr val="141413"/>
              </a:solidFill>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91139" name="Rectangle 4"/>
          <p:cNvSpPr>
            <a:spLocks noGrp="1"/>
          </p:cNvSpPr>
          <p:nvPr>
            <p:ph idx="1"/>
          </p:nvPr>
        </p:nvSpPr>
        <p:spPr>
          <a:xfrm>
            <a:off x="457200" y="1371600"/>
            <a:ext cx="8294688" cy="5257800"/>
          </a:xfrm>
          <a:ln/>
        </p:spPr>
        <p:txBody>
          <a:bodyPr vert="horz" wrap="square" lIns="90488" tIns="44450" rIns="90488" bIns="44450" anchor="t" anchorCtr="0"/>
          <a:p>
            <a:pPr marL="0" indent="0">
              <a:lnSpc>
                <a:spcPct val="90000"/>
              </a:lnSpc>
              <a:spcBef>
                <a:spcPct val="30000"/>
              </a:spcBef>
              <a:buClr>
                <a:srgbClr val="8E0D30"/>
              </a:buClr>
              <a:buNone/>
            </a:pPr>
            <a:r>
              <a:rPr b="1" dirty="0">
                <a:solidFill>
                  <a:srgbClr val="141413"/>
                </a:solidFill>
              </a:rPr>
              <a:t>Step 4</a:t>
            </a:r>
            <a:r>
              <a:rPr dirty="0">
                <a:solidFill>
                  <a:srgbClr val="141413"/>
                </a:solidFill>
              </a:rPr>
              <a:t>: First, test the null hypothesis that the slope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is 0 –that is, that there is no linear relationship between fire damage and the distance from the nearest fire station, against the alternative hypothesis that fire damage increases as the distance increases. We test</a:t>
            </a:r>
            <a:endParaRPr dirty="0">
              <a:solidFill>
                <a:srgbClr val="141413"/>
              </a:solidFill>
            </a:endParaRPr>
          </a:p>
          <a:p>
            <a:pPr marL="0" indent="0">
              <a:lnSpc>
                <a:spcPct val="90000"/>
              </a:lnSpc>
              <a:spcBef>
                <a:spcPct val="30000"/>
              </a:spcBef>
              <a:buClr>
                <a:srgbClr val="8E0D30"/>
              </a:buClr>
              <a:buNone/>
            </a:pPr>
            <a:r>
              <a:rPr dirty="0">
                <a:solidFill>
                  <a:srgbClr val="141413"/>
                </a:solidFill>
              </a:rPr>
              <a:t>			</a:t>
            </a:r>
            <a:r>
              <a:rPr i="1" dirty="0">
                <a:solidFill>
                  <a:srgbClr val="141413"/>
                </a:solidFill>
              </a:rPr>
              <a:t>H</a:t>
            </a:r>
            <a:r>
              <a:rPr baseline="-25000" dirty="0">
                <a:solidFill>
                  <a:srgbClr val="141413"/>
                </a:solidFill>
              </a:rPr>
              <a:t>0</a:t>
            </a:r>
            <a:r>
              <a:rPr dirty="0">
                <a:solidFill>
                  <a:srgbClr val="141413"/>
                </a:solidFill>
              </a:rPr>
              <a:t>: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 0</a:t>
            </a:r>
            <a:endParaRPr dirty="0">
              <a:solidFill>
                <a:srgbClr val="141413"/>
              </a:solidFill>
            </a:endParaRPr>
          </a:p>
          <a:p>
            <a:pPr marL="0" indent="0">
              <a:lnSpc>
                <a:spcPct val="90000"/>
              </a:lnSpc>
              <a:spcBef>
                <a:spcPct val="30000"/>
              </a:spcBef>
              <a:buClr>
                <a:srgbClr val="8E0D30"/>
              </a:buClr>
              <a:buNone/>
            </a:pPr>
            <a:r>
              <a:rPr dirty="0">
                <a:solidFill>
                  <a:srgbClr val="141413"/>
                </a:solidFill>
              </a:rPr>
              <a:t>			</a:t>
            </a:r>
            <a:r>
              <a:rPr i="1" dirty="0">
                <a:solidFill>
                  <a:srgbClr val="141413"/>
                </a:solidFill>
              </a:rPr>
              <a:t>H</a:t>
            </a:r>
            <a:r>
              <a:rPr baseline="-25000" dirty="0">
                <a:solidFill>
                  <a:srgbClr val="141413"/>
                </a:solidFill>
              </a:rPr>
              <a:t>a</a:t>
            </a:r>
            <a:r>
              <a:rPr dirty="0">
                <a:solidFill>
                  <a:srgbClr val="141413"/>
                </a:solidFill>
              </a:rPr>
              <a:t>: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&gt; 0</a:t>
            </a:r>
            <a:endParaRPr dirty="0">
              <a:solidFill>
                <a:srgbClr val="141413"/>
              </a:solidFill>
            </a:endParaRPr>
          </a:p>
          <a:p>
            <a:pPr marL="0" indent="0">
              <a:lnSpc>
                <a:spcPct val="90000"/>
              </a:lnSpc>
              <a:spcBef>
                <a:spcPct val="30000"/>
              </a:spcBef>
              <a:buClr>
                <a:srgbClr val="8E0D30"/>
              </a:buClr>
              <a:buNone/>
            </a:pPr>
            <a:r>
              <a:rPr dirty="0">
                <a:solidFill>
                  <a:srgbClr val="141413"/>
                </a:solidFill>
              </a:rPr>
              <a:t>The two-tailed observed significance level for testing is approximately 0.</a:t>
            </a:r>
            <a:endParaRPr dirty="0">
              <a:solidFill>
                <a:srgbClr val="141413"/>
              </a:solidFill>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92163" name="Rectangle 4"/>
          <p:cNvSpPr>
            <a:spLocks noGrp="1"/>
          </p:cNvSpPr>
          <p:nvPr>
            <p:ph idx="1"/>
          </p:nvPr>
        </p:nvSpPr>
        <p:spPr>
          <a:xfrm>
            <a:off x="304800" y="1219200"/>
            <a:ext cx="8610600" cy="5257800"/>
          </a:xfrm>
          <a:ln/>
        </p:spPr>
        <p:txBody>
          <a:bodyPr vert="horz" wrap="square" lIns="90488" tIns="44450" rIns="90488" bIns="44450" anchor="t" anchorCtr="0"/>
          <a:p>
            <a:pPr marL="0" indent="0">
              <a:lnSpc>
                <a:spcPct val="90000"/>
              </a:lnSpc>
              <a:spcBef>
                <a:spcPct val="30000"/>
              </a:spcBef>
              <a:buClr>
                <a:srgbClr val="8E0D30"/>
              </a:buClr>
              <a:buNone/>
            </a:pPr>
            <a:r>
              <a:rPr dirty="0">
                <a:solidFill>
                  <a:srgbClr val="141413"/>
                </a:solidFill>
              </a:rPr>
              <a:t>The 95% confidence interval yields (4.070, 5.768).</a:t>
            </a:r>
            <a:endParaRPr dirty="0">
              <a:solidFill>
                <a:srgbClr val="141413"/>
              </a:solidFill>
            </a:endParaRPr>
          </a:p>
          <a:p>
            <a:pPr marL="0" indent="0">
              <a:lnSpc>
                <a:spcPct val="90000"/>
              </a:lnSpc>
              <a:spcBef>
                <a:spcPct val="30000"/>
              </a:spcBef>
              <a:buClr>
                <a:srgbClr val="8E0D30"/>
              </a:buClr>
              <a:buNone/>
            </a:pPr>
            <a:r>
              <a:rPr dirty="0">
                <a:solidFill>
                  <a:srgbClr val="141413"/>
                </a:solidFill>
              </a:rPr>
              <a:t>We estimate (with 95% confidence) that the interval from $4,070 to $5,768 encloses the mean increase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in fire damage per additional mile distance from the fire station.</a:t>
            </a:r>
            <a:endParaRPr dirty="0">
              <a:solidFill>
                <a:srgbClr val="141413"/>
              </a:solidFill>
            </a:endParaRPr>
          </a:p>
          <a:p>
            <a:pPr marL="0" indent="0">
              <a:lnSpc>
                <a:spcPct val="90000"/>
              </a:lnSpc>
              <a:spcBef>
                <a:spcPct val="30000"/>
              </a:spcBef>
              <a:buClr>
                <a:srgbClr val="8E0D30"/>
              </a:buClr>
              <a:buNone/>
            </a:pPr>
            <a:r>
              <a:rPr dirty="0">
                <a:solidFill>
                  <a:srgbClr val="141413"/>
                </a:solidFill>
              </a:rPr>
              <a:t>The coefficient of determination, is </a:t>
            </a:r>
            <a:r>
              <a:rPr i="1" dirty="0">
                <a:solidFill>
                  <a:srgbClr val="141413"/>
                </a:solidFill>
              </a:rPr>
              <a:t>r</a:t>
            </a:r>
            <a:r>
              <a:rPr baseline="30000" dirty="0">
                <a:solidFill>
                  <a:srgbClr val="141413"/>
                </a:solidFill>
              </a:rPr>
              <a:t>2</a:t>
            </a:r>
            <a:r>
              <a:rPr dirty="0">
                <a:solidFill>
                  <a:srgbClr val="141413"/>
                </a:solidFill>
              </a:rPr>
              <a:t> = .9235, which implies that about 92% of the sample variation in fire damage (</a:t>
            </a:r>
            <a:r>
              <a:rPr i="1" dirty="0">
                <a:solidFill>
                  <a:srgbClr val="141413"/>
                </a:solidFill>
              </a:rPr>
              <a:t>y</a:t>
            </a:r>
            <a:r>
              <a:rPr dirty="0">
                <a:solidFill>
                  <a:srgbClr val="141413"/>
                </a:solidFill>
              </a:rPr>
              <a:t>) is explained by the distance (</a:t>
            </a:r>
            <a:r>
              <a:rPr i="1" dirty="0">
                <a:solidFill>
                  <a:srgbClr val="141413"/>
                </a:solidFill>
              </a:rPr>
              <a:t>x</a:t>
            </a:r>
            <a:r>
              <a:rPr dirty="0">
                <a:solidFill>
                  <a:srgbClr val="141413"/>
                </a:solidFill>
              </a:rPr>
              <a:t>) between the fire and the fire station.</a:t>
            </a:r>
            <a:endParaRPr dirty="0">
              <a:solidFill>
                <a:srgbClr val="141413"/>
              </a:solidFill>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32772" name="Rectangle 4"/>
          <p:cNvSpPr>
            <a:spLocks noGrp="1"/>
          </p:cNvSpPr>
          <p:nvPr>
            <p:ph idx="1"/>
          </p:nvPr>
        </p:nvSpPr>
        <p:spPr>
          <a:xfrm>
            <a:off x="304800" y="1371600"/>
            <a:ext cx="8534400" cy="5257800"/>
          </a:xfrm>
          <a:ln/>
        </p:spPr>
        <p:txBody>
          <a:bodyPr vert="horz" wrap="square" lIns="90488" tIns="44450" rIns="90488" bIns="44450" anchor="t" anchorCtr="0"/>
          <a:p>
            <a:pPr marL="0" indent="0">
              <a:buNone/>
            </a:pPr>
            <a:r>
              <a:rPr dirty="0">
                <a:solidFill>
                  <a:srgbClr val="141413"/>
                </a:solidFill>
              </a:rPr>
              <a:t>The coefficient of correlation, </a:t>
            </a:r>
            <a:r>
              <a:rPr i="1" dirty="0">
                <a:solidFill>
                  <a:srgbClr val="141413"/>
                </a:solidFill>
              </a:rPr>
              <a:t>r</a:t>
            </a:r>
            <a:r>
              <a:rPr dirty="0">
                <a:solidFill>
                  <a:srgbClr val="141413"/>
                </a:solidFill>
              </a:rPr>
              <a:t>, that measures the strength of the linear relationship between </a:t>
            </a:r>
            <a:r>
              <a:rPr i="1" dirty="0">
                <a:solidFill>
                  <a:srgbClr val="141413"/>
                </a:solidFill>
              </a:rPr>
              <a:t>y</a:t>
            </a:r>
            <a:r>
              <a:rPr dirty="0">
                <a:solidFill>
                  <a:srgbClr val="141413"/>
                </a:solidFill>
              </a:rPr>
              <a:t> and </a:t>
            </a:r>
            <a:r>
              <a:rPr i="1" dirty="0">
                <a:solidFill>
                  <a:srgbClr val="141413"/>
                </a:solidFill>
              </a:rPr>
              <a:t>x</a:t>
            </a:r>
            <a:r>
              <a:rPr dirty="0">
                <a:solidFill>
                  <a:srgbClr val="141413"/>
                </a:solidFill>
              </a:rPr>
              <a:t> is not shown on the Excel printout and must be </a:t>
            </a:r>
            <a:endParaRPr dirty="0">
              <a:solidFill>
                <a:srgbClr val="141413"/>
              </a:solidFill>
            </a:endParaRPr>
          </a:p>
          <a:p>
            <a:pPr marL="0" indent="0">
              <a:buNone/>
            </a:pPr>
            <a:r>
              <a:rPr dirty="0">
                <a:solidFill>
                  <a:srgbClr val="141413"/>
                </a:solidFill>
              </a:rPr>
              <a:t>calculated. We find </a:t>
            </a:r>
            <a:endParaRPr dirty="0">
              <a:solidFill>
                <a:srgbClr val="141413"/>
              </a:solidFill>
            </a:endParaRPr>
          </a:p>
          <a:p>
            <a:pPr marL="0" indent="0">
              <a:buNone/>
            </a:pPr>
            <a:r>
              <a:rPr dirty="0">
                <a:solidFill>
                  <a:srgbClr val="141413"/>
                </a:solidFill>
              </a:rPr>
              <a:t>The high correlation confirms our conclusion that </a:t>
            </a:r>
            <a:r>
              <a:rPr i="1" dirty="0">
                <a:solidFill>
                  <a:srgbClr val="141413"/>
                </a:solidFill>
                <a:latin typeface="Symbol" panose="05050102010706020507" pitchFamily="18" charset="2"/>
                <a:sym typeface="Symbol" panose="05050102010706020507" pitchFamily="18" charset="2"/>
              </a:rPr>
              <a:t></a:t>
            </a:r>
            <a:r>
              <a:rPr baseline="-25000" dirty="0">
                <a:solidFill>
                  <a:srgbClr val="141413"/>
                </a:solidFill>
              </a:rPr>
              <a:t>1</a:t>
            </a:r>
            <a:r>
              <a:rPr dirty="0">
                <a:solidFill>
                  <a:srgbClr val="141413"/>
                </a:solidFill>
              </a:rPr>
              <a:t> is greater than 0; it appears that fire damage and distance from the fire station are positively correlated. All signs point to a strong linear relationship between </a:t>
            </a:r>
            <a:r>
              <a:rPr i="1" dirty="0">
                <a:solidFill>
                  <a:srgbClr val="141413"/>
                </a:solidFill>
              </a:rPr>
              <a:t>y</a:t>
            </a:r>
            <a:r>
              <a:rPr dirty="0">
                <a:solidFill>
                  <a:srgbClr val="141413"/>
                </a:solidFill>
              </a:rPr>
              <a:t> and </a:t>
            </a:r>
            <a:r>
              <a:rPr i="1" dirty="0">
                <a:solidFill>
                  <a:srgbClr val="141413"/>
                </a:solidFill>
              </a:rPr>
              <a:t>x</a:t>
            </a:r>
            <a:r>
              <a:rPr dirty="0">
                <a:solidFill>
                  <a:srgbClr val="141413"/>
                </a:solidFill>
              </a:rPr>
              <a:t>.</a:t>
            </a:r>
            <a:endParaRPr dirty="0">
              <a:solidFill>
                <a:srgbClr val="141413"/>
              </a:solidFill>
            </a:endParaRPr>
          </a:p>
        </p:txBody>
      </p:sp>
      <p:graphicFrame>
        <p:nvGraphicFramePr>
          <p:cNvPr id="32770" name="Object 6"/>
          <p:cNvGraphicFramePr>
            <a:graphicFrameLocks noChangeAspect="1"/>
          </p:cNvGraphicFramePr>
          <p:nvPr/>
        </p:nvGraphicFramePr>
        <p:xfrm>
          <a:off x="3733800" y="2838450"/>
          <a:ext cx="4051300" cy="584200"/>
        </p:xfrm>
        <a:graphic>
          <a:graphicData uri="http://schemas.openxmlformats.org/presentationml/2006/ole">
            <mc:AlternateContent xmlns:mc="http://schemas.openxmlformats.org/markup-compatibility/2006">
              <mc:Choice xmlns:v="urn:schemas-microsoft-com:vml" Requires="v">
                <p:oleObj spid="_x0000_s3133" name="" r:id="rId1" imgW="4051300" imgH="584200" progId="Equation.DSMT4">
                  <p:embed/>
                </p:oleObj>
              </mc:Choice>
              <mc:Fallback>
                <p:oleObj name="" r:id="rId1" imgW="4051300" imgH="584200" progId="Equation.DSMT4">
                  <p:embed/>
                  <p:pic>
                    <p:nvPicPr>
                      <p:cNvPr id="0" name="Picture 3132"/>
                      <p:cNvPicPr/>
                      <p:nvPr/>
                    </p:nvPicPr>
                    <p:blipFill>
                      <a:blip r:embed="rId2"/>
                      <a:stretch>
                        <a:fillRect/>
                      </a:stretch>
                    </p:blipFill>
                    <p:spPr>
                      <a:xfrm>
                        <a:off x="3733800" y="2838450"/>
                        <a:ext cx="4051300" cy="584200"/>
                      </a:xfrm>
                      <a:prstGeom prst="rect">
                        <a:avLst/>
                      </a:prstGeom>
                      <a:noFill/>
                      <a:ln w="38100">
                        <a:noFill/>
                        <a:miter/>
                      </a:ln>
                    </p:spPr>
                  </p:pic>
                </p:oleObj>
              </mc:Fallback>
            </mc:AlternateContent>
          </a:graphicData>
        </a:graphic>
      </p:graphicFrame>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93187" name="Rectangle 4"/>
          <p:cNvSpPr>
            <a:spLocks noGrp="1"/>
          </p:cNvSpPr>
          <p:nvPr>
            <p:ph idx="1"/>
          </p:nvPr>
        </p:nvSpPr>
        <p:spPr>
          <a:xfrm>
            <a:off x="304800" y="1371600"/>
            <a:ext cx="8534400" cy="5257800"/>
          </a:xfrm>
          <a:ln/>
        </p:spPr>
        <p:txBody>
          <a:bodyPr vert="horz" wrap="square" lIns="90488" tIns="44450" rIns="90488" bIns="44450" anchor="t" anchorCtr="0"/>
          <a:p>
            <a:pPr marL="0" indent="0">
              <a:buNone/>
            </a:pPr>
            <a:r>
              <a:rPr b="1" dirty="0">
                <a:solidFill>
                  <a:srgbClr val="141413"/>
                </a:solidFill>
              </a:rPr>
              <a:t>Step 5</a:t>
            </a:r>
            <a:r>
              <a:rPr dirty="0">
                <a:solidFill>
                  <a:srgbClr val="141413"/>
                </a:solidFill>
              </a:rPr>
              <a:t>: We are now prepared to use the least squares model. Suppose the insurance company wants to predict the fire damage if a major residential fire were to occur 3.5 miles from the nearest fire station. A 95% confidence interval for </a:t>
            </a:r>
            <a:r>
              <a:rPr i="1" dirty="0">
                <a:solidFill>
                  <a:srgbClr val="141413"/>
                </a:solidFill>
              </a:rPr>
              <a:t>E</a:t>
            </a:r>
            <a:r>
              <a:rPr dirty="0">
                <a:solidFill>
                  <a:srgbClr val="141413"/>
                </a:solidFill>
              </a:rPr>
              <a:t>(</a:t>
            </a:r>
            <a:r>
              <a:rPr i="1" dirty="0">
                <a:solidFill>
                  <a:srgbClr val="141413"/>
                </a:solidFill>
              </a:rPr>
              <a:t>y</a:t>
            </a:r>
            <a:r>
              <a:rPr dirty="0">
                <a:solidFill>
                  <a:srgbClr val="141413"/>
                </a:solidFill>
              </a:rPr>
              <a:t>) and prediction interval for </a:t>
            </a:r>
            <a:r>
              <a:rPr i="1" dirty="0">
                <a:solidFill>
                  <a:srgbClr val="141413"/>
                </a:solidFill>
              </a:rPr>
              <a:t>y</a:t>
            </a:r>
            <a:r>
              <a:rPr dirty="0">
                <a:solidFill>
                  <a:srgbClr val="141413"/>
                </a:solidFill>
              </a:rPr>
              <a:t> when </a:t>
            </a:r>
            <a:r>
              <a:rPr i="1" dirty="0">
                <a:solidFill>
                  <a:srgbClr val="141413"/>
                </a:solidFill>
              </a:rPr>
              <a:t>x</a:t>
            </a:r>
            <a:r>
              <a:rPr dirty="0">
                <a:solidFill>
                  <a:srgbClr val="141413"/>
                </a:solidFill>
              </a:rPr>
              <a:t> = 3.5 are shown on the Minitab printout on the next slide.</a:t>
            </a:r>
            <a:endParaRPr dirty="0">
              <a:solidFill>
                <a:srgbClr val="141413"/>
              </a:solidFill>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94211" name="Rectangle 4"/>
          <p:cNvSpPr>
            <a:spLocks noGrp="1"/>
          </p:cNvSpPr>
          <p:nvPr>
            <p:ph idx="1"/>
          </p:nvPr>
        </p:nvSpPr>
        <p:spPr>
          <a:xfrm>
            <a:off x="304800" y="1371600"/>
            <a:ext cx="8534400" cy="5257800"/>
          </a:xfrm>
          <a:ln/>
        </p:spPr>
        <p:txBody>
          <a:bodyPr vert="horz" wrap="square" lIns="90488" tIns="44450" rIns="90488" bIns="44450" anchor="t" anchorCtr="0"/>
          <a:p>
            <a:pPr marL="0" indent="0">
              <a:buNone/>
            </a:pPr>
            <a:r>
              <a:rPr dirty="0">
                <a:solidFill>
                  <a:srgbClr val="141413"/>
                </a:solidFill>
              </a:rPr>
              <a:t>Step 5: We are now prepared to use the least</a:t>
            </a:r>
            <a:endParaRPr dirty="0">
              <a:solidFill>
                <a:srgbClr val="141413"/>
              </a:solidFill>
            </a:endParaRPr>
          </a:p>
        </p:txBody>
      </p:sp>
      <p:pic>
        <p:nvPicPr>
          <p:cNvPr id="94212" name="Picture 5" descr="Screen shot 2010-03-27 at 10"/>
          <p:cNvPicPr>
            <a:picLocks noChangeAspect="1"/>
          </p:cNvPicPr>
          <p:nvPr/>
        </p:nvPicPr>
        <p:blipFill>
          <a:blip r:embed="rId1"/>
          <a:stretch>
            <a:fillRect/>
          </a:stretch>
        </p:blipFill>
        <p:spPr>
          <a:xfrm>
            <a:off x="228600" y="1311275"/>
            <a:ext cx="8686800" cy="4403725"/>
          </a:xfrm>
          <a:prstGeom prst="rect">
            <a:avLst/>
          </a:prstGeom>
          <a:noFill/>
          <a:ln w="9525">
            <a:noFill/>
          </a:ln>
        </p:spPr>
      </p:pic>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Rectangle 3"/>
          <p:cNvSpPr>
            <a:spLocks noGrp="1"/>
          </p:cNvSpPr>
          <p:nvPr>
            <p:ph type="title"/>
          </p:nvPr>
        </p:nvSpPr>
        <p:spPr>
          <a:xfrm>
            <a:off x="990600" y="171450"/>
            <a:ext cx="7086600" cy="1123950"/>
          </a:xfrm>
          <a:ln/>
        </p:spPr>
        <p:txBody>
          <a:bodyPr vert="horz" wrap="square" lIns="90488" tIns="44450" rIns="90488" bIns="44450" anchor="ctr" anchorCtr="1"/>
          <a:p>
            <a:r>
              <a:rPr b="1" dirty="0"/>
              <a:t>Example</a:t>
            </a:r>
            <a:endParaRPr b="1" dirty="0"/>
          </a:p>
        </p:txBody>
      </p:sp>
      <p:sp>
        <p:nvSpPr>
          <p:cNvPr id="33796" name="Rectangle 4"/>
          <p:cNvSpPr>
            <a:spLocks noGrp="1"/>
          </p:cNvSpPr>
          <p:nvPr>
            <p:ph idx="1"/>
          </p:nvPr>
        </p:nvSpPr>
        <p:spPr>
          <a:xfrm>
            <a:off x="304800" y="1371600"/>
            <a:ext cx="8534400" cy="5257800"/>
          </a:xfrm>
          <a:ln/>
        </p:spPr>
        <p:txBody>
          <a:bodyPr vert="horz" wrap="square" lIns="90488" tIns="44450" rIns="90488" bIns="44450" anchor="t" anchorCtr="0"/>
          <a:p>
            <a:pPr marL="0" indent="0">
              <a:buNone/>
            </a:pPr>
            <a:r>
              <a:rPr dirty="0">
                <a:solidFill>
                  <a:srgbClr val="141413"/>
                </a:solidFill>
              </a:rPr>
              <a:t>The predicted value (highlighted on the printout) is               , while the 95% prediction interval (also highlighted) is (22.3239, 32.6672). Therefore, with 95% confidence we predict fire damage in a major residential fire 3.5 miles from the nearest station to be between $22,324 and $32,667.</a:t>
            </a:r>
            <a:endParaRPr dirty="0">
              <a:solidFill>
                <a:srgbClr val="141413"/>
              </a:solidFill>
            </a:endParaRPr>
          </a:p>
        </p:txBody>
      </p:sp>
      <p:graphicFrame>
        <p:nvGraphicFramePr>
          <p:cNvPr id="33794" name="Object 7"/>
          <p:cNvGraphicFramePr>
            <a:graphicFrameLocks noChangeAspect="1"/>
          </p:cNvGraphicFramePr>
          <p:nvPr/>
        </p:nvGraphicFramePr>
        <p:xfrm>
          <a:off x="2362200" y="1981200"/>
          <a:ext cx="1587500" cy="406400"/>
        </p:xfrm>
        <a:graphic>
          <a:graphicData uri="http://schemas.openxmlformats.org/presentationml/2006/ole">
            <mc:AlternateContent xmlns:mc="http://schemas.openxmlformats.org/markup-compatibility/2006">
              <mc:Choice xmlns:v="urn:schemas-microsoft-com:vml" Requires="v">
                <p:oleObj spid="_x0000_s3123" name="" r:id="rId1" imgW="1586865" imgH="406400" progId="Equation.DSMT4">
                  <p:embed/>
                </p:oleObj>
              </mc:Choice>
              <mc:Fallback>
                <p:oleObj name="" r:id="rId1" imgW="1586865" imgH="406400" progId="Equation.DSMT4">
                  <p:embed/>
                  <p:pic>
                    <p:nvPicPr>
                      <p:cNvPr id="0" name="Picture 3122"/>
                      <p:cNvPicPr/>
                      <p:nvPr/>
                    </p:nvPicPr>
                    <p:blipFill>
                      <a:blip r:embed="rId2"/>
                      <a:stretch>
                        <a:fillRect/>
                      </a:stretch>
                    </p:blipFill>
                    <p:spPr>
                      <a:xfrm>
                        <a:off x="2362200" y="1981200"/>
                        <a:ext cx="1587500" cy="406400"/>
                      </a:xfrm>
                      <a:prstGeom prst="rect">
                        <a:avLst/>
                      </a:prstGeom>
                      <a:noFill/>
                      <a:ln w="38100">
                        <a:noFill/>
                        <a:miter/>
                      </a:ln>
                    </p:spPr>
                  </p:pic>
                </p:oleObj>
              </mc:Fallback>
            </mc:AlternateContent>
          </a:graphicData>
        </a:graphic>
      </p:graphicFrame>
    </p:spTree>
  </p:cSld>
  <p:clrMapOvr>
    <a:masterClrMapping/>
  </p:clrMapOvr>
  <p:transition/>
</p:sld>
</file>

<file path=ppt/theme/theme1.xml><?xml version="1.0" encoding="utf-8"?>
<a:theme xmlns:a="http://schemas.openxmlformats.org/drawingml/2006/main" name="2_SBE10">
  <a:themeElements>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BE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cs typeface="Arial" panose="020B0604020202020204"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spPr>
      <a:bodyPr vert="horz" wrap="square" lIns="91440" tIns="45720" rIns="91440" bIns="45720" numCol="1" anchor="t" anchorCtr="0" compatLnSpc="1">
        <a:spAutoFit/>
      </a:bodyPr>
      <a:lstStyle>
        <a:defPPr marL="0" marR="0" indent="0" algn="l" defTabSz="914400" rtl="0" eaLnBrk="1" fontAlgn="base" latinLnBrk="0" hangingPunct="1">
          <a:lnSpc>
            <a:spcPct val="100000"/>
          </a:lnSpc>
          <a:spcBef>
            <a:spcPct val="5000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cs typeface="Arial" panose="020B0604020202020204" pitchFamily="34" charset="0"/>
          </a:defRPr>
        </a:defPPr>
      </a:lstStyle>
    </a:lnDef>
  </a:objectDefaults>
  <a:extraClrSchemeLst>
    <a:extraClrScheme>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BE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BE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BE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BE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BE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BE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BE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BE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BE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BE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BE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16258</Words>
  <Application>WPS Presentation</Application>
  <PresentationFormat/>
  <Paragraphs>723</Paragraphs>
  <Slides>91</Slides>
  <Notes>83</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58</vt:i4>
      </vt:variant>
      <vt:variant>
        <vt:lpstr>幻灯片标题</vt:lpstr>
      </vt:variant>
      <vt:variant>
        <vt:i4>91</vt:i4>
      </vt:variant>
    </vt:vector>
  </HeadingPairs>
  <TitlesOfParts>
    <vt:vector size="158" baseType="lpstr">
      <vt:lpstr>Arial</vt:lpstr>
      <vt:lpstr>SimSun</vt:lpstr>
      <vt:lpstr>Wingdings</vt:lpstr>
      <vt:lpstr>Times New Roman</vt:lpstr>
      <vt:lpstr>Symbol</vt:lpstr>
      <vt:lpstr>Courier New</vt:lpstr>
      <vt:lpstr>Microsoft YaHei</vt:lpstr>
      <vt:lpstr>Arial Unicode MS</vt:lpstr>
      <vt:lpstr>2_SBE10</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MS_ClipArt_Gallery.2</vt:lpstr>
      <vt:lpstr>Equation.DSMT4</vt:lpstr>
      <vt:lpstr>Equation.DSMT4</vt:lpstr>
      <vt:lpstr>Equation.DSMT4</vt:lpstr>
      <vt:lpstr>Equation.DSMT4</vt:lpstr>
      <vt:lpstr>MS_ClipArt_Gallery.2</vt:lpstr>
      <vt:lpstr>Equation.DSMT4</vt:lpstr>
      <vt:lpstr>Equation.DSMT4</vt:lpstr>
      <vt:lpstr>MS_ClipArt_Gallery.2</vt:lpstr>
      <vt:lpstr>Equation.DSMT4</vt:lpstr>
      <vt:lpstr>Equation.DSMT4</vt:lpstr>
      <vt:lpstr>Equation.DSMT4</vt:lpstr>
      <vt:lpstr>Equation.DSMT4</vt:lpstr>
      <vt:lpstr>MS_ClipArt_Gallery.2</vt:lpstr>
      <vt:lpstr>MS_ClipArt_Gallery.2</vt:lpstr>
      <vt:lpstr>Equation.DSMT4</vt:lpstr>
      <vt:lpstr>Equation.DSMT4</vt:lpstr>
      <vt:lpstr>Equation.DSMT4</vt:lpstr>
      <vt:lpstr>Equation.DSMT4</vt:lpstr>
      <vt:lpstr>MS_ClipArt_Gallery.2</vt:lpstr>
      <vt:lpstr>Equation.DSMT4</vt:lpstr>
      <vt:lpstr>Equation.DSMT4</vt:lpstr>
      <vt:lpstr>Equation.DSMT4</vt:lpstr>
      <vt:lpstr>MS_ClipArt_Gallery.2</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ages>125</Page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10: Simple Linear Regression</dc:title>
  <dc:creator>John J. McGill/Lyn Noble</dc:creator>
  <cp:keywords>chap. 10, simple linear regression, correlation</cp:keywords>
  <dc:description>Address questions &amp; comments to:
Lyn Noble
11901 Beach Blvd
Jacksonville FL 32246
lnoble@fccj.edu</dc:description>
  <dc:subject>Statistics, 10/e, by McClave, Benson &amp; Sincich</dc:subject>
  <cp:lastModifiedBy>ADMIN</cp:lastModifiedBy>
  <cp:revision>197</cp:revision>
  <cp:lastPrinted>1995-07-04T22:12:30Z</cp:lastPrinted>
  <dcterms:created xsi:type="dcterms:W3CDTF">1995-07-14T16:13:14Z</dcterms:created>
  <dcterms:modified xsi:type="dcterms:W3CDTF">2025-01-24T06:55:06Z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6BA7F6AA5D9741EC925EF617E6CA77EC_13</vt:lpwstr>
  </property>
  <property fmtid="{D5CDD505-2E9C-101B-9397-08002B2CF9AE}" pid="3" name="KSOProductBuildVer">
    <vt:lpwstr>1033-12.2.0.19805</vt:lpwstr>
  </property>
</Properties>
</file>